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1" r:id="rId3"/>
    <p:sldId id="263" r:id="rId4"/>
    <p:sldId id="269" r:id="rId5"/>
    <p:sldId id="264" r:id="rId6"/>
    <p:sldId id="303" r:id="rId7"/>
    <p:sldId id="271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63" r:id="rId16"/>
    <p:sldId id="364" r:id="rId17"/>
    <p:sldId id="365" r:id="rId18"/>
    <p:sldId id="369" r:id="rId19"/>
    <p:sldId id="367" r:id="rId20"/>
    <p:sldId id="368" r:id="rId21"/>
    <p:sldId id="328" r:id="rId22"/>
    <p:sldId id="370" r:id="rId23"/>
    <p:sldId id="371" r:id="rId24"/>
    <p:sldId id="372" r:id="rId25"/>
    <p:sldId id="373" r:id="rId26"/>
    <p:sldId id="374" r:id="rId27"/>
    <p:sldId id="375" r:id="rId28"/>
    <p:sldId id="376" r:id="rId29"/>
    <p:sldId id="377" r:id="rId30"/>
    <p:sldId id="378" r:id="rId31"/>
    <p:sldId id="379" r:id="rId32"/>
    <p:sldId id="380" r:id="rId33"/>
    <p:sldId id="381" r:id="rId34"/>
    <p:sldId id="382" r:id="rId35"/>
    <p:sldId id="342" r:id="rId36"/>
    <p:sldId id="344" r:id="rId37"/>
    <p:sldId id="345" r:id="rId38"/>
    <p:sldId id="346" r:id="rId39"/>
    <p:sldId id="383" r:id="rId40"/>
    <p:sldId id="384" r:id="rId41"/>
    <p:sldId id="348" r:id="rId42"/>
    <p:sldId id="386" r:id="rId43"/>
    <p:sldId id="391" r:id="rId44"/>
    <p:sldId id="392" r:id="rId45"/>
    <p:sldId id="390" r:id="rId46"/>
    <p:sldId id="389" r:id="rId47"/>
    <p:sldId id="388" r:id="rId48"/>
    <p:sldId id="387" r:id="rId49"/>
    <p:sldId id="394" r:id="rId50"/>
    <p:sldId id="395" r:id="rId51"/>
    <p:sldId id="399" r:id="rId52"/>
    <p:sldId id="398" r:id="rId53"/>
    <p:sldId id="397" r:id="rId54"/>
    <p:sldId id="396" r:id="rId55"/>
    <p:sldId id="400" r:id="rId56"/>
    <p:sldId id="265" r:id="rId57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DC4CC9-24CE-491E-B91E-C7904020FCD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</a:rPr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BB938-D1F9-4B08-9A88-42AE04BDB11B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slide" Target="slide7.xml"/><Relationship Id="rId18" Type="http://schemas.openxmlformats.org/officeDocument/2006/relationships/slide" Target="slide23.xml"/><Relationship Id="rId26" Type="http://schemas.openxmlformats.org/officeDocument/2006/relationships/slide" Target="slide31.xml"/><Relationship Id="rId39" Type="http://schemas.openxmlformats.org/officeDocument/2006/relationships/slide" Target="slide44.xml"/><Relationship Id="rId3" Type="http://schemas.openxmlformats.org/officeDocument/2006/relationships/slide" Target="slide8.xml"/><Relationship Id="rId21" Type="http://schemas.openxmlformats.org/officeDocument/2006/relationships/slide" Target="slide21.xml"/><Relationship Id="rId34" Type="http://schemas.openxmlformats.org/officeDocument/2006/relationships/slide" Target="slide39.xml"/><Relationship Id="rId42" Type="http://schemas.openxmlformats.org/officeDocument/2006/relationships/slide" Target="slide42.xml"/><Relationship Id="rId47" Type="http://schemas.openxmlformats.org/officeDocument/2006/relationships/slide" Target="slide52.xml"/><Relationship Id="rId50" Type="http://schemas.openxmlformats.org/officeDocument/2006/relationships/slide" Target="slide55.xml"/><Relationship Id="rId7" Type="http://schemas.openxmlformats.org/officeDocument/2006/relationships/slide" Target="slide13.xml"/><Relationship Id="rId12" Type="http://schemas.openxmlformats.org/officeDocument/2006/relationships/slide" Target="slide18.xml"/><Relationship Id="rId17" Type="http://schemas.openxmlformats.org/officeDocument/2006/relationships/slide" Target="slide22.xml"/><Relationship Id="rId25" Type="http://schemas.openxmlformats.org/officeDocument/2006/relationships/slide" Target="slide30.xml"/><Relationship Id="rId33" Type="http://schemas.openxmlformats.org/officeDocument/2006/relationships/slide" Target="slide38.xml"/><Relationship Id="rId38" Type="http://schemas.openxmlformats.org/officeDocument/2006/relationships/slide" Target="slide43.xml"/><Relationship Id="rId46" Type="http://schemas.openxmlformats.org/officeDocument/2006/relationships/slide" Target="slide51.xml"/><Relationship Id="rId2" Type="http://schemas.openxmlformats.org/officeDocument/2006/relationships/slide" Target="slide12.xml"/><Relationship Id="rId16" Type="http://schemas.openxmlformats.org/officeDocument/2006/relationships/slide" Target="slide26.xml"/><Relationship Id="rId20" Type="http://schemas.openxmlformats.org/officeDocument/2006/relationships/slide" Target="slide25.xml"/><Relationship Id="rId29" Type="http://schemas.openxmlformats.org/officeDocument/2006/relationships/slide" Target="slide34.xml"/><Relationship Id="rId41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17.xml"/><Relationship Id="rId24" Type="http://schemas.openxmlformats.org/officeDocument/2006/relationships/slide" Target="slide29.xml"/><Relationship Id="rId32" Type="http://schemas.openxmlformats.org/officeDocument/2006/relationships/slide" Target="slide37.xml"/><Relationship Id="rId37" Type="http://schemas.openxmlformats.org/officeDocument/2006/relationships/slide" Target="slide47.xml"/><Relationship Id="rId40" Type="http://schemas.openxmlformats.org/officeDocument/2006/relationships/slide" Target="slide45.xml"/><Relationship Id="rId45" Type="http://schemas.openxmlformats.org/officeDocument/2006/relationships/slide" Target="slide50.xml"/><Relationship Id="rId5" Type="http://schemas.openxmlformats.org/officeDocument/2006/relationships/slide" Target="slide10.xml"/><Relationship Id="rId15" Type="http://schemas.openxmlformats.org/officeDocument/2006/relationships/slide" Target="slide20.xml"/><Relationship Id="rId23" Type="http://schemas.openxmlformats.org/officeDocument/2006/relationships/slide" Target="slide33.xml"/><Relationship Id="rId28" Type="http://schemas.openxmlformats.org/officeDocument/2006/relationships/slide" Target="slide28.xml"/><Relationship Id="rId36" Type="http://schemas.openxmlformats.org/officeDocument/2006/relationships/slide" Target="slide41.xml"/><Relationship Id="rId49" Type="http://schemas.openxmlformats.org/officeDocument/2006/relationships/slide" Target="slide49.xml"/><Relationship Id="rId10" Type="http://schemas.openxmlformats.org/officeDocument/2006/relationships/slide" Target="slide16.xml"/><Relationship Id="rId19" Type="http://schemas.openxmlformats.org/officeDocument/2006/relationships/slide" Target="slide24.xml"/><Relationship Id="rId31" Type="http://schemas.openxmlformats.org/officeDocument/2006/relationships/slide" Target="slide36.xml"/><Relationship Id="rId44" Type="http://schemas.openxmlformats.org/officeDocument/2006/relationships/slide" Target="slide54.xml"/><Relationship Id="rId4" Type="http://schemas.openxmlformats.org/officeDocument/2006/relationships/slide" Target="slide9.xml"/><Relationship Id="rId9" Type="http://schemas.openxmlformats.org/officeDocument/2006/relationships/slide" Target="slide15.xml"/><Relationship Id="rId14" Type="http://schemas.openxmlformats.org/officeDocument/2006/relationships/slide" Target="slide14.xml"/><Relationship Id="rId22" Type="http://schemas.openxmlformats.org/officeDocument/2006/relationships/slide" Target="slide27.xml"/><Relationship Id="rId27" Type="http://schemas.openxmlformats.org/officeDocument/2006/relationships/slide" Target="slide32.xml"/><Relationship Id="rId30" Type="http://schemas.openxmlformats.org/officeDocument/2006/relationships/slide" Target="slide40.xml"/><Relationship Id="rId35" Type="http://schemas.openxmlformats.org/officeDocument/2006/relationships/slide" Target="slide35.xml"/><Relationship Id="rId43" Type="http://schemas.openxmlformats.org/officeDocument/2006/relationships/slide" Target="slide48.xml"/><Relationship Id="rId48" Type="http://schemas.openxmlformats.org/officeDocument/2006/relationships/slide" Target="slide53.xml"/><Relationship Id="rId8" Type="http://schemas.openxmlformats.org/officeDocument/2006/relationships/slide" Target="slide19.xml"/><Relationship Id="rId51" Type="http://schemas.openxmlformats.org/officeDocument/2006/relationships/slide" Target="slide5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NULL" TargetMode="External"/><Relationship Id="rId5" Type="http://schemas.openxmlformats.org/officeDocument/2006/relationships/image" Target="../media/image7.jpeg"/><Relationship Id="rId4" Type="http://schemas.openxmlformats.org/officeDocument/2006/relationships/slide" Target="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NULL" TargetMode="External"/><Relationship Id="rId5" Type="http://schemas.openxmlformats.org/officeDocument/2006/relationships/image" Target="../media/image9.jpeg"/><Relationship Id="rId4" Type="http://schemas.openxmlformats.org/officeDocument/2006/relationships/slide" Target="sl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slide" Target="sl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slide" Target="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slide" Target="slid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slide" Target="sl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slide" Target="slid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slide" Target="slid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slide" Target="slid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slide" Target="slid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slide" Target="slid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slide" Target="slide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slide" Target="slid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slide" Target="slide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slide" Target="slide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slide" Target="slide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slide" Target="slide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slide" Target="slide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slide" Target="slide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slide" Target="slide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slide" Target="slide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slide" Target="slide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slide" Target="slide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slide" Target="slide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 anchorCtr="0"/>
          <a:lstStyle/>
          <a:p>
            <a:pPr>
              <a:buClrTx/>
              <a:buSzTx/>
              <a:buFontTx/>
            </a:pPr>
            <a:endParaRPr lang="ru-RU" alt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6" name="Picture 2" descr="C:\Users\Администратор\Desktop\пдд\тем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7" y="-6350"/>
            <a:ext cx="9194800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7" name="Заголовок 1"/>
          <p:cNvSpPr txBox="1"/>
          <p:nvPr/>
        </p:nvSpPr>
        <p:spPr>
          <a:xfrm>
            <a:off x="1258888" y="1589088"/>
            <a:ext cx="6626225" cy="21272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algn="ctr"/>
            <a:r>
              <a:rPr lang="en-US" altLang="ru-RU" sz="4000" dirty="0">
                <a:latin typeface="Tw Cen MT" panose="020B0602020104020603" pitchFamily="34" charset="0"/>
              </a:rPr>
              <a:t/>
            </a:r>
            <a:br>
              <a:rPr lang="en-US" altLang="ru-RU" sz="4000" dirty="0">
                <a:latin typeface="Tw Cen MT" panose="020B0602020104020603" pitchFamily="34" charset="0"/>
              </a:rPr>
            </a:br>
            <a:r>
              <a:rPr lang="en-US" altLang="ru-RU" sz="4000" dirty="0">
                <a:latin typeface="Tw Cen MT" panose="020B0602020104020603" pitchFamily="34" charset="0"/>
              </a:rPr>
              <a:t/>
            </a:r>
            <a:br>
              <a:rPr lang="en-US" altLang="ru-RU" sz="4000" dirty="0">
                <a:latin typeface="Tw Cen MT" panose="020B0602020104020603" pitchFamily="34" charset="0"/>
              </a:rPr>
            </a:br>
            <a:r>
              <a:rPr lang="ru-RU" altLang="ru-RU" sz="4000" dirty="0">
                <a:latin typeface="Calibri" panose="020F0502020204030204" pitchFamily="34" charset="0"/>
              </a:rPr>
              <a:t/>
            </a:r>
            <a:br>
              <a:rPr lang="ru-RU" altLang="ru-RU" sz="4000" dirty="0">
                <a:latin typeface="Calibri" panose="020F0502020204030204" pitchFamily="34" charset="0"/>
              </a:rPr>
            </a:br>
            <a:r>
              <a:rPr lang="ru-RU" altLang="ru-RU" sz="4000" dirty="0">
                <a:latin typeface="Calibri" panose="020F0502020204030204" pitchFamily="34" charset="0"/>
              </a:rPr>
              <a:t/>
            </a:r>
            <a:br>
              <a:rPr lang="ru-RU" altLang="ru-RU" sz="4000" dirty="0">
                <a:latin typeface="Calibri" panose="020F0502020204030204" pitchFamily="34" charset="0"/>
              </a:rPr>
            </a:br>
            <a:r>
              <a:rPr lang="ru-RU" altLang="ru-RU" sz="4000" dirty="0">
                <a:latin typeface="Calibri" panose="020F0502020204030204" pitchFamily="34" charset="0"/>
              </a:rPr>
              <a:t/>
            </a:r>
            <a:br>
              <a:rPr lang="ru-RU" altLang="ru-RU" sz="4000" dirty="0">
                <a:latin typeface="Calibri" panose="020F0502020204030204" pitchFamily="34" charset="0"/>
              </a:rPr>
            </a:br>
            <a:r>
              <a:rPr lang="ru-RU" altLang="ru-RU" sz="4000" dirty="0">
                <a:latin typeface="Calibri" panose="020F0502020204030204" pitchFamily="34" charset="0"/>
              </a:rPr>
              <a:t/>
            </a:r>
            <a:br>
              <a:rPr lang="ru-RU" altLang="ru-RU" sz="4000" dirty="0">
                <a:latin typeface="Calibri" panose="020F0502020204030204" pitchFamily="34" charset="0"/>
              </a:rPr>
            </a:br>
            <a:r>
              <a:rPr lang="ru-RU" altLang="ru-RU" sz="2800" b="1" dirty="0">
                <a:solidFill>
                  <a:srgbClr val="0000FF"/>
                </a:solidFill>
                <a:latin typeface="Bookman Old Style" panose="02050604050505020204" pitchFamily="18" charset="0"/>
              </a:rPr>
              <a:t>ИНТЕРАКТИВНАЯ ПОЗНАВАТЕЛЬНАЯ КВИЗ - ИГРА</a:t>
            </a:r>
            <a:r>
              <a:rPr lang="en-US" altLang="ru-RU" sz="3600" dirty="0">
                <a:solidFill>
                  <a:srgbClr val="0000FF"/>
                </a:solidFill>
                <a:latin typeface="Bookman Old Style" panose="02050604050505020204" pitchFamily="18" charset="0"/>
              </a:rPr>
              <a:t/>
            </a:r>
            <a:br>
              <a:rPr lang="en-US" altLang="ru-RU" sz="3600" dirty="0">
                <a:solidFill>
                  <a:srgbClr val="0000FF"/>
                </a:solidFill>
                <a:latin typeface="Bookman Old Style" panose="02050604050505020204" pitchFamily="18" charset="0"/>
              </a:rPr>
            </a:br>
            <a:r>
              <a:rPr lang="ru-RU" altLang="ru-RU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«Навигатор безопасности»</a:t>
            </a:r>
          </a:p>
        </p:txBody>
      </p:sp>
      <p:sp>
        <p:nvSpPr>
          <p:cNvPr id="3078" name="Содержимое 2"/>
          <p:cNvSpPr txBox="1"/>
          <p:nvPr/>
        </p:nvSpPr>
        <p:spPr>
          <a:xfrm>
            <a:off x="4787900" y="3433763"/>
            <a:ext cx="2808288" cy="762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>
              <a:lnSpc>
                <a:spcPct val="120000"/>
              </a:lnSpc>
              <a:buClr>
                <a:schemeClr val="accent2"/>
              </a:buClr>
              <a:buSzPct val="60000"/>
            </a:pPr>
            <a:endParaRPr lang="ru-RU" altLang="ru-RU" sz="19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079" name="Содержимое 2"/>
          <p:cNvSpPr txBox="1"/>
          <p:nvPr/>
        </p:nvSpPr>
        <p:spPr>
          <a:xfrm>
            <a:off x="2266950" y="4437063"/>
            <a:ext cx="2809875" cy="11525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>
              <a:lnSpc>
                <a:spcPct val="12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</a:pPr>
            <a:endParaRPr lang="ru-RU" altLang="ru-RU" sz="1600" b="1" dirty="0"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</a:pPr>
            <a:endParaRPr lang="ru-RU" altLang="ru-RU" sz="1600" b="1" dirty="0"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ru-RU" altLang="ru-RU" dirty="0"/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endParaRPr lang="ru-RU" altLang="ru-RU" dirty="0"/>
          </a:p>
        </p:txBody>
      </p:sp>
      <p:pic>
        <p:nvPicPr>
          <p:cNvPr id="4100" name="Picture 2" descr="C:\Users\Администратор\Desktop\пдд\тем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4800" cy="6864350"/>
          </a:xfrm>
          <a:prstGeom prst="rect">
            <a:avLst/>
          </a:prstGeom>
          <a:noFill/>
          <a:ln w="9525" cap="flat" cmpd="sng">
            <a:solidFill>
              <a:schemeClr val="bg1">
                <a:alpha val="0"/>
              </a:schemeClr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2123728" y="1052736"/>
            <a:ext cx="5976664" cy="52014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Цель:</a:t>
            </a:r>
            <a:r>
              <a:rPr kumimoji="0" lang="ru-RU" altLang="ru-RU" sz="36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 </a:t>
            </a:r>
            <a:r>
              <a:rPr kumimoji="0" lang="ru-RU" altLang="ru-RU" sz="32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</a:t>
            </a:r>
            <a:r>
              <a:rPr kumimoji="0" lang="ru-RU" sz="32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бобщение и </a:t>
            </a:r>
            <a:r>
              <a:rPr kumimoji="0" lang="ru-RU" altLang="ru-RU" sz="32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закрепление знаний у обучающихся о правильном поведении на дороге и о безопасности дорожного движения </a:t>
            </a:r>
            <a:r>
              <a:rPr kumimoji="0" lang="ru-RU" sz="32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через игровую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деятельность</a:t>
            </a:r>
            <a:r>
              <a:rPr kumimoji="0" lang="ru-RU" altLang="ru-RU" sz="32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ru-RU" altLang="ru-RU" dirty="0"/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endParaRPr lang="ru-RU" altLang="ru-RU" dirty="0"/>
          </a:p>
        </p:txBody>
      </p:sp>
      <p:pic>
        <p:nvPicPr>
          <p:cNvPr id="5124" name="Picture 2" descr="C:\Users\Администратор\Desktop\пдд\тем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4800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1258888" y="1676400"/>
            <a:ext cx="6846888" cy="278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выявить знания обучающихся по правилам дорожного движения с последующей их систематизацией и углублением;</a:t>
            </a:r>
            <a:endParaRPr kumimoji="0" lang="ru-RU" altLang="ru-RU" sz="175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формировать и развивать целостность восприятия дорожной среды, понимание, осознание и осмысление дорожных знаков;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развивать </a:t>
            </a: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логическое мышление, внимание, память, п</a:t>
            </a: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ознавательный интерес, расширять </a:t>
            </a: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словарный запас и </a:t>
            </a: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кругозор </a:t>
            </a: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обучающихся </a:t>
            </a: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       области знаний правил дорожного движения;</a:t>
            </a: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</a:t>
            </a:r>
          </a:p>
        </p:txBody>
      </p:sp>
      <p:sp>
        <p:nvSpPr>
          <p:cNvPr id="6" name="Прямоугольник 1"/>
          <p:cNvSpPr>
            <a:spLocks noChangeArrowheads="1"/>
          </p:cNvSpPr>
          <p:nvPr/>
        </p:nvSpPr>
        <p:spPr bwMode="auto">
          <a:xfrm>
            <a:off x="1336675" y="4460875"/>
            <a:ext cx="5602288" cy="1200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воспитывать </a:t>
            </a: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дисциплинированность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соблюдении Правил дорожного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ru-RU" alt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движения и </a:t>
            </a: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культуру поведения на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ru-RU" sz="17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улицах и дорогах города.</a:t>
            </a:r>
            <a:endParaRPr kumimoji="0" lang="ru-RU" altLang="ru-RU" sz="175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5220" y="936624"/>
            <a:ext cx="258436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40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Задачи: 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ru-RU" altLang="ru-RU" dirty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endParaRPr lang="ru-RU" altLang="ru-RU" dirty="0"/>
          </a:p>
        </p:txBody>
      </p:sp>
      <p:pic>
        <p:nvPicPr>
          <p:cNvPr id="6148" name="Picture 2" descr="C:\Users\Администратор\Desktop\пдд\тем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4800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1907704" y="1052736"/>
            <a:ext cx="6192688" cy="560153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Закон улиц и дорог – строгий.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Он не прощает, если пешеход идет по улице, как ему вздумается, не соблюдая правил. Но этот закон в тоже время и очень добрый: он сохраняет людей от страшного несчастья, бережёт их жизнь. Поэтому только отличное знание правил позволяет нам уверенно переходить улицу.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Сегодня мы покажем,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как знаем эти правила.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!</a:t>
            </a:r>
            <a:r>
              <a:rPr kumimoji="0" lang="ru-RU" altLang="ru-RU" sz="32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 </a:t>
            </a:r>
            <a:endParaRPr kumimoji="0" lang="ru-RU" altLang="ru-RU" sz="16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ru-RU" altLang="ru-RU" dirty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endParaRPr lang="ru-RU" altLang="ru-RU" dirty="0"/>
          </a:p>
        </p:txBody>
      </p:sp>
      <p:pic>
        <p:nvPicPr>
          <p:cNvPr id="7172" name="Picture 2" descr="C:\Users\Администратор\Desktop\пдд\тем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750"/>
            <a:ext cx="9194800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1309689" y="1484784"/>
            <a:ext cx="7056784" cy="28315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Безопасность на дорогах,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Должен каждый соблюдать.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ПДД как своих пять пальцев,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Каждый должен знать на «пять».</a:t>
            </a:r>
            <a:endParaRPr kumimoji="0" lang="ru-RU" altLang="ru-RU" sz="16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43808" y="1052736"/>
            <a:ext cx="2980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Девиз игры:</a:t>
            </a:r>
          </a:p>
        </p:txBody>
      </p:sp>
      <p:pic>
        <p:nvPicPr>
          <p:cNvPr id="7175" name="Picture 7" descr="C:\Users\Светлана\Desktop\картинки самарское лето\ЛОГО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400" y="3860800"/>
            <a:ext cx="1419225" cy="1381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 со стрелкой вниз 6"/>
          <p:cNvSpPr/>
          <p:nvPr/>
        </p:nvSpPr>
        <p:spPr>
          <a:xfrm>
            <a:off x="109538" y="153988"/>
            <a:ext cx="3244850" cy="720725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Разделы игры 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665538" y="153988"/>
            <a:ext cx="5108575" cy="720725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Вопросы  </a:t>
            </a:r>
          </a:p>
        </p:txBody>
      </p:sp>
      <p:sp>
        <p:nvSpPr>
          <p:cNvPr id="2" name="Выноска со стрелкой вправо 1"/>
          <p:cNvSpPr/>
          <p:nvPr/>
        </p:nvSpPr>
        <p:spPr>
          <a:xfrm>
            <a:off x="123825" y="908050"/>
            <a:ext cx="3032125" cy="649288"/>
          </a:xfrm>
          <a:prstGeom prst="rightArrowCallout">
            <a:avLst>
              <a:gd name="adj1" fmla="val 35755"/>
              <a:gd name="adj2" fmla="val 25000"/>
              <a:gd name="adj3" fmla="val 46213"/>
              <a:gd name="adj4" fmla="val 85584"/>
            </a:avLst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Пословицы и поговорки </a:t>
            </a:r>
          </a:p>
        </p:txBody>
      </p:sp>
      <p:sp>
        <p:nvSpPr>
          <p:cNvPr id="3" name="Рамка 2"/>
          <p:cNvSpPr/>
          <p:nvPr/>
        </p:nvSpPr>
        <p:spPr>
          <a:xfrm>
            <a:off x="7313613" y="925513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" action="ppaction://hlinksldjump"/>
              </a:rPr>
              <a:t>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" name="Рамка 9">
            <a:hlinkClick r:id="" action="ppaction://noaction"/>
          </p:cNvPr>
          <p:cNvSpPr/>
          <p:nvPr/>
        </p:nvSpPr>
        <p:spPr>
          <a:xfrm>
            <a:off x="4025900" y="90963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" action="ppaction://hlinksldjump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1" name="Рамка 10"/>
          <p:cNvSpPr/>
          <p:nvPr/>
        </p:nvSpPr>
        <p:spPr>
          <a:xfrm>
            <a:off x="4829175" y="908050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" action="ppaction://hlinksldjump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2" name="Рамка 11"/>
          <p:cNvSpPr/>
          <p:nvPr/>
        </p:nvSpPr>
        <p:spPr>
          <a:xfrm>
            <a:off x="5661025" y="908050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5" action="ppaction://hlinksldjump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3" name="Рамка 12"/>
          <p:cNvSpPr/>
          <p:nvPr/>
        </p:nvSpPr>
        <p:spPr>
          <a:xfrm>
            <a:off x="6478588" y="909638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6" action="ppaction://hlinksldjump"/>
              </a:rPr>
              <a:t>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8143875" y="925513"/>
            <a:ext cx="719138" cy="658813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7" action="ppaction://hlinksldjump"/>
              </a:rPr>
              <a:t>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6" name="Выноска со стрелкой вправо 15"/>
          <p:cNvSpPr/>
          <p:nvPr/>
        </p:nvSpPr>
        <p:spPr>
          <a:xfrm>
            <a:off x="133350" y="1695450"/>
            <a:ext cx="3065463" cy="647700"/>
          </a:xfrm>
          <a:prstGeom prst="rightArrowCallout">
            <a:avLst>
              <a:gd name="adj1" fmla="val 35755"/>
              <a:gd name="adj2" fmla="val 25000"/>
              <a:gd name="adj3" fmla="val 46213"/>
              <a:gd name="adj4" fmla="val 85584"/>
            </a:avLst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Дорожные знаки</a:t>
            </a:r>
          </a:p>
        </p:txBody>
      </p:sp>
      <p:sp>
        <p:nvSpPr>
          <p:cNvPr id="17" name="Выноска со стрелкой вправо 16"/>
          <p:cNvSpPr/>
          <p:nvPr/>
        </p:nvSpPr>
        <p:spPr>
          <a:xfrm>
            <a:off x="123825" y="2466975"/>
            <a:ext cx="3065463" cy="647700"/>
          </a:xfrm>
          <a:prstGeom prst="rightArrowCallout">
            <a:avLst>
              <a:gd name="adj1" fmla="val 35755"/>
              <a:gd name="adj2" fmla="val 25000"/>
              <a:gd name="adj3" fmla="val 46213"/>
              <a:gd name="adj4" fmla="val 85584"/>
            </a:avLst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«Один из трёх»</a:t>
            </a:r>
          </a:p>
        </p:txBody>
      </p:sp>
      <p:sp>
        <p:nvSpPr>
          <p:cNvPr id="18" name="Выноска со стрелкой вправо 17"/>
          <p:cNvSpPr/>
          <p:nvPr/>
        </p:nvSpPr>
        <p:spPr>
          <a:xfrm>
            <a:off x="117475" y="3244850"/>
            <a:ext cx="3065463" cy="647700"/>
          </a:xfrm>
          <a:prstGeom prst="rightArrowCallout">
            <a:avLst>
              <a:gd name="adj1" fmla="val 35755"/>
              <a:gd name="adj2" fmla="val 25000"/>
              <a:gd name="adj3" fmla="val 46213"/>
              <a:gd name="adj4" fmla="val 85584"/>
            </a:avLst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Ребусы</a:t>
            </a:r>
          </a:p>
        </p:txBody>
      </p:sp>
      <p:sp>
        <p:nvSpPr>
          <p:cNvPr id="19" name="Выноска со стрелкой вправо 18"/>
          <p:cNvSpPr/>
          <p:nvPr/>
        </p:nvSpPr>
        <p:spPr>
          <a:xfrm>
            <a:off x="109538" y="4037013"/>
            <a:ext cx="3074988" cy="647700"/>
          </a:xfrm>
          <a:prstGeom prst="rightArrowCallout">
            <a:avLst>
              <a:gd name="adj1" fmla="val 35755"/>
              <a:gd name="adj2" fmla="val 25000"/>
              <a:gd name="adj3" fmla="val 46213"/>
              <a:gd name="adj4" fmla="val 85584"/>
            </a:avLst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Дорожные ситуации</a:t>
            </a:r>
          </a:p>
        </p:txBody>
      </p:sp>
      <p:sp>
        <p:nvSpPr>
          <p:cNvPr id="20" name="Выноска со стрелкой вправо 19"/>
          <p:cNvSpPr/>
          <p:nvPr/>
        </p:nvSpPr>
        <p:spPr>
          <a:xfrm>
            <a:off x="107950" y="4833938"/>
            <a:ext cx="3074988" cy="647700"/>
          </a:xfrm>
          <a:prstGeom prst="rightArrowCallout">
            <a:avLst>
              <a:gd name="adj1" fmla="val 35755"/>
              <a:gd name="adj2" fmla="val 25000"/>
              <a:gd name="adj3" fmla="val 46213"/>
              <a:gd name="adj4" fmla="val 85584"/>
            </a:avLst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Загадки</a:t>
            </a:r>
          </a:p>
        </p:txBody>
      </p:sp>
      <p:sp>
        <p:nvSpPr>
          <p:cNvPr id="21" name="Выноска со стрелкой вправо 20"/>
          <p:cNvSpPr/>
          <p:nvPr/>
        </p:nvSpPr>
        <p:spPr>
          <a:xfrm>
            <a:off x="109538" y="5626100"/>
            <a:ext cx="3074988" cy="647700"/>
          </a:xfrm>
          <a:prstGeom prst="rightArrowCallout">
            <a:avLst>
              <a:gd name="adj1" fmla="val 35755"/>
              <a:gd name="adj2" fmla="val 25000"/>
              <a:gd name="adj3" fmla="val 46213"/>
              <a:gd name="adj4" fmla="val 85584"/>
            </a:avLst>
          </a:prstGeom>
          <a:solidFill>
            <a:srgbClr val="FF0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Вопрос-ответ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4" name="Рамка 63"/>
          <p:cNvSpPr/>
          <p:nvPr/>
        </p:nvSpPr>
        <p:spPr>
          <a:xfrm>
            <a:off x="7299325" y="172243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8" action="ppaction://hlinksldjump"/>
              </a:rPr>
              <a:t>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5" name="Рамка 64">
            <a:hlinkClick r:id="" action="ppaction://noaction"/>
          </p:cNvPr>
          <p:cNvSpPr/>
          <p:nvPr/>
        </p:nvSpPr>
        <p:spPr>
          <a:xfrm>
            <a:off x="4048125" y="173513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9" action="ppaction://hlinksldjump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6" name="Рамка 65"/>
          <p:cNvSpPr/>
          <p:nvPr/>
        </p:nvSpPr>
        <p:spPr>
          <a:xfrm>
            <a:off x="4873625" y="1722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0" action="ppaction://hlinksldjump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7" name="Рамка 66"/>
          <p:cNvSpPr/>
          <p:nvPr/>
        </p:nvSpPr>
        <p:spPr>
          <a:xfrm>
            <a:off x="5678488" y="1722438"/>
            <a:ext cx="720725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1" action="ppaction://hlinksldjump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8" name="Рамка 67"/>
          <p:cNvSpPr/>
          <p:nvPr/>
        </p:nvSpPr>
        <p:spPr>
          <a:xfrm>
            <a:off x="6480175" y="1724025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2" action="ppaction://hlinksldjump"/>
              </a:rPr>
              <a:t>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9" name="Рамка 68">
            <a:hlinkClick r:id="rId13" action="ppaction://hlinksldjump"/>
          </p:cNvPr>
          <p:cNvSpPr/>
          <p:nvPr/>
        </p:nvSpPr>
        <p:spPr>
          <a:xfrm>
            <a:off x="3232150" y="1733550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4" action="ppaction://hlinksldjump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0" name="Рамка 69"/>
          <p:cNvSpPr/>
          <p:nvPr/>
        </p:nvSpPr>
        <p:spPr>
          <a:xfrm>
            <a:off x="8167688" y="1735138"/>
            <a:ext cx="719138" cy="658813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5" action="ppaction://hlinksldjump"/>
              </a:rPr>
              <a:t>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1" name="Рамка 70"/>
          <p:cNvSpPr/>
          <p:nvPr/>
        </p:nvSpPr>
        <p:spPr>
          <a:xfrm>
            <a:off x="7313613" y="2500313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6" action="ppaction://hlinksldjump"/>
              </a:rPr>
              <a:t>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2" name="Рамка 71">
            <a:hlinkClick r:id="" action="ppaction://noaction"/>
          </p:cNvPr>
          <p:cNvSpPr/>
          <p:nvPr/>
        </p:nvSpPr>
        <p:spPr>
          <a:xfrm>
            <a:off x="4075113" y="249078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7" action="ppaction://hlinksldjump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3" name="Рамка 72"/>
          <p:cNvSpPr/>
          <p:nvPr/>
        </p:nvSpPr>
        <p:spPr>
          <a:xfrm>
            <a:off x="4887913" y="2508250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8" action="ppaction://hlinksldjump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4" name="Рамка 73"/>
          <p:cNvSpPr/>
          <p:nvPr/>
        </p:nvSpPr>
        <p:spPr>
          <a:xfrm>
            <a:off x="5703888" y="2508250"/>
            <a:ext cx="720725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19" action="ppaction://hlinksldjump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5" name="Рамка 74"/>
          <p:cNvSpPr/>
          <p:nvPr/>
        </p:nvSpPr>
        <p:spPr>
          <a:xfrm>
            <a:off x="6524625" y="2509838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0" action="ppaction://hlinksldjump"/>
              </a:rPr>
              <a:t>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6" name="Рамка 75">
            <a:hlinkClick r:id="rId13" action="ppaction://hlinksldjump"/>
          </p:cNvPr>
          <p:cNvSpPr/>
          <p:nvPr/>
        </p:nvSpPr>
        <p:spPr>
          <a:xfrm>
            <a:off x="3271838" y="2508250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1" action="ppaction://hlinksldjump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7" name="Рамка 76"/>
          <p:cNvSpPr/>
          <p:nvPr/>
        </p:nvSpPr>
        <p:spPr>
          <a:xfrm>
            <a:off x="8151813" y="2509838"/>
            <a:ext cx="719138" cy="657225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2" action="ppaction://hlinksldjump"/>
              </a:rPr>
              <a:t>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8" name="Рамка 77"/>
          <p:cNvSpPr/>
          <p:nvPr/>
        </p:nvSpPr>
        <p:spPr>
          <a:xfrm>
            <a:off x="7334250" y="3313113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3" action="ppaction://hlinksldjump"/>
              </a:rPr>
              <a:t>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9" name="Рамка 78">
            <a:hlinkClick r:id="" action="ppaction://noaction"/>
          </p:cNvPr>
          <p:cNvSpPr/>
          <p:nvPr/>
        </p:nvSpPr>
        <p:spPr>
          <a:xfrm>
            <a:off x="4065588" y="329088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4" action="ppaction://hlinksldjump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0" name="Рамка 79"/>
          <p:cNvSpPr/>
          <p:nvPr/>
        </p:nvSpPr>
        <p:spPr>
          <a:xfrm>
            <a:off x="4887913" y="3294063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5" action="ppaction://hlinksldjump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1" name="Рамка 80"/>
          <p:cNvSpPr/>
          <p:nvPr/>
        </p:nvSpPr>
        <p:spPr>
          <a:xfrm>
            <a:off x="5708650" y="3311525"/>
            <a:ext cx="720725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6" action="ppaction://hlinksldjump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2" name="Рамка 81"/>
          <p:cNvSpPr/>
          <p:nvPr/>
        </p:nvSpPr>
        <p:spPr>
          <a:xfrm>
            <a:off x="6524625" y="3313113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7" action="ppaction://hlinksldjump"/>
              </a:rPr>
              <a:t>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3" name="Рамка 82">
            <a:hlinkClick r:id="rId13" action="ppaction://hlinksldjump"/>
          </p:cNvPr>
          <p:cNvSpPr/>
          <p:nvPr/>
        </p:nvSpPr>
        <p:spPr>
          <a:xfrm>
            <a:off x="3244850" y="3289300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8" action="ppaction://hlinksldjump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4" name="Рамка 83"/>
          <p:cNvSpPr/>
          <p:nvPr/>
        </p:nvSpPr>
        <p:spPr>
          <a:xfrm>
            <a:off x="8177213" y="3319463"/>
            <a:ext cx="719138" cy="6604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29" action="ppaction://hlinksldjump"/>
              </a:rPr>
              <a:t>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5" name="Рамка 84"/>
          <p:cNvSpPr/>
          <p:nvPr/>
        </p:nvSpPr>
        <p:spPr>
          <a:xfrm>
            <a:off x="7339013" y="407828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0" action="ppaction://hlinksldjump"/>
              </a:rPr>
              <a:t>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6" name="Рамка 85">
            <a:hlinkClick r:id="" action="ppaction://noaction"/>
          </p:cNvPr>
          <p:cNvSpPr/>
          <p:nvPr/>
        </p:nvSpPr>
        <p:spPr>
          <a:xfrm>
            <a:off x="4075113" y="4075113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1" action="ppaction://hlinksldjump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7" name="Рамка 86"/>
          <p:cNvSpPr/>
          <p:nvPr/>
        </p:nvSpPr>
        <p:spPr>
          <a:xfrm>
            <a:off x="4887913" y="4062413"/>
            <a:ext cx="719138" cy="650875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2" action="ppaction://hlinksldjump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8" name="Рамка 87"/>
          <p:cNvSpPr/>
          <p:nvPr/>
        </p:nvSpPr>
        <p:spPr>
          <a:xfrm>
            <a:off x="5708650" y="4075113"/>
            <a:ext cx="720725" cy="650875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3" action="ppaction://hlinksldjump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9" name="Рамка 88"/>
          <p:cNvSpPr/>
          <p:nvPr/>
        </p:nvSpPr>
        <p:spPr>
          <a:xfrm>
            <a:off x="6530975" y="4078288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4" action="ppaction://hlinksldjump"/>
              </a:rPr>
              <a:t>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0" name="Рамка 89">
            <a:hlinkClick r:id="rId13" action="ppaction://hlinksldjump"/>
          </p:cNvPr>
          <p:cNvSpPr/>
          <p:nvPr/>
        </p:nvSpPr>
        <p:spPr>
          <a:xfrm>
            <a:off x="3244850" y="4075113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5" action="ppaction://hlinksldjump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1" name="Рамка 90"/>
          <p:cNvSpPr/>
          <p:nvPr/>
        </p:nvSpPr>
        <p:spPr>
          <a:xfrm>
            <a:off x="8167688" y="4078288"/>
            <a:ext cx="719138" cy="657225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6" action="ppaction://hlinksldjump"/>
              </a:rPr>
              <a:t>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Рамка 91"/>
          <p:cNvSpPr/>
          <p:nvPr/>
        </p:nvSpPr>
        <p:spPr>
          <a:xfrm>
            <a:off x="7339013" y="483393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7" action="ppaction://hlinksldjump"/>
              </a:rPr>
              <a:t>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3" name="Рамка 92">
            <a:hlinkClick r:id="" action="ppaction://noaction"/>
          </p:cNvPr>
          <p:cNvSpPr/>
          <p:nvPr/>
        </p:nvSpPr>
        <p:spPr>
          <a:xfrm>
            <a:off x="4065588" y="4843463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8" action="ppaction://hlinksldjump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Рамка 93"/>
          <p:cNvSpPr/>
          <p:nvPr/>
        </p:nvSpPr>
        <p:spPr>
          <a:xfrm>
            <a:off x="4900613" y="48593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39" action="ppaction://hlinksldjump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5" name="Рамка 94"/>
          <p:cNvSpPr/>
          <p:nvPr/>
        </p:nvSpPr>
        <p:spPr>
          <a:xfrm>
            <a:off x="5708650" y="4832350"/>
            <a:ext cx="720725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0" action="ppaction://hlinksldjump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6" name="Рамка 95"/>
          <p:cNvSpPr/>
          <p:nvPr/>
        </p:nvSpPr>
        <p:spPr>
          <a:xfrm>
            <a:off x="6546850" y="4849813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1" action="ppaction://hlinksldjump"/>
              </a:rPr>
              <a:t>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7" name="Рамка 96">
            <a:hlinkClick r:id="rId13" action="ppaction://hlinksldjump"/>
          </p:cNvPr>
          <p:cNvSpPr/>
          <p:nvPr/>
        </p:nvSpPr>
        <p:spPr>
          <a:xfrm>
            <a:off x="3238500" y="4843463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2" action="ppaction://hlinksldjump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8" name="Рамка 97"/>
          <p:cNvSpPr/>
          <p:nvPr/>
        </p:nvSpPr>
        <p:spPr>
          <a:xfrm>
            <a:off x="8156575" y="4849813"/>
            <a:ext cx="719138" cy="658813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3" action="ppaction://hlinksldjump"/>
              </a:rPr>
              <a:t>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9" name="Рамка 98"/>
          <p:cNvSpPr/>
          <p:nvPr/>
        </p:nvSpPr>
        <p:spPr>
          <a:xfrm>
            <a:off x="7385050" y="5626100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4" action="ppaction://hlinksldjump"/>
              </a:rPr>
              <a:t>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0" name="Рамка 99">
            <a:hlinkClick r:id="" action="ppaction://noaction"/>
          </p:cNvPr>
          <p:cNvSpPr/>
          <p:nvPr/>
        </p:nvSpPr>
        <p:spPr>
          <a:xfrm>
            <a:off x="4046538" y="5627688"/>
            <a:ext cx="720725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5" action="ppaction://hlinksldjump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1" name="Рамка 100"/>
          <p:cNvSpPr/>
          <p:nvPr/>
        </p:nvSpPr>
        <p:spPr>
          <a:xfrm>
            <a:off x="4887913" y="56086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6" action="ppaction://hlinksldjump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2" name="Рамка 101"/>
          <p:cNvSpPr/>
          <p:nvPr/>
        </p:nvSpPr>
        <p:spPr>
          <a:xfrm>
            <a:off x="5745163" y="5627688"/>
            <a:ext cx="720725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7" action="ppaction://hlinksldjump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Рамка 102"/>
          <p:cNvSpPr/>
          <p:nvPr/>
        </p:nvSpPr>
        <p:spPr>
          <a:xfrm>
            <a:off x="6588125" y="5610225"/>
            <a:ext cx="719138" cy="647700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8" action="ppaction://hlinksldjump"/>
              </a:rPr>
              <a:t>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4" name="Рамка 103">
            <a:hlinkClick r:id="rId13" action="ppaction://hlinksldjump"/>
          </p:cNvPr>
          <p:cNvSpPr/>
          <p:nvPr/>
        </p:nvSpPr>
        <p:spPr>
          <a:xfrm>
            <a:off x="3232150" y="5626100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49" action="ppaction://hlinksldjump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5" name="Рамка 104"/>
          <p:cNvSpPr/>
          <p:nvPr/>
        </p:nvSpPr>
        <p:spPr>
          <a:xfrm>
            <a:off x="8183563" y="5599113"/>
            <a:ext cx="719138" cy="658813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50" action="ppaction://hlinksldjump"/>
              </a:rPr>
              <a:t>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1" name="Рамка 60">
            <a:hlinkClick r:id="rId13" action="ppaction://hlinksldjump"/>
          </p:cNvPr>
          <p:cNvSpPr/>
          <p:nvPr/>
        </p:nvSpPr>
        <p:spPr>
          <a:xfrm>
            <a:off x="3216275" y="908050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5" name="Двойная стрелка влево/вправо 4">
            <a:hlinkClick r:id="rId51" action="ppaction://hlinksldjump"/>
          </p:cNvPr>
          <p:cNvSpPr/>
          <p:nvPr/>
        </p:nvSpPr>
        <p:spPr>
          <a:xfrm>
            <a:off x="1495425" y="6276975"/>
            <a:ext cx="6502400" cy="592138"/>
          </a:xfrm>
          <a:prstGeom prst="leftRightArrow">
            <a:avLst>
              <a:gd name="adj1" fmla="val 62405"/>
              <a:gd name="adj2" fmla="val 30631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Подведение итогов игры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399209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5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Любишь кататься, люби и 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9221" name="Заголовок 1"/>
          <p:cNvSpPr txBox="1"/>
          <p:nvPr/>
        </p:nvSpPr>
        <p:spPr>
          <a:xfrm>
            <a:off x="2803525" y="3540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Пословицы и поговорки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54113" y="2312594"/>
            <a:ext cx="3960440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500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саночки возить.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9225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6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399209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indent="-298450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2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indent="-298450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Тише едешь - 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0245" name="Заголовок 1"/>
          <p:cNvSpPr txBox="1"/>
          <p:nvPr/>
        </p:nvSpPr>
        <p:spPr>
          <a:xfrm>
            <a:off x="2803525" y="3540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Пословицы и поговорки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54113" y="2312594"/>
            <a:ext cx="3960440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500" b="1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дальше будешь.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0249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0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399209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5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Жизнь хороша, когда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endParaRPr lang="ru-RU" altLang="ru-RU"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1269" name="Заголовок 1"/>
          <p:cNvSpPr txBox="1"/>
          <p:nvPr/>
        </p:nvSpPr>
        <p:spPr>
          <a:xfrm>
            <a:off x="2803525" y="3540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Пословицы и поговорки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54113" y="2312594"/>
            <a:ext cx="3960440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500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едешь не спеша.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1273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4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1613" y="4165600"/>
            <a:ext cx="1725613" cy="315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Францева О.Н.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399209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53975" indent="-5397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8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53975" indent="-5397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Везёт тому, кто 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2294" name="Заголовок 1"/>
          <p:cNvSpPr txBox="1"/>
          <p:nvPr/>
        </p:nvSpPr>
        <p:spPr>
          <a:xfrm>
            <a:off x="2803525" y="3540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Пословицы и поговорки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54113" y="2312594"/>
            <a:ext cx="3960440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500" b="1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сам везёт.</a:t>
            </a:r>
            <a:endParaRPr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229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399209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5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Прямая дорога – 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317" name="Заголовок 1"/>
          <p:cNvSpPr txBox="1"/>
          <p:nvPr/>
        </p:nvSpPr>
        <p:spPr>
          <a:xfrm>
            <a:off x="2803525" y="3540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Пословицы и поговорки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54113" y="2312594"/>
            <a:ext cx="3960440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500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самая короткая.</a:t>
            </a:r>
            <a:endParaRPr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3321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2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399209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5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 кривой дороге 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4341" name="Заголовок 1"/>
          <p:cNvSpPr txBox="1"/>
          <p:nvPr/>
        </p:nvSpPr>
        <p:spPr>
          <a:xfrm>
            <a:off x="2803525" y="3540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Пословицы и поговорки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644008" y="2276872"/>
            <a:ext cx="4104456" cy="374176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54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поломаешь ноги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.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4345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6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399209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8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Под гору вскачь, а в гору 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5365" name="Заголовок 1"/>
          <p:cNvSpPr txBox="1"/>
          <p:nvPr/>
        </p:nvSpPr>
        <p:spPr>
          <a:xfrm>
            <a:off x="2803525" y="3540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Пословицы и поговорки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54113" y="2312594"/>
            <a:ext cx="3960440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хоть плачь.</a:t>
            </a:r>
            <a:endParaRPr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5369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0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215024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Круглый знак, а в нем окошко,</a:t>
            </a:r>
          </a:p>
          <a:p>
            <a:pPr>
              <a:spcBef>
                <a:spcPct val="20000"/>
              </a:spcBef>
              <a:buNone/>
            </a:pPr>
            <a:r>
              <a:rPr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 спеши тут сгоряча,</a:t>
            </a:r>
          </a:p>
          <a:p>
            <a:pPr>
              <a:spcBef>
                <a:spcPct val="20000"/>
              </a:spcBef>
              <a:buNone/>
            </a:pPr>
            <a:r>
              <a:rPr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 подумай-ка немножко:</a:t>
            </a:r>
          </a:p>
          <a:p>
            <a:pPr>
              <a:spcBef>
                <a:spcPct val="20000"/>
              </a:spcBef>
              <a:buNone/>
            </a:pPr>
            <a:r>
              <a:rPr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 здесь? Свалка кирпича?</a:t>
            </a:r>
          </a:p>
          <a:p>
            <a:pPr>
              <a:spcBef>
                <a:spcPct val="20000"/>
              </a:spcBef>
              <a:buNone/>
            </a:pPr>
            <a:r>
              <a:rPr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Нет! Знак этот говорит,</a:t>
            </a:r>
          </a:p>
          <a:p>
            <a:pPr>
              <a:spcBef>
                <a:spcPct val="20000"/>
              </a:spcBef>
              <a:buNone/>
            </a:pPr>
            <a:r>
              <a:rPr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 машинам въезд закрыт.</a:t>
            </a:r>
            <a:endParaRPr sz="1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6389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«Дорожные знаки»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611560" y="4720707"/>
            <a:ext cx="3816424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Въезд запрещен</a:t>
            </a:r>
            <a:endParaRPr lang="ru-RU" altLang="ru-RU" sz="24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pic>
        <p:nvPicPr>
          <p:cNvPr id="16393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4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sz="1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Пешеход, пешеход,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sz="1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Помни ты про переход: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sz="1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Подземный и наземный,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sz="1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Похожий на зебру.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sz="1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Знай, что только переход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sz="1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От машин тебя спасет</a:t>
            </a:r>
            <a:r>
              <a:rPr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.</a:t>
            </a:r>
            <a:endParaRPr lang="ru-RU" altLang="ru-RU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4569070" y="4725144"/>
            <a:ext cx="4072486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Пешеходный переход</a:t>
            </a:r>
            <a:endParaRPr lang="ru-RU" altLang="ru-RU" sz="2400" dirty="0">
              <a:solidFill>
                <a:srgbClr val="000099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41402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19" name="Рисунок 18" descr="http://ntmb.ru/wp-content/uploads/2015/04/v_tambovskoj_oblasti_28_aprelja_projdut_massovye_profilakticheskie_meroprijatija.jpg"/>
          <p:cNvPicPr>
            <a:picLocks noChangeAspect="1"/>
          </p:cNvPicPr>
          <p:nvPr/>
        </p:nvPicPr>
        <p:blipFill>
          <a:blip r:embed="rId5" r:link="rId6"/>
          <a:srcRect l="16663" r="16502"/>
          <a:stretch>
            <a:fillRect/>
          </a:stretch>
        </p:blipFill>
        <p:spPr>
          <a:xfrm>
            <a:off x="5940425" y="5032375"/>
            <a:ext cx="1728788" cy="1709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Рисунок 19" descr="http://otvet.imgsmail.ru/download/u_aef5eccaca5d5b3e028b00058a610bb5_800.png"/>
          <p:cNvPicPr>
            <a:picLocks noChangeAspect="1"/>
          </p:cNvPicPr>
          <p:nvPr/>
        </p:nvPicPr>
        <p:blipFill>
          <a:blip r:embed="rId7" r:link="rId6"/>
          <a:stretch>
            <a:fillRect/>
          </a:stretch>
        </p:blipFill>
        <p:spPr>
          <a:xfrm>
            <a:off x="1709738" y="5081588"/>
            <a:ext cx="1619250" cy="1609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215024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Лена с Настенькой в тревоге: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Нужен доктор им в дороге.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 смотрите грустным взглядом-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Помощь близко, помощь рядом.</a:t>
            </a:r>
            <a:endParaRPr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413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«Дорожные знаки»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611558" y="4725144"/>
            <a:ext cx="3816424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Больница</a:t>
            </a:r>
            <a:endParaRPr lang="ru-RU" altLang="ru-RU" sz="24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pic>
        <p:nvPicPr>
          <p:cNvPr id="17417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8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Я знаток дорожных правил,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Я машину здесь поставил,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На стоянку у ограды-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Отдыхать ей тоже надо.</a:t>
            </a:r>
            <a:endParaRPr lang="ru-RU" altLang="ru-RU" sz="21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4569070" y="4725144"/>
            <a:ext cx="4072486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Место стоянки</a:t>
            </a:r>
            <a:endParaRPr lang="ru-RU" altLang="ru-RU" sz="2400" dirty="0">
              <a:solidFill>
                <a:srgbClr val="000099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41402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1" name="Рисунок 20" descr="http://www.shop.safework.ru/uploads/12322.jpg"/>
          <p:cNvPicPr>
            <a:picLocks noChangeAspect="1"/>
          </p:cNvPicPr>
          <p:nvPr/>
        </p:nvPicPr>
        <p:blipFill>
          <a:blip r:embed="rId5" r:link="rId6"/>
          <a:stretch>
            <a:fillRect/>
          </a:stretch>
        </p:blipFill>
        <p:spPr>
          <a:xfrm>
            <a:off x="1874838" y="5022850"/>
            <a:ext cx="1290637" cy="1716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Рисунок 21" descr="http://vip-instructors.ru/images/old/6/6_022.jpg"/>
          <p:cNvPicPr>
            <a:picLocks noChangeAspect="1"/>
          </p:cNvPicPr>
          <p:nvPr/>
        </p:nvPicPr>
        <p:blipFill>
          <a:blip r:embed="rId7" r:link="rId6"/>
          <a:stretch>
            <a:fillRect/>
          </a:stretch>
        </p:blipFill>
        <p:spPr>
          <a:xfrm>
            <a:off x="5921375" y="5089525"/>
            <a:ext cx="1368425" cy="1582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215024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Я – детишек добрый друг.</a:t>
            </a:r>
          </a:p>
          <a:p>
            <a:pPr>
              <a:spcBef>
                <a:spcPct val="20000"/>
              </a:spcBef>
              <a:buNone/>
            </a:pPr>
            <a:r>
              <a:rPr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Я их жизни охраняю.	</a:t>
            </a:r>
          </a:p>
          <a:p>
            <a:pPr>
              <a:spcBef>
                <a:spcPct val="20000"/>
              </a:spcBef>
              <a:buNone/>
            </a:pPr>
            <a:r>
              <a:rPr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Школа рядом – всех вокруг</a:t>
            </a:r>
          </a:p>
          <a:p>
            <a:pPr>
              <a:spcBef>
                <a:spcPct val="20000"/>
              </a:spcBef>
              <a:buNone/>
            </a:pPr>
            <a:r>
              <a:rPr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Водителей предупреждаю!</a:t>
            </a:r>
          </a:p>
          <a:p>
            <a:pPr>
              <a:spcBef>
                <a:spcPct val="20000"/>
              </a:spcBef>
              <a:buNone/>
            </a:pPr>
            <a:endParaRPr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8437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«Дорожные знаки»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611560" y="4720707"/>
            <a:ext cx="3816424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Осторожно, дети!</a:t>
            </a:r>
            <a:endParaRPr lang="ru-RU" altLang="ru-RU"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8441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2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Видишь знак: здесь скользко очень!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Будь подальше от обочин.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У дороги не вертись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И машин поберегись!</a:t>
            </a:r>
            <a:endParaRPr lang="ru-RU" altLang="ru-RU" sz="21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4569070" y="4725144"/>
            <a:ext cx="4072486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Скользкая дорога</a:t>
            </a:r>
            <a:endParaRPr lang="ru-RU" altLang="ru-RU"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41402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1" name="Рисунок 20" descr="det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900" y="5162550"/>
            <a:ext cx="1800225" cy="1501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Рисунок 21" descr="1_15_skolzkaya_dorog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5150" y="5084763"/>
            <a:ext cx="1871663" cy="158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07949" y="1919064"/>
            <a:ext cx="4655491" cy="215024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У дороги не играй, </a:t>
            </a:r>
          </a:p>
          <a:p>
            <a:pPr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На нее не выбегай!</a:t>
            </a:r>
          </a:p>
          <a:p>
            <a:pPr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Вдруг споткнешься, упадешь – </a:t>
            </a:r>
          </a:p>
          <a:p>
            <a:pPr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Под колеса попадешь!</a:t>
            </a:r>
          </a:p>
          <a:p>
            <a:pPr>
              <a:spcBef>
                <a:spcPct val="20000"/>
              </a:spcBef>
              <a:buNone/>
            </a:pPr>
            <a:endParaRPr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9461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«Дорожные знаки»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611560" y="4720707"/>
            <a:ext cx="3816424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Пешеходное движение запрещено</a:t>
            </a:r>
            <a:endParaRPr lang="ru-RU" altLang="ru-RU"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9465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6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860032" y="1919064"/>
            <a:ext cx="4141092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На машинах здесь, друзья, 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Ехать никому нельзя,	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Можно ехать, знайте – 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Дети, только на </a:t>
            </a: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</a:p>
        </p:txBody>
      </p:sp>
      <p:sp>
        <p:nvSpPr>
          <p:cNvPr id="13" name="Содержимое 2"/>
          <p:cNvSpPr txBox="1"/>
          <p:nvPr/>
        </p:nvSpPr>
        <p:spPr>
          <a:xfrm>
            <a:off x="4569070" y="4725144"/>
            <a:ext cx="4072486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Велосипедная дорога</a:t>
            </a:r>
            <a:endParaRPr lang="ru-RU" altLang="ru-RU"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41402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1" name="Рисунок 20" descr="движение пешехода запрещен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550" y="5229225"/>
            <a:ext cx="1562100" cy="14970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Рисунок 21" descr="велосипедная дорога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1700" y="5207000"/>
            <a:ext cx="1524000" cy="14811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96726" y="1919064"/>
            <a:ext cx="4320035" cy="215024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Отчего бы это вдруг стрелки дружно встали в круг. 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И машины друг за другом мчатся весело по кругу? 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 такое, в самом деле, словно мы на карусели?</a:t>
            </a:r>
          </a:p>
          <a:p>
            <a:pPr>
              <a:spcBef>
                <a:spcPct val="20000"/>
              </a:spcBef>
              <a:buNone/>
            </a:pPr>
            <a:endParaRPr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485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«Дорожные знаки»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611560" y="4720707"/>
            <a:ext cx="3816424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Круговое движение</a:t>
            </a:r>
            <a:endParaRPr lang="ru-RU" altLang="ru-RU"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0489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0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499397" y="1919288"/>
            <a:ext cx="4611241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Если нужно вызвать маму,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Позвонить гиппопотаму,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 пути связаться с другом -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Этот знак к твоим услугам!</a:t>
            </a:r>
            <a:endParaRPr lang="ru-RU" altLang="ru-RU" sz="21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4569070" y="4725144"/>
            <a:ext cx="4072486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Телефон</a:t>
            </a:r>
            <a:endParaRPr lang="ru-RU" altLang="ru-RU"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41402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19" name="Рисунок 18" descr="круговое движе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2275" y="5013325"/>
            <a:ext cx="1800225" cy="1728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Рисунок 19" descr="te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425" y="5059363"/>
            <a:ext cx="1312863" cy="1682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215024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 под этим знаком ни за что на свете</a:t>
            </a:r>
          </a:p>
          <a:p>
            <a:pPr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 катайтесь, дети, на велосипеде.</a:t>
            </a:r>
          </a:p>
          <a:p>
            <a:pPr>
              <a:spcBef>
                <a:spcPct val="20000"/>
              </a:spcBef>
              <a:buNone/>
            </a:pPr>
            <a:endParaRPr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1509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«Дорожные знаки»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611560" y="4720707"/>
            <a:ext cx="3816424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Движение на велосипеде запрещено</a:t>
            </a:r>
            <a:endParaRPr lang="ru-RU" altLang="ru-RU"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1513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4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Форма странная у знака.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Больше нет таких, ребята!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 квадрат он и не круг,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2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 машины встали вдруг.</a:t>
            </a:r>
            <a:endParaRPr lang="ru-RU" altLang="ru-RU" sz="22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4569070" y="4725144"/>
            <a:ext cx="4072486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Движение без остановки запрещено</a:t>
            </a:r>
            <a:endParaRPr lang="ru-RU" altLang="ru-RU"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41402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1" name="Рисунок 20" descr="движение на велосипедах запрещен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8963" y="5280025"/>
            <a:ext cx="1519237" cy="1477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Рисунок 21" descr="движение без остановки запрещено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2013" y="5280025"/>
            <a:ext cx="1431925" cy="1389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443038" y="2646363"/>
            <a:ext cx="1725613" cy="315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Францева О.Н.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176464" cy="208600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Тормози скорей, шофер!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Можно врезаться в забор!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Кто нам путь загородил</a:t>
            </a:r>
          </a:p>
          <a:p>
            <a:pPr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И дорогу перекрыл?</a:t>
            </a:r>
          </a:p>
          <a:p>
            <a:pPr>
              <a:spcBef>
                <a:spcPct val="20000"/>
              </a:spcBef>
              <a:buNone/>
            </a:pPr>
            <a:endParaRPr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2534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«Дорожные знаки»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611560" y="4720707"/>
            <a:ext cx="3816424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Железнодорожный переезд со шлагбаумом</a:t>
            </a:r>
            <a:endParaRPr lang="ru-RU" altLang="ru-RU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253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92175" y="1150938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062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569070" y="1912163"/>
            <a:ext cx="4432055" cy="209290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Нарисован человек, землю роет человек. Почему проезда нет? 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Может быть здесь ищут клад?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И старинные монеты в сундуке большом лежат? </a:t>
            </a:r>
          </a:p>
          <a:p>
            <a:pPr eaLnBrk="0" hangingPunct="0">
              <a:spcBef>
                <a:spcPct val="20000"/>
              </a:spcBef>
              <a:buNone/>
            </a:pPr>
            <a:r>
              <a:rPr lang="ru-RU" altLang="ru-RU" sz="1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 за знак?</a:t>
            </a:r>
            <a:r>
              <a:rPr lang="ru-RU" altLang="ru-RU" sz="1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endParaRPr lang="ru-RU" altLang="ru-RU" sz="19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4569070" y="4725144"/>
            <a:ext cx="4072486" cy="208840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Дорожные работы</a:t>
            </a:r>
            <a:endParaRPr lang="ru-RU" altLang="ru-RU" sz="2800" dirty="0">
              <a:solidFill>
                <a:srgbClr val="000099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41402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1" name="Рисунок 20" descr="raboty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963" y="5084763"/>
            <a:ext cx="1684337" cy="1509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Рисунок 21" descr="1_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713" y="5246688"/>
            <a:ext cx="1584325" cy="1484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2"/>
          <p:cNvSpPr txBox="1"/>
          <p:nvPr/>
        </p:nvSpPr>
        <p:spPr bwMode="auto">
          <a:xfrm>
            <a:off x="477727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16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28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На том месте, где его застал красный сигнал светофора.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lang="ru-RU" altLang="ru-RU" sz="28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28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На островке безопасности.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lang="ru-RU" altLang="ru-RU" sz="28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28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Вернуться на тротуар.</a:t>
            </a:r>
            <a:endParaRPr lang="ru-RU" altLang="ru-RU" sz="2800" b="1" dirty="0">
              <a:solidFill>
                <a:srgbClr val="000099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76872"/>
            <a:ext cx="4104456" cy="376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2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Где должен остановиться пешеход, если не успел закончить переход? </a:t>
            </a:r>
            <a:endParaRPr lang="ru-RU" altLang="ru-RU" sz="3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3560" name="Заголовок 1"/>
          <p:cNvSpPr txBox="1"/>
          <p:nvPr/>
        </p:nvSpPr>
        <p:spPr>
          <a:xfrm>
            <a:off x="2843213" y="1889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Один из трёх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77272" y="2276872"/>
            <a:ext cx="4115208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8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На том месте, где его застал красный сигнал светофора.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8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8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На островке безопасности.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8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8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Вернуться на тротуар.</a:t>
            </a:r>
            <a:endParaRPr lang="ru-RU" altLang="ru-RU" sz="2800" b="1" dirty="0">
              <a:solidFill>
                <a:srgbClr val="000099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3564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5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2"/>
          <p:cNvSpPr txBox="1"/>
          <p:nvPr/>
        </p:nvSpPr>
        <p:spPr bwMode="auto">
          <a:xfrm>
            <a:off x="477727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36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 Только по одному, друг за другом.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lang="ru-RU" altLang="ru-RU" sz="36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36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  В два ряда.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lang="ru-RU" altLang="ru-RU" sz="36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36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 В три ряда.</a:t>
            </a:r>
            <a:endParaRPr lang="ru-RU" altLang="ru-RU" sz="3600" b="1" dirty="0">
              <a:solidFill>
                <a:srgbClr val="000099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18281" y="2264778"/>
            <a:ext cx="4464049" cy="376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2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Велосипедисты</a:t>
            </a:r>
            <a:r>
              <a:rPr sz="4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,  которые едут группой по шоссе, могут ехать:</a:t>
            </a:r>
            <a:endParaRPr lang="ru-RU" altLang="ru-RU" sz="4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4584" name="Заголовок 1"/>
          <p:cNvSpPr txBox="1"/>
          <p:nvPr/>
        </p:nvSpPr>
        <p:spPr>
          <a:xfrm>
            <a:off x="2843213" y="1889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Один из трёх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09022" y="2276873"/>
            <a:ext cx="4334978" cy="3744415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6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 Только по одному, друг за другом.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36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6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  В два ряда.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36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6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 В три ряда.</a:t>
            </a:r>
            <a:endParaRPr lang="ru-RU" altLang="ru-RU" sz="3600" b="1" dirty="0">
              <a:solidFill>
                <a:srgbClr val="000099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458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2"/>
          <p:cNvSpPr txBox="1"/>
          <p:nvPr/>
        </p:nvSpPr>
        <p:spPr bwMode="auto">
          <a:xfrm>
            <a:off x="477727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None/>
            </a:pPr>
            <a:r>
              <a:rPr sz="2200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Можно с повышенной осторожностью пересечь переезд, но только в том случае, если не слышно и не видно подъезжающего поезда.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None/>
            </a:pPr>
            <a:endParaRPr sz="22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None/>
            </a:pPr>
            <a:r>
              <a:rPr sz="2200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Можно быстро проехать переезд.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None/>
            </a:pPr>
            <a:endParaRPr sz="22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None/>
            </a:pPr>
            <a:r>
              <a:rPr sz="2200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Нельзя въезжать на переезд.</a:t>
            </a:r>
          </a:p>
          <a:p>
            <a:pPr algn="ctr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16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76872"/>
            <a:ext cx="4104456" cy="376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79375" indent="-52070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29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Если шлагбаум на железнодорожном переезде начинает опускаться или если подаётся звуковой сигнал, что нужно сделать водителю? </a:t>
            </a: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endParaRPr sz="3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5608" name="Заголовок 1"/>
          <p:cNvSpPr txBox="1"/>
          <p:nvPr/>
        </p:nvSpPr>
        <p:spPr>
          <a:xfrm>
            <a:off x="2843213" y="1889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Один из трёх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72025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4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Можно с повышенной осторожностью пересечь переезд, но только в том случае, если не слышно и не видно подъезжающего поезда.</a:t>
            </a:r>
          </a:p>
          <a:p>
            <a:pPr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24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4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Можно быстро проехать переезд.</a:t>
            </a:r>
          </a:p>
          <a:p>
            <a:pPr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24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24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Нельзя въезжать на переезд.</a:t>
            </a:r>
          </a:p>
          <a:p>
            <a:pPr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5612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3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2"/>
          <p:cNvSpPr txBox="1"/>
          <p:nvPr/>
        </p:nvSpPr>
        <p:spPr bwMode="auto">
          <a:xfrm>
            <a:off x="477727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endParaRPr lang="ru-RU" altLang="ru-RU" sz="30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30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Спереди автобуса.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endParaRPr lang="ru-RU" altLang="ru-RU" sz="30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30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Можно пролезть под автобусом.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endParaRPr lang="ru-RU" altLang="ru-RU" sz="30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30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Идти на пешеходный переход.</a:t>
            </a:r>
            <a:endParaRPr lang="ru-RU" altLang="ru-RU" sz="3000" b="1" dirty="0">
              <a:solidFill>
                <a:srgbClr val="000099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76872"/>
            <a:ext cx="4104456" cy="376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182880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 надо обходить стоящий автобус?</a:t>
            </a:r>
            <a:endParaRPr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6632" name="Заголовок 1"/>
          <p:cNvSpPr txBox="1"/>
          <p:nvPr/>
        </p:nvSpPr>
        <p:spPr>
          <a:xfrm>
            <a:off x="2843213" y="1889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Один из трёх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75109" y="2276872"/>
            <a:ext cx="4117371" cy="374441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3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30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А. Спереди автобуса.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30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30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Б. Можно пролезть под автобусом.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30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30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В. Идти на пешеходный переход.</a:t>
            </a:r>
            <a:endParaRPr sz="3000" b="1" u="sng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6636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7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2"/>
          <p:cNvSpPr txBox="1"/>
          <p:nvPr/>
        </p:nvSpPr>
        <p:spPr bwMode="auto">
          <a:xfrm>
            <a:off x="477727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0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А) Треугольной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0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Б) Круглой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0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В) Квадратной</a:t>
            </a:r>
            <a:endParaRPr sz="40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76872"/>
            <a:ext cx="4104456" cy="376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844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Какую форму имеет дорожный знак, который установлен перед пешеходным переходом?</a:t>
            </a:r>
            <a:endParaRPr sz="3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7656" name="Заголовок 1"/>
          <p:cNvSpPr txBox="1"/>
          <p:nvPr/>
        </p:nvSpPr>
        <p:spPr>
          <a:xfrm>
            <a:off x="2843213" y="1889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Один из трёх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46735" y="2276871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3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37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А) Треугольной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3700" u="sng" dirty="0">
              <a:solidFill>
                <a:srgbClr val="FF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37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37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37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Б) Круглой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37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37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В) Квадратной</a:t>
            </a:r>
            <a:endParaRPr sz="37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7660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61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7667" name="Picture 19" descr="http://auto-edu.ru/pars_docs/refs/5/4728/4728_html_3159a619.jpg"/>
          <p:cNvPicPr>
            <a:picLocks noChangeAspect="1"/>
          </p:cNvPicPr>
          <p:nvPr/>
        </p:nvPicPr>
        <p:blipFill>
          <a:blip r:embed="rId5"/>
          <a:srcRect l="2930" t="1456" r="55421" b="17203"/>
          <a:stretch>
            <a:fillRect/>
          </a:stretch>
        </p:blipFill>
        <p:spPr>
          <a:xfrm>
            <a:off x="6176963" y="3168650"/>
            <a:ext cx="1304925" cy="10207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2"/>
          <p:cNvSpPr txBox="1"/>
          <p:nvPr/>
        </p:nvSpPr>
        <p:spPr bwMode="auto">
          <a:xfrm>
            <a:off x="477727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4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А) с 8 лет</a:t>
            </a: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4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Б) с 12 лет</a:t>
            </a: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4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4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В) с 14 лет</a:t>
            </a:r>
            <a:endParaRPr sz="44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76872"/>
            <a:ext cx="4104456" cy="376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88900" indent="44450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 какого возраста можно перевозить ребенка без специального детского автокресла?</a:t>
            </a:r>
            <a:endParaRPr lang="ru-RU" altLang="ru-RU" sz="3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8680" name="Заголовок 1"/>
          <p:cNvSpPr txBox="1"/>
          <p:nvPr/>
        </p:nvSpPr>
        <p:spPr>
          <a:xfrm>
            <a:off x="2843213" y="1889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Один из трёх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0182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9375" indent="4635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36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4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А) с 8 лет</a:t>
            </a: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4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44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Б) с 12 лет</a:t>
            </a: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sz="44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4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В) с 14 лет</a:t>
            </a:r>
            <a:endParaRPr sz="4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8684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85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2"/>
          <p:cNvSpPr txBox="1"/>
          <p:nvPr/>
        </p:nvSpPr>
        <p:spPr bwMode="auto">
          <a:xfrm>
            <a:off x="4777272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endParaRPr sz="33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r>
              <a:rPr sz="33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А) Сигналам регулировщика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endParaRPr sz="33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r>
              <a:rPr sz="33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Б) Сигналам светофора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endParaRPr sz="33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None/>
            </a:pPr>
            <a:r>
              <a:rPr sz="33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В) Действовать по своему усмотрению</a:t>
            </a:r>
            <a:endParaRPr sz="33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76872"/>
            <a:ext cx="4104456" cy="376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Кому должны подчиняться водители и пешеходы, если сигналы регулировщика противоречат сигналам светофора?</a:t>
            </a:r>
            <a:endParaRPr sz="32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9704" name="Заголовок 1"/>
          <p:cNvSpPr txBox="1"/>
          <p:nvPr/>
        </p:nvSpPr>
        <p:spPr>
          <a:xfrm>
            <a:off x="2843213" y="188913"/>
            <a:ext cx="3857625" cy="6429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Один из трёх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72025" y="2276872"/>
            <a:ext cx="4104456" cy="375452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8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2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А) Сигналам регулировщика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32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Б) Сигналам светофора</a:t>
            </a: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3200" dirty="0">
              <a:solidFill>
                <a:srgbClr val="000099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7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200" b="1" dirty="0">
                <a:solidFill>
                  <a:srgbClr val="000099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В) Действовать по своему усмотрению</a:t>
            </a:r>
            <a:endParaRPr lang="ru-RU" altLang="ru-RU" sz="3200" b="1" dirty="0">
              <a:solidFill>
                <a:srgbClr val="000099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2970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 txBox="1"/>
          <p:nvPr/>
        </p:nvSpPr>
        <p:spPr>
          <a:xfrm>
            <a:off x="2803525" y="234950"/>
            <a:ext cx="3857625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Ребусы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203848" y="5667339"/>
            <a:ext cx="4234404" cy="87585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1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100" b="1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5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дорога</a:t>
            </a:r>
            <a:endParaRPr sz="55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0726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7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 rot="16200000">
            <a:off x="1564481" y="4925219"/>
            <a:ext cx="600075" cy="2360613"/>
          </a:xfrm>
          <a:prstGeom prst="downArrowCallout">
            <a:avLst>
              <a:gd name="adj1" fmla="val 20306"/>
              <a:gd name="adj2" fmla="val 36735"/>
              <a:gd name="adj3" fmla="val 25000"/>
              <a:gd name="adj4" fmla="val 85835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0731" name="Рисунок 10" descr="C:\Users\Администратор\Desktop\пдд\ребусы\p58_dorog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863" y="1628775"/>
            <a:ext cx="7200900" cy="3816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 txBox="1"/>
          <p:nvPr/>
        </p:nvSpPr>
        <p:spPr>
          <a:xfrm>
            <a:off x="2803525" y="234950"/>
            <a:ext cx="3857625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Ребусы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203848" y="5667339"/>
            <a:ext cx="4234404" cy="87585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3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300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остановка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1750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1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 rot="16200000">
            <a:off x="1564481" y="4925219"/>
            <a:ext cx="600075" cy="2360613"/>
          </a:xfrm>
          <a:prstGeom prst="downArrowCallout">
            <a:avLst>
              <a:gd name="adj1" fmla="val 20306"/>
              <a:gd name="adj2" fmla="val 36735"/>
              <a:gd name="adj3" fmla="val 25000"/>
              <a:gd name="adj4" fmla="val 85835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1755" name="Рисунок 9" descr="C:\Users\Администратор\Desktop\пдд\ребусы\p58_ostanovk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438" y="1628775"/>
            <a:ext cx="7526337" cy="3384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79838" y="2781300"/>
            <a:ext cx="1725613" cy="315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Францева О.Н.</a:t>
            </a:r>
          </a:p>
        </p:txBody>
      </p:sp>
      <p:sp>
        <p:nvSpPr>
          <p:cNvPr id="32771" name="Заголовок 1"/>
          <p:cNvSpPr txBox="1"/>
          <p:nvPr/>
        </p:nvSpPr>
        <p:spPr>
          <a:xfrm>
            <a:off x="2803525" y="234950"/>
            <a:ext cx="3857625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Ребусы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203848" y="5667339"/>
            <a:ext cx="4234404" cy="87585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19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1900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4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перекресток</a:t>
            </a:r>
            <a:endParaRPr sz="42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2775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6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 rot="16200000">
            <a:off x="1564481" y="4925219"/>
            <a:ext cx="600075" cy="2360613"/>
          </a:xfrm>
          <a:prstGeom prst="downArrowCallout">
            <a:avLst>
              <a:gd name="adj1" fmla="val 20306"/>
              <a:gd name="adj2" fmla="val 36735"/>
              <a:gd name="adj3" fmla="val 25000"/>
              <a:gd name="adj4" fmla="val 85835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2780" name="Рисунок 9" descr="C:\Users\Администратор\Desktop\пдд\ребусы\p58_perekresto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863" y="1700213"/>
            <a:ext cx="7529512" cy="3241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 txBox="1"/>
          <p:nvPr/>
        </p:nvSpPr>
        <p:spPr>
          <a:xfrm>
            <a:off x="2803525" y="234950"/>
            <a:ext cx="3857625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Ребусы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203848" y="5667339"/>
            <a:ext cx="4234404" cy="87585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3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300" b="1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пешеход 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379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 rot="16200000">
            <a:off x="1564481" y="4925219"/>
            <a:ext cx="600075" cy="2360613"/>
          </a:xfrm>
          <a:prstGeom prst="downArrowCallout">
            <a:avLst>
              <a:gd name="adj1" fmla="val 20306"/>
              <a:gd name="adj2" fmla="val 36735"/>
              <a:gd name="adj3" fmla="val 25000"/>
              <a:gd name="adj4" fmla="val 85835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3803" name="Рисунок 9" descr="C:\Users\Администратор\Desktop\пдд\ребусы\p58_perexo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450" y="1700213"/>
            <a:ext cx="7378700" cy="3457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 txBox="1"/>
          <p:nvPr/>
        </p:nvSpPr>
        <p:spPr>
          <a:xfrm>
            <a:off x="2803525" y="234950"/>
            <a:ext cx="3857625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Ребусы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203848" y="5667339"/>
            <a:ext cx="4234404" cy="87585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3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поворот 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4822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3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 rot="16200000">
            <a:off x="1564481" y="4925219"/>
            <a:ext cx="600075" cy="2360613"/>
          </a:xfrm>
          <a:prstGeom prst="downArrowCallout">
            <a:avLst>
              <a:gd name="adj1" fmla="val 20306"/>
              <a:gd name="adj2" fmla="val 36735"/>
              <a:gd name="adj3" fmla="val 25000"/>
              <a:gd name="adj4" fmla="val 85835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4827" name="Рисунок 9" descr="C:\Users\Администратор\Desktop\пдд\ребусы\p58_povorot.jpg"/>
          <p:cNvPicPr>
            <a:picLocks noChangeAspect="1"/>
          </p:cNvPicPr>
          <p:nvPr/>
        </p:nvPicPr>
        <p:blipFill>
          <a:blip r:embed="rId5"/>
          <a:srcRect l="2167" t="11320" r="3117" b="12007"/>
          <a:stretch>
            <a:fillRect/>
          </a:stretch>
        </p:blipFill>
        <p:spPr>
          <a:xfrm>
            <a:off x="1549400" y="1557338"/>
            <a:ext cx="7419975" cy="3527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 txBox="1"/>
          <p:nvPr/>
        </p:nvSpPr>
        <p:spPr>
          <a:xfrm>
            <a:off x="2803525" y="234950"/>
            <a:ext cx="3857625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Ребусы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203848" y="5667339"/>
            <a:ext cx="4234404" cy="87585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3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300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правила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5846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7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 rot="16200000">
            <a:off x="1564481" y="4925219"/>
            <a:ext cx="600075" cy="2360613"/>
          </a:xfrm>
          <a:prstGeom prst="downArrowCallout">
            <a:avLst>
              <a:gd name="adj1" fmla="val 20306"/>
              <a:gd name="adj2" fmla="val 36735"/>
              <a:gd name="adj3" fmla="val 25000"/>
              <a:gd name="adj4" fmla="val 85835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5851" name="Рисунок 9" descr="C:\Users\Администратор\Desktop\пдд\ребусы\p58_pravila.jpg"/>
          <p:cNvPicPr>
            <a:picLocks noChangeAspect="1"/>
          </p:cNvPicPr>
          <p:nvPr/>
        </p:nvPicPr>
        <p:blipFill>
          <a:blip r:embed="rId5"/>
          <a:srcRect b="12427"/>
          <a:stretch>
            <a:fillRect/>
          </a:stretch>
        </p:blipFill>
        <p:spPr>
          <a:xfrm>
            <a:off x="1501775" y="1525588"/>
            <a:ext cx="7527925" cy="3529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 txBox="1"/>
          <p:nvPr/>
        </p:nvSpPr>
        <p:spPr>
          <a:xfrm>
            <a:off x="2803525" y="234950"/>
            <a:ext cx="3857625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Ребусы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203848" y="5667339"/>
            <a:ext cx="4234404" cy="87585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1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6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100" b="1" dirty="0">
                <a:solidFill>
                  <a:srgbClr val="0000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6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улица</a:t>
            </a:r>
            <a:endParaRPr sz="6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6870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1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 rot="16200000">
            <a:off x="1564481" y="4925219"/>
            <a:ext cx="600075" cy="2360613"/>
          </a:xfrm>
          <a:prstGeom prst="downArrowCallout">
            <a:avLst>
              <a:gd name="adj1" fmla="val 20306"/>
              <a:gd name="adj2" fmla="val 36735"/>
              <a:gd name="adj3" fmla="val 25000"/>
              <a:gd name="adj4" fmla="val 85835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6875" name="Рисунок 9" descr="C:\Users\Администратор\Desktop\пдд\ребусы\ulica.jpg"/>
          <p:cNvPicPr>
            <a:picLocks noChangeAspect="1"/>
          </p:cNvPicPr>
          <p:nvPr/>
        </p:nvPicPr>
        <p:blipFill>
          <a:blip r:embed="rId5"/>
          <a:srcRect l="1408" t="4546" r="2444" b="9470"/>
          <a:stretch>
            <a:fillRect/>
          </a:stretch>
        </p:blipFill>
        <p:spPr>
          <a:xfrm>
            <a:off x="1619250" y="1700213"/>
            <a:ext cx="7200900" cy="3529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07950" y="2286872"/>
            <a:ext cx="4464050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79375" indent="5080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lang="ru-RU" altLang="ru-RU" sz="4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Там, где ты переходишь, стоит машина. Что надо делать?</a:t>
            </a:r>
            <a:endParaRPr lang="ru-RU" altLang="ru-RU" sz="4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37893" name="Заголовок 1"/>
          <p:cNvSpPr txBox="1"/>
          <p:nvPr/>
        </p:nvSpPr>
        <p:spPr>
          <a:xfrm>
            <a:off x="2633663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Дорожные ситуации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16016" y="2312594"/>
            <a:ext cx="4253359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844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0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Лучше отойти от неё подальше, чтобы она не мешала обзору; в крайнем случае, очень медленно двигаясь, приостановиться и выглянуть: что там такое за</a:t>
            </a:r>
            <a:r>
              <a:rPr lang="ru-RU" altLang="ru-RU" sz="3000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</a:p>
        </p:txBody>
      </p:sp>
      <p:pic>
        <p:nvPicPr>
          <p:cNvPr id="37897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8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Начало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Продолжение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2286872"/>
            <a:ext cx="4176464" cy="3754523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indent="-29654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4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Мы едем на велосипеде и нужно перейти дорогу. Как это сделать?</a:t>
            </a:r>
            <a:endParaRPr sz="4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16016" y="2312594"/>
            <a:ext cx="4098537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Только по пешеходному переходу, соблюдая все правила. Велосипед нужно везти, а ни в коем случае не ехать на нём.</a:t>
            </a:r>
            <a:endParaRPr lang="ru-RU" altLang="ru-RU" sz="32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8920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1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38926" name="Заголовок 1"/>
          <p:cNvSpPr txBox="1"/>
          <p:nvPr/>
        </p:nvSpPr>
        <p:spPr>
          <a:xfrm>
            <a:off x="2633663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Дорожные ситуации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51520" y="2286872"/>
            <a:ext cx="4104456" cy="3829766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53975" indent="-5397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endParaRPr sz="3600" b="1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53975" indent="-53975" algn="ctr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Мальчику уже 10 лет. Может ли он ездить на велосипеде по проезжей части?</a:t>
            </a:r>
            <a:endParaRPr sz="3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709881" y="2312594"/>
            <a:ext cx="4115262" cy="3780702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9375" indent="4635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40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Нет. </a:t>
            </a:r>
          </a:p>
          <a:p>
            <a:pPr marL="79375" indent="4635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Правила разрешают ездить на велосипеде по проезжей части  только с 14 лет.</a:t>
            </a:r>
            <a:endParaRPr sz="3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39944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5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827088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39950" name="Заголовок 1"/>
          <p:cNvSpPr txBox="1"/>
          <p:nvPr/>
        </p:nvSpPr>
        <p:spPr>
          <a:xfrm>
            <a:off x="2633663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Дорожные ситуации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07950" y="2312594"/>
            <a:ext cx="3671962" cy="4428774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2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На нерегулируемом перекрёстке пешеход пропустил автомобиль, больше машин ему не видно. Можно ли переходить?</a:t>
            </a:r>
            <a:endParaRPr sz="32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067944" y="2312594"/>
            <a:ext cx="4933181" cy="4428774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2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Сразу, пропустив машину, нельзя. В первые секунды, пока она близко, за ней может быть скрыта встречная. Пропустив машину, надо подождать, пока она отъедет подальше и не будет мешать осмотру улицы.</a:t>
            </a:r>
            <a:endParaRPr lang="ru-RU" altLang="ru-RU" sz="32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096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250825" y="14700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0974" name="Заголовок 1"/>
          <p:cNvSpPr txBox="1"/>
          <p:nvPr/>
        </p:nvSpPr>
        <p:spPr>
          <a:xfrm>
            <a:off x="2633663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Дорожные ситуации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-35970" y="2086131"/>
            <a:ext cx="3815978" cy="4583229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l">
              <a:spcBef>
                <a:spcPct val="20000"/>
              </a:spcBef>
              <a:buNone/>
            </a:pPr>
            <a:r>
              <a:rPr sz="23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Ты собрался </a:t>
            </a:r>
            <a:r>
              <a:rPr lang="ru-RU" sz="23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</a:t>
            </a:r>
            <a:r>
              <a:rPr sz="23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ереходить, но видишь, что медленно приближается автомобиль крупных габаритов (грузовик или автобус). Ты вполне можешь успеть перейти. Что надо делать?</a:t>
            </a:r>
            <a:endParaRPr sz="23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995936" y="1864714"/>
            <a:ext cx="4973439" cy="480464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indent="4635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700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Если поблизости есть пешеходный переход или перекрёсток, обязательно переходи там. Если нет, то подожди, пока отъедет автобус. Ни в коем случае не выбегай спереди! Лучше не обходить и сзади (не видно машины справа!), но, в крайнем случае, очень медленно двигаясь, приостановиться, выглянуть и убедиться в безопасности движения</a:t>
            </a:r>
            <a:endParaRPr sz="27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1992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376488" cy="1374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93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288" y="36513"/>
            <a:ext cx="650875" cy="1149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250825" y="1300163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4783138" y="11430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1998" name="Заголовок 1"/>
          <p:cNvSpPr txBox="1"/>
          <p:nvPr/>
        </p:nvSpPr>
        <p:spPr>
          <a:xfrm>
            <a:off x="2633663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Дорожные ситуации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471613" y="4165600"/>
            <a:ext cx="1725613" cy="315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Францева О.Н.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758" y="1968961"/>
            <a:ext cx="4032201" cy="4889039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indent="-298450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 можно </a:t>
            </a:r>
          </a:p>
          <a:p>
            <a:pPr indent="-298450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(и нужно) сделать себя более заметным для водителей в тёмное и сумеречное время суток, и тем самым обеспечить полную безопасность?</a:t>
            </a:r>
            <a:r>
              <a:rPr sz="3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endParaRPr sz="32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427855" y="2060575"/>
            <a:ext cx="4032250" cy="3670935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9375" indent="46355">
              <a:lnSpc>
                <a:spcPct val="10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31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Воспользоваться световозврающими наклейками и нашивками, прикрепив их на одежду и портфель.</a:t>
            </a:r>
            <a:endParaRPr lang="ru-RU" altLang="ru-RU" sz="31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3017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376488" cy="1374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8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468313" y="1312863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3023" name="Заголовок 1"/>
          <p:cNvSpPr txBox="1"/>
          <p:nvPr/>
        </p:nvSpPr>
        <p:spPr>
          <a:xfrm>
            <a:off x="2633663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Дорожные ситуации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07950" y="2209755"/>
            <a:ext cx="3671962" cy="4387597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sz="3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Ты переходишь недалеко от остановки. Рядом остановился автобус. Где и как надо переходить?</a:t>
            </a:r>
            <a:endParaRPr sz="32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3995936" y="1864714"/>
            <a:ext cx="4973439" cy="480464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indent="4635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Если поблизости есть пешеходный переход или перекрёсток, обязательно переходи там. Если нет, то подожди, пока отъедет автобус. Ни в коем случае не выбегай спереди! Лучше не обходить и сзади (не видно машины справа!), но, в крайнем случае, очень медленно двигаясь, приостановиться и выглянуть и убедиться в безопасности движения</a:t>
            </a:r>
            <a:endParaRPr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4040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1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288" y="36513"/>
            <a:ext cx="650875" cy="1149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250825" y="144462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4783138" y="11430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4046" name="Заголовок 1"/>
          <p:cNvSpPr txBox="1"/>
          <p:nvPr/>
        </p:nvSpPr>
        <p:spPr>
          <a:xfrm>
            <a:off x="2633663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Дорожные ситуации</a:t>
            </a:r>
            <a:r>
              <a:rPr lang="ru-RU" altLang="ru-RU" sz="27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7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51520" y="1628800"/>
            <a:ext cx="3960440" cy="4968551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79375" indent="-52070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42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-52070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4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 обочине дороги,</a:t>
            </a:r>
          </a:p>
          <a:p>
            <a:pPr marL="79375" indent="-52070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4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 солдатики стоят.</a:t>
            </a:r>
          </a:p>
          <a:p>
            <a:pPr marL="79375" indent="-52070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4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Все мы с вами выполняем,</a:t>
            </a:r>
          </a:p>
          <a:p>
            <a:pPr marL="79375" indent="-52070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42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Всё, что нам они велят. </a:t>
            </a:r>
          </a:p>
          <a:p>
            <a:pPr marL="79375" indent="-52070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42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572000" y="1916832"/>
            <a:ext cx="4248472" cy="468052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4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Дорожные знаки </a:t>
            </a:r>
            <a:endParaRPr sz="4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5064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5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738" y="36513"/>
            <a:ext cx="606425" cy="1071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18100" y="1135063"/>
            <a:ext cx="3211513" cy="666750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Отгадка    </a:t>
            </a:r>
          </a:p>
        </p:txBody>
      </p:sp>
      <p:sp>
        <p:nvSpPr>
          <p:cNvPr id="45068" name="Заголовок 1"/>
          <p:cNvSpPr txBox="1"/>
          <p:nvPr/>
        </p:nvSpPr>
        <p:spPr>
          <a:xfrm>
            <a:off x="2533650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8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Загадки</a:t>
            </a:r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8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77828" name="Picture 4" descr="http://logopedzond.kz/data/big/250-4.jpg"/>
          <p:cNvPicPr>
            <a:picLocks noChangeAspect="1"/>
          </p:cNvPicPr>
          <p:nvPr/>
        </p:nvPicPr>
        <p:blipFill>
          <a:blip r:embed="rId5"/>
          <a:srcRect l="4362" t="2390" r="3145" b="7549"/>
          <a:stretch>
            <a:fillRect/>
          </a:stretch>
        </p:blipFill>
        <p:spPr>
          <a:xfrm>
            <a:off x="4721225" y="3265488"/>
            <a:ext cx="3949700" cy="2720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51520" y="1628800"/>
            <a:ext cx="4104456" cy="4968551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80000"/>
              </a:lnSpc>
              <a:spcBef>
                <a:spcPct val="20000"/>
              </a:spcBef>
              <a:buNone/>
            </a:pPr>
            <a:endParaRPr sz="17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Тут машина не пойдет.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Главный здесь – пешеход.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Чтоб друг другу не мешать, </a:t>
            </a:r>
          </a:p>
          <a:p>
            <a:pPr>
              <a:lnSpc>
                <a:spcPct val="80000"/>
              </a:lnSpc>
              <a:spcBef>
                <a:spcPct val="20000"/>
              </a:spcBef>
              <a:buNone/>
            </a:pPr>
            <a:r>
              <a:rPr sz="3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Нужно справа путь держать</a:t>
            </a:r>
            <a:r>
              <a:rPr sz="2400" b="1" dirty="0">
                <a:cs typeface="Arial" panose="020B0604020202020204" pitchFamily="34" charset="0"/>
              </a:rPr>
              <a:t>. </a:t>
            </a:r>
            <a:endParaRPr sz="2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572000" y="1916832"/>
            <a:ext cx="4248472" cy="468052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Тротуар  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608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738" y="36513"/>
            <a:ext cx="606425" cy="1071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18100" y="1135063"/>
            <a:ext cx="3211513" cy="666750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Отгадка    </a:t>
            </a:r>
          </a:p>
        </p:txBody>
      </p:sp>
      <p:sp>
        <p:nvSpPr>
          <p:cNvPr id="46092" name="Заголовок 1"/>
          <p:cNvSpPr txBox="1"/>
          <p:nvPr/>
        </p:nvSpPr>
        <p:spPr>
          <a:xfrm>
            <a:off x="2533650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8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Загадки</a:t>
            </a:r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8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101380" name="Picture 4" descr="http://zur.ru/wp-content/uploads/2016/03/102-4-bezopasnost-dorozhnogo-dvizheniya-dlya-detej-v-kartinkakh.jpg"/>
          <p:cNvPicPr>
            <a:picLocks noChangeAspect="1" noChangeArrowheads="1"/>
          </p:cNvPicPr>
          <p:nvPr/>
        </p:nvPicPr>
        <p:blipFill>
          <a:blip r:embed="rId5" cstate="print"/>
          <a:srcRect b="38184"/>
          <a:stretch>
            <a:fillRect/>
          </a:stretch>
        </p:blipFill>
        <p:spPr bwMode="auto">
          <a:xfrm>
            <a:off x="4733925" y="3284538"/>
            <a:ext cx="3798515" cy="2832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Стрелка влево 1"/>
          <p:cNvSpPr/>
          <p:nvPr/>
        </p:nvSpPr>
        <p:spPr>
          <a:xfrm rot="20630715">
            <a:off x="6551613" y="3379788"/>
            <a:ext cx="728663" cy="3587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51520" y="1628800"/>
            <a:ext cx="3960440" cy="4968551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84455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4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84455">
              <a:lnSpc>
                <a:spcPct val="60000"/>
              </a:lnSpc>
              <a:spcAft>
                <a:spcPts val="400"/>
              </a:spcAft>
              <a:buClr>
                <a:schemeClr val="accent2"/>
              </a:buClr>
              <a:buSzPct val="60000"/>
              <a:buNone/>
            </a:pPr>
            <a:r>
              <a:rPr sz="4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Наш автобус ехал-ехал, </a:t>
            </a:r>
          </a:p>
          <a:p>
            <a:pPr marL="84455">
              <a:lnSpc>
                <a:spcPct val="60000"/>
              </a:lnSpc>
              <a:spcAft>
                <a:spcPts val="400"/>
              </a:spcAft>
              <a:buClr>
                <a:schemeClr val="accent2"/>
              </a:buClr>
              <a:buSzPct val="60000"/>
              <a:buNone/>
            </a:pPr>
            <a:r>
              <a:rPr sz="4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И к площадочке подъехал. </a:t>
            </a:r>
          </a:p>
          <a:p>
            <a:pPr marL="84455">
              <a:lnSpc>
                <a:spcPct val="60000"/>
              </a:lnSpc>
              <a:spcAft>
                <a:spcPts val="400"/>
              </a:spcAft>
              <a:buClr>
                <a:schemeClr val="accent2"/>
              </a:buClr>
              <a:buSzPct val="60000"/>
              <a:buNone/>
            </a:pPr>
            <a:r>
              <a:rPr sz="4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 на ней народ скучает, </a:t>
            </a:r>
          </a:p>
          <a:p>
            <a:pPr marL="84455">
              <a:lnSpc>
                <a:spcPct val="60000"/>
              </a:lnSpc>
              <a:spcAft>
                <a:spcPts val="400"/>
              </a:spcAft>
              <a:buClr>
                <a:schemeClr val="accent2"/>
              </a:buClr>
              <a:buSzPct val="60000"/>
              <a:buNone/>
            </a:pPr>
            <a:r>
              <a:rPr sz="4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Молча транспорт ожидает. </a:t>
            </a:r>
          </a:p>
          <a:p>
            <a:pPr marL="84455" algn="ctr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30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572000" y="1916832"/>
            <a:ext cx="4248472" cy="468052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Остановка 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7112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3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738" y="36513"/>
            <a:ext cx="606425" cy="1071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18100" y="1135063"/>
            <a:ext cx="3211513" cy="666750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Отгадка    </a:t>
            </a:r>
          </a:p>
        </p:txBody>
      </p:sp>
      <p:sp>
        <p:nvSpPr>
          <p:cNvPr id="47116" name="Заголовок 1"/>
          <p:cNvSpPr txBox="1"/>
          <p:nvPr/>
        </p:nvSpPr>
        <p:spPr>
          <a:xfrm>
            <a:off x="2533650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8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Загадки</a:t>
            </a:r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8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77826" name="Picture 2" descr="http://www.kemsu.ru/(F(4E187EB2C83D624A75E5FA9F8DC0C427605036056B421B35892118082143216300963837247B6CF1379C5CC6D91CF700136F308BC665D1C98D899BA4A3CD067C75F5D128BD650B5ADE0712FEA8048891A3072F447D2F0523D5FBCC7B4B95882E791CE05C408B38C2B08F8EE4AA1AF1B3B4E17B7D))/Content/photos/d2213e17dd5a4bc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3357563"/>
            <a:ext cx="3925887" cy="294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51520" y="1484784"/>
            <a:ext cx="3960440" cy="5112567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79375" indent="46355">
              <a:lnSpc>
                <a:spcPct val="80000"/>
              </a:lnSpc>
              <a:buClr>
                <a:schemeClr val="accent2"/>
              </a:buClr>
              <a:buSzPct val="60000"/>
              <a:buNone/>
            </a:pP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Полосатый переход,</a:t>
            </a:r>
            <a:b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 нему идет народ.</a:t>
            </a:r>
            <a:b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Чтоб дорогу перейти,</a:t>
            </a:r>
            <a:b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Переход этот найди.</a:t>
            </a:r>
            <a:b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 нему пойдешь</a:t>
            </a: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ea typeface="Arial" panose="020B0604020202020204" pitchFamily="34" charset="0"/>
              </a:rPr>
              <a:t>…</a:t>
            </a: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/>
            </a:r>
            <a:b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И все машины замирают.</a:t>
            </a:r>
            <a:b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sz="3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 его все люди называют?</a:t>
            </a:r>
            <a:endParaRPr sz="3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572000" y="1916832"/>
            <a:ext cx="4248472" cy="468052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sz="2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</a:t>
            </a:r>
            <a:r>
              <a:rPr sz="2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ешеходный переход</a:t>
            </a:r>
            <a:endParaRPr sz="2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8136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7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738" y="36513"/>
            <a:ext cx="606425" cy="1071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18100" y="1135063"/>
            <a:ext cx="3211513" cy="666750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Отгадка    </a:t>
            </a:r>
          </a:p>
        </p:txBody>
      </p:sp>
      <p:sp>
        <p:nvSpPr>
          <p:cNvPr id="48140" name="Заголовок 1"/>
          <p:cNvSpPr txBox="1"/>
          <p:nvPr/>
        </p:nvSpPr>
        <p:spPr>
          <a:xfrm>
            <a:off x="2533650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8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Загадки</a:t>
            </a:r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8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02402" name="Picture 2" descr="http://xn--93-6kc3bfr2e.xn--p1ai/images/docs/%D0%AE%D0%98%D0%94/%D0%AE%D0%98%D0%94.jpg"/>
          <p:cNvPicPr>
            <a:picLocks noChangeAspect="1" noChangeArrowheads="1"/>
          </p:cNvPicPr>
          <p:nvPr/>
        </p:nvPicPr>
        <p:blipFill>
          <a:blip r:embed="rId4" cstate="print"/>
          <a:srcRect l="13629" r="15569" b="7005"/>
          <a:stretch>
            <a:fillRect/>
          </a:stretch>
        </p:blipFill>
        <p:spPr bwMode="auto">
          <a:xfrm>
            <a:off x="5076055" y="2997200"/>
            <a:ext cx="3417069" cy="3297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51520" y="1628800"/>
            <a:ext cx="3960440" cy="4968551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84455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40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84455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Тем прибором выявляют</a:t>
            </a:r>
          </a:p>
          <a:p>
            <a:pPr marL="84455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Тех, кто скорость превышает.</a:t>
            </a:r>
          </a:p>
          <a:p>
            <a:pPr marL="84455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Говорит локатор строгий:</a:t>
            </a:r>
          </a:p>
          <a:p>
            <a:pPr marL="84455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- Нарушитель на дороге!</a:t>
            </a:r>
          </a:p>
          <a:p>
            <a:pPr marL="84455" algn="ctr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30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572000" y="1916832"/>
            <a:ext cx="4248472" cy="468052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Радар  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49160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61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738" y="36513"/>
            <a:ext cx="606425" cy="1071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18100" y="1135063"/>
            <a:ext cx="3211513" cy="666750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Отгадка    </a:t>
            </a:r>
          </a:p>
        </p:txBody>
      </p:sp>
      <p:sp>
        <p:nvSpPr>
          <p:cNvPr id="49164" name="Заголовок 1"/>
          <p:cNvSpPr txBox="1"/>
          <p:nvPr/>
        </p:nvSpPr>
        <p:spPr>
          <a:xfrm>
            <a:off x="2533650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8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Загадки</a:t>
            </a:r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8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03426" name="Picture 2" descr="http://golos-buryatyi.ru/wp-content/uploads/2015/12/rad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252757"/>
            <a:ext cx="3600400" cy="2768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251520" y="1628800"/>
            <a:ext cx="3960440" cy="4968551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/>
          <a:lstStyle/>
          <a:p>
            <a:pPr marL="79375" indent="46355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3500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79375" indent="46355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Поезд </a:t>
            </a:r>
          </a:p>
          <a:p>
            <a:pPr marL="79375" indent="46355">
              <a:lnSpc>
                <a:spcPct val="60000"/>
              </a:lnSpc>
              <a:spcAft>
                <a:spcPts val="600"/>
              </a:spcAft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быстро-быстро мчится! </a:t>
            </a:r>
          </a:p>
          <a:p>
            <a:pPr marL="79375" indent="46355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Чтоб несчастью не случиться, </a:t>
            </a:r>
          </a:p>
          <a:p>
            <a:pPr marL="79375" indent="46355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Закрываю переезд – </a:t>
            </a:r>
          </a:p>
          <a:p>
            <a:pPr marL="79375" indent="46355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r>
              <a:rPr sz="35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Запрещен машинам въезд! </a:t>
            </a:r>
          </a:p>
          <a:p>
            <a:pPr marL="79375" indent="46355" algn="ctr">
              <a:lnSpc>
                <a:spcPct val="60000"/>
              </a:lnSpc>
              <a:buClr>
                <a:schemeClr val="accent2"/>
              </a:buClr>
              <a:buSzPct val="60000"/>
              <a:buNone/>
            </a:pPr>
            <a:endParaRPr sz="3000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572000" y="1916832"/>
            <a:ext cx="4248472" cy="468052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Шлагбаум 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0184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5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738" y="36513"/>
            <a:ext cx="606425" cy="1071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18100" y="1135063"/>
            <a:ext cx="3211513" cy="666750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Отгадка    </a:t>
            </a:r>
          </a:p>
        </p:txBody>
      </p:sp>
      <p:sp>
        <p:nvSpPr>
          <p:cNvPr id="50188" name="Заголовок 1"/>
          <p:cNvSpPr txBox="1"/>
          <p:nvPr/>
        </p:nvSpPr>
        <p:spPr>
          <a:xfrm>
            <a:off x="2533650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8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Загадки</a:t>
            </a:r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8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104450" name="Picture 2" descr="https://2.bp.blogspot.com/-gJ-hd47iCo0/UzKY6YXT9_I/AAAAAAAAEYI/lVB-WPOmZ5g/s1600/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3428999"/>
            <a:ext cx="3672407" cy="2671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395536" y="1829594"/>
            <a:ext cx="3992090" cy="4839766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spcBef>
                <a:spcPct val="20000"/>
              </a:spcBef>
              <a:buNone/>
            </a:pPr>
            <a:r>
              <a:rPr sz="4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Опоясал каменный ремень</a:t>
            </a:r>
          </a:p>
          <a:p>
            <a:pPr>
              <a:spcBef>
                <a:spcPct val="20000"/>
              </a:spcBef>
              <a:buNone/>
            </a:pPr>
            <a:r>
              <a:rPr sz="4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Сотни городов и деревень</a:t>
            </a:r>
            <a:r>
              <a:rPr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endParaRPr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8" name="Содержимое 2"/>
          <p:cNvSpPr txBox="1"/>
          <p:nvPr/>
        </p:nvSpPr>
        <p:spPr>
          <a:xfrm>
            <a:off x="4854113" y="2312594"/>
            <a:ext cx="3960440" cy="37060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500" dirty="0">
              <a:solidFill>
                <a:srgbClr val="0000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500" b="1" dirty="0">
                <a:solidFill>
                  <a:srgbClr val="00009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sz="5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Шоссе </a:t>
            </a:r>
            <a:endParaRPr sz="5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120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5143500" y="1468438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Отгадка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12088" y="611663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54287" name="Picture 15" descr="http://unpictures.ru/images/2121118_doroga-zna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3" y="3429001"/>
            <a:ext cx="3384377" cy="2348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14" name="Заголовок 1"/>
          <p:cNvSpPr txBox="1"/>
          <p:nvPr/>
        </p:nvSpPr>
        <p:spPr>
          <a:xfrm>
            <a:off x="2533650" y="254000"/>
            <a:ext cx="4641850" cy="641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8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«</a:t>
            </a:r>
            <a:r>
              <a:rPr lang="ru-RU" alt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Загадки</a:t>
            </a:r>
            <a:r>
              <a:rPr lang="ru-RU" altLang="ru-RU" sz="2800" b="1" i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»</a:t>
            </a:r>
            <a:endParaRPr lang="ru-RU" altLang="ru-RU" sz="2800" b="1" i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107512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Что показывает стрелка спидометра?</a:t>
            </a:r>
            <a:r>
              <a:rPr sz="37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 </a:t>
            </a:r>
            <a:endParaRPr sz="37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52229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«Вопрос - ответ»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177418" y="3863281"/>
            <a:ext cx="4464050" cy="286554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Скорость</a:t>
            </a:r>
            <a:endParaRPr lang="ru-RU" altLang="ru-RU"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2233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34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23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Возможна ли передача водителем транспортного средства другому водителю, забывшему дома права? </a:t>
            </a:r>
            <a:endParaRPr lang="ru-RU" altLang="ru-RU" sz="23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785813" y="3141663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" name="Содержимое 2"/>
          <p:cNvSpPr txBox="1"/>
          <p:nvPr/>
        </p:nvSpPr>
        <p:spPr bwMode="auto">
          <a:xfrm>
            <a:off x="5137150" y="4994647"/>
            <a:ext cx="1379066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" name="Содержимое 2"/>
          <p:cNvSpPr txBox="1"/>
          <p:nvPr/>
        </p:nvSpPr>
        <p:spPr bwMode="auto">
          <a:xfrm>
            <a:off x="6807026" y="4994647"/>
            <a:ext cx="1365373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6807026" y="5015706"/>
            <a:ext cx="1365373" cy="97313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46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600" b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89090" name="Picture 2" descr="http://www.lifeschoolk12.org/wp-content/uploads/2015/03/speedometer2-1500x104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0" y="4254500"/>
            <a:ext cx="3544888" cy="2343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508125" y="2492375"/>
            <a:ext cx="1725613" cy="315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Францева О.Н.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1221904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Дайте общее название автобуса, трамвая, троллейбуса. </a:t>
            </a:r>
            <a:endParaRPr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53254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«Вопрос - ответ»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107950" y="4140200"/>
            <a:ext cx="4608830" cy="2668905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3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Общественный транспорт</a:t>
            </a:r>
            <a:endParaRPr lang="ru-RU" altLang="ru-RU" sz="23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3258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9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27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 тротуару человек ведет велосипед. Является ли он пешеходом? </a:t>
            </a:r>
            <a:endParaRPr lang="ru-RU" altLang="ru-RU" sz="27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715963" y="33051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" name="Содержимое 2"/>
          <p:cNvSpPr txBox="1"/>
          <p:nvPr/>
        </p:nvSpPr>
        <p:spPr bwMode="auto">
          <a:xfrm>
            <a:off x="5137150" y="4994647"/>
            <a:ext cx="1379066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" name="Содержимое 2"/>
          <p:cNvSpPr txBox="1"/>
          <p:nvPr/>
        </p:nvSpPr>
        <p:spPr bwMode="auto">
          <a:xfrm>
            <a:off x="6807026" y="4994647"/>
            <a:ext cx="1365373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5137150" y="5015706"/>
            <a:ext cx="1365373" cy="97313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1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61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6100" b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88067" name="Picture 3" descr="C:\Users\ФРАНЦЕВА\Desktop\Безымянный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" y="4529138"/>
            <a:ext cx="4094163" cy="2139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1365920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sz="2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Какая часть улицы предназначена для транспорта? </a:t>
            </a:r>
            <a:endParaRPr sz="2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54277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«Вопрос - ответ»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251520" y="4140200"/>
            <a:ext cx="4320480" cy="2668913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Проезжая часть</a:t>
            </a:r>
            <a:endParaRPr lang="ru-RU" altLang="ru-RU"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4281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4282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23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Обязательно ли водителю пристегиваться ремнями безопасности при передвижении в городе? </a:t>
            </a:r>
            <a:endParaRPr lang="ru-RU" altLang="ru-RU" sz="23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3417888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" name="Содержимое 2"/>
          <p:cNvSpPr txBox="1"/>
          <p:nvPr/>
        </p:nvSpPr>
        <p:spPr bwMode="auto">
          <a:xfrm>
            <a:off x="5137150" y="4994647"/>
            <a:ext cx="1379066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" name="Содержимое 2"/>
          <p:cNvSpPr txBox="1"/>
          <p:nvPr/>
        </p:nvSpPr>
        <p:spPr bwMode="auto">
          <a:xfrm>
            <a:off x="6807026" y="4994647"/>
            <a:ext cx="1365373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5150843" y="5005176"/>
            <a:ext cx="1365373" cy="97313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1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61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6100" b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83970" name="Picture 2" descr="https://st.weblancer.net/download/668680_935xp.jpg"/>
          <p:cNvPicPr>
            <a:picLocks noChangeAspect="1" noChangeArrowheads="1"/>
          </p:cNvPicPr>
          <p:nvPr/>
        </p:nvPicPr>
        <p:blipFill>
          <a:blip r:embed="rId5" cstate="print"/>
          <a:srcRect l="-26" t="30737" r="15881"/>
          <a:stretch>
            <a:fillRect/>
          </a:stretch>
        </p:blipFill>
        <p:spPr bwMode="auto">
          <a:xfrm>
            <a:off x="444500" y="4530725"/>
            <a:ext cx="3808413" cy="2066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933872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sz="2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Где можно кататься на роликах? </a:t>
            </a:r>
            <a:endParaRPr sz="2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55301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«Вопрос - ответ»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251520" y="3734437"/>
            <a:ext cx="4176464" cy="3074676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indent="46355" defTabSz="914400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  <a:tabLst>
                <a:tab pos="0" algn="l"/>
              </a:tabLst>
            </a:pPr>
            <a:r>
              <a:rPr lang="ru-RU" altLang="ru-RU"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На любой поверхности, но обязательно далеко от транспортных средств и скопления пешеходов.</a:t>
            </a:r>
          </a:p>
          <a:p>
            <a:pPr indent="46355" defTabSz="914400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  <a:tabLst>
                <a:tab pos="0" algn="l"/>
              </a:tabLst>
            </a:pPr>
            <a:endParaRPr lang="ru-RU" altLang="ru-RU"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5305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06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2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Возможно ли движение водителей на сочетание красного и желтого сигналов светофора? </a:t>
            </a:r>
            <a:endParaRPr lang="ru-RU" altLang="ru-RU" sz="2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715963" y="3011488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" name="Содержимое 2"/>
          <p:cNvSpPr txBox="1"/>
          <p:nvPr/>
        </p:nvSpPr>
        <p:spPr bwMode="auto">
          <a:xfrm>
            <a:off x="5137150" y="4994647"/>
            <a:ext cx="1379066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" name="Содержимое 2"/>
          <p:cNvSpPr txBox="1"/>
          <p:nvPr/>
        </p:nvSpPr>
        <p:spPr bwMode="auto">
          <a:xfrm>
            <a:off x="6807026" y="4994647"/>
            <a:ext cx="1365373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6807026" y="5015706"/>
            <a:ext cx="1365373" cy="97313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46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600" b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84994" name="Picture 2" descr="https://fs00.infourok.ru/images/doc/152/175850/hello_html_m3abb7ed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14413" y="4851400"/>
            <a:ext cx="2651125" cy="1827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789856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 надо переходить проезжую часть? </a:t>
            </a:r>
            <a:endParaRPr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56325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«Вопрос - ответ»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107950" y="3503241"/>
            <a:ext cx="4536058" cy="323812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Посмотреть налево,  направо, налево                    </a:t>
            </a:r>
            <a:endParaRPr lang="ru-RU" altLang="ru-RU" sz="2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6329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30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266700" algn="ctr" eaLnBrk="0" hangingPunct="0">
              <a:spcBef>
                <a:spcPct val="20000"/>
              </a:spcBef>
              <a:buNone/>
            </a:pPr>
            <a:r>
              <a:rPr lang="ru-RU" altLang="ru-RU" sz="23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Является ли перекресток регулируемым, если на светофоре горит желтый мигающий сигнал?</a:t>
            </a:r>
            <a:endParaRPr lang="ru-RU" altLang="ru-RU" sz="23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755650" y="27813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" name="Содержимое 2"/>
          <p:cNvSpPr txBox="1"/>
          <p:nvPr/>
        </p:nvSpPr>
        <p:spPr bwMode="auto">
          <a:xfrm>
            <a:off x="5137150" y="4994647"/>
            <a:ext cx="1379066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" name="Содержимое 2"/>
          <p:cNvSpPr txBox="1"/>
          <p:nvPr/>
        </p:nvSpPr>
        <p:spPr bwMode="auto">
          <a:xfrm>
            <a:off x="6807026" y="4994647"/>
            <a:ext cx="1365373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6807026" y="5015706"/>
            <a:ext cx="1365373" cy="97313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46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600" b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86018" name="Picture 2" descr="https://ds04.infourok.ru/uploads/ex/00d9/0000b0a0-ca5612d5/3/hello_html_638eb38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4788" y="4457700"/>
            <a:ext cx="2078037" cy="2027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6020" name="Picture 4" descr="https://ds04.infourok.ru/uploads/ex/00d9/0000b0a0-ca5612d5/3/hello_html_2c84560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84425" y="4492625"/>
            <a:ext cx="2119313" cy="1990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07949" y="1919064"/>
            <a:ext cx="4655491" cy="1797968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sz="2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Как называется светоотражающий предмет, который крепится к одежде и помогает увидеть пешехода в ночное время. </a:t>
            </a:r>
            <a:endParaRPr sz="20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9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«Вопрос - ответ»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323528" y="4519722"/>
            <a:ext cx="4248472" cy="2289391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endParaRPr lang="ru-RU" altLang="ru-RU" sz="2400" b="1" dirty="0">
              <a:solidFill>
                <a:srgbClr val="0000FF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Световозвращатель</a:t>
            </a:r>
          </a:p>
          <a:p>
            <a:pPr marL="319405" indent="-319405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(фликер)</a:t>
            </a:r>
            <a:endParaRPr lang="ru-RU" altLang="ru-RU"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7353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54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968081" y="1919064"/>
            <a:ext cx="403304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2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Разрешено ли обучаться езде на автомашине с 16 лет? </a:t>
            </a:r>
            <a:endParaRPr lang="ru-RU" altLang="ru-RU" sz="2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896938" y="379730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" name="Содержимое 2"/>
          <p:cNvSpPr txBox="1"/>
          <p:nvPr/>
        </p:nvSpPr>
        <p:spPr bwMode="auto">
          <a:xfrm>
            <a:off x="5137150" y="4994647"/>
            <a:ext cx="1379066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" name="Содержимое 2"/>
          <p:cNvSpPr txBox="1"/>
          <p:nvPr/>
        </p:nvSpPr>
        <p:spPr bwMode="auto">
          <a:xfrm>
            <a:off x="6807026" y="4994647"/>
            <a:ext cx="1365373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5143996" y="5005176"/>
            <a:ext cx="1365373" cy="97313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10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61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6100" b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87042" name="Picture 2" descr="http://classmedia.by/sites/default/files/Weekend/bezopasnos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513" y="5229225"/>
            <a:ext cx="2089150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 bwMode="auto">
          <a:xfrm>
            <a:off x="179512" y="1919064"/>
            <a:ext cx="4431530" cy="1293912"/>
          </a:xfrm>
          <a:prstGeom prst="rect">
            <a:avLst/>
          </a:prstGeom>
          <a:solidFill>
            <a:srgbClr val="FFFFCC"/>
          </a:solidFill>
          <a:ln w="50800" cmpd="sng">
            <a:solidFill>
              <a:srgbClr val="FF0000"/>
            </a:solidFill>
            <a:prstDash val="solid"/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sz="2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Человек  в транспорте, но не за рулём.</a:t>
            </a:r>
            <a:r>
              <a:rPr sz="2800" dirty="0">
                <a:cs typeface="Arial" panose="020B0604020202020204" pitchFamily="34" charset="0"/>
              </a:rPr>
              <a:t> </a:t>
            </a:r>
            <a:endParaRPr sz="2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58373" name="Заголовок 1"/>
          <p:cNvSpPr txBox="1"/>
          <p:nvPr/>
        </p:nvSpPr>
        <p:spPr>
          <a:xfrm>
            <a:off x="2787650" y="260350"/>
            <a:ext cx="4360863" cy="6429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ru-RU" altLang="ru-RU" sz="2700" b="1" dirty="0">
                <a:solidFill>
                  <a:srgbClr val="008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Раздел</a:t>
            </a:r>
            <a:r>
              <a:rPr lang="ru-RU" altLang="ru-RU" sz="2700" dirty="0">
                <a:solidFill>
                  <a:schemeClr val="tx2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«Вопрос - ответ»</a:t>
            </a:r>
          </a:p>
        </p:txBody>
      </p:sp>
      <p:sp>
        <p:nvSpPr>
          <p:cNvPr id="8" name="Содержимое 2"/>
          <p:cNvSpPr txBox="1"/>
          <p:nvPr/>
        </p:nvSpPr>
        <p:spPr>
          <a:xfrm>
            <a:off x="395536" y="4069304"/>
            <a:ext cx="3960440" cy="273980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19405" indent="-319405" algn="ctr">
              <a:lnSpc>
                <a:spcPct val="80000"/>
              </a:lnSpc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24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Пассажир </a:t>
            </a:r>
            <a:endParaRPr lang="ru-RU" altLang="ru-RU" sz="24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58377" name="Picture 23" descr="http://fadeeva-1.narod.ru/pddde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-74612"/>
            <a:ext cx="2665413" cy="154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8" name="Picture 25" descr="http://1.smartmoms.ru/wordpress/wp-content/uploads/0_812dd_f8ef2ab8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0" y="36513"/>
            <a:ext cx="722313" cy="127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Выноска со стрелкой вниз 14"/>
          <p:cNvSpPr/>
          <p:nvPr/>
        </p:nvSpPr>
        <p:spPr>
          <a:xfrm>
            <a:off x="971550" y="1196975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4" name="Рамка 13"/>
          <p:cNvSpPr/>
          <p:nvPr/>
        </p:nvSpPr>
        <p:spPr>
          <a:xfrm>
            <a:off x="8281988" y="71438"/>
            <a:ext cx="719138" cy="649288"/>
          </a:xfrm>
          <a:prstGeom prst="frame">
            <a:avLst>
              <a:gd name="adj1" fmla="val 21752"/>
            </a:avLst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5137150" y="1196975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Вопрос  </a:t>
            </a:r>
          </a:p>
        </p:txBody>
      </p:sp>
      <p:sp>
        <p:nvSpPr>
          <p:cNvPr id="12" name="Содержимое 2"/>
          <p:cNvSpPr txBox="1"/>
          <p:nvPr/>
        </p:nvSpPr>
        <p:spPr bwMode="auto">
          <a:xfrm>
            <a:off x="4763441" y="1919064"/>
            <a:ext cx="4237683" cy="2150240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17550" eaLnBrk="0" hangingPunct="0">
              <a:spcBef>
                <a:spcPct val="20000"/>
              </a:spcBef>
              <a:buNone/>
            </a:pPr>
            <a:r>
              <a:rPr lang="ru-RU" altLang="ru-RU" sz="26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Является ли велосипед механическим транспортным средством? </a:t>
            </a:r>
            <a:endParaRPr lang="ru-RU" altLang="ru-RU" sz="26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715963" y="3333750"/>
            <a:ext cx="3246438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033963" y="4140200"/>
            <a:ext cx="3248025" cy="722313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Ответ    </a:t>
            </a:r>
          </a:p>
        </p:txBody>
      </p:sp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881938" y="6135688"/>
            <a:ext cx="1157288" cy="696913"/>
          </a:xfrm>
          <a:prstGeom prst="leftArrow">
            <a:avLst>
              <a:gd name="adj1" fmla="val 50000"/>
              <a:gd name="adj2" fmla="val 37360"/>
            </a:avLst>
          </a:prstGeom>
          <a:solidFill>
            <a:srgbClr val="008000"/>
          </a:solidFill>
          <a:ln w="508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Назад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" name="Содержимое 2"/>
          <p:cNvSpPr txBox="1"/>
          <p:nvPr/>
        </p:nvSpPr>
        <p:spPr bwMode="auto">
          <a:xfrm>
            <a:off x="5137150" y="4994647"/>
            <a:ext cx="1379066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да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20" name="Содержимое 2"/>
          <p:cNvSpPr txBox="1"/>
          <p:nvPr/>
        </p:nvSpPr>
        <p:spPr bwMode="auto">
          <a:xfrm>
            <a:off x="6807026" y="4994647"/>
            <a:ext cx="1365373" cy="994197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0" hangingPunct="0">
              <a:spcBef>
                <a:spcPct val="20000"/>
              </a:spcBef>
              <a:buNone/>
            </a:pPr>
            <a:r>
              <a:rPr lang="ru-RU" altLang="ru-RU" sz="4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800" b="1" dirty="0">
              <a:solidFill>
                <a:srgbClr val="0000FF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sp>
        <p:nvSpPr>
          <p:cNvPr id="13" name="Содержимое 2"/>
          <p:cNvSpPr txBox="1"/>
          <p:nvPr/>
        </p:nvSpPr>
        <p:spPr>
          <a:xfrm>
            <a:off x="6807026" y="5015706"/>
            <a:ext cx="1365373" cy="973138"/>
          </a:xfrm>
          <a:prstGeom prst="rect">
            <a:avLst/>
          </a:prstGeom>
          <a:solidFill>
            <a:srgbClr val="FFFFCC"/>
          </a:solidFill>
          <a:ln w="50800">
            <a:solidFill>
              <a:srgbClr val="FF00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800" b="1" dirty="0">
                <a:solidFill>
                  <a:srgbClr val="0000FF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algn="ctr" eaLnBrk="0" hangingPunct="0">
              <a:lnSpc>
                <a:spcPct val="6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None/>
            </a:pPr>
            <a:r>
              <a:rPr lang="ru-RU" altLang="ru-RU" sz="46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нет</a:t>
            </a:r>
            <a:endParaRPr lang="ru-RU" altLang="ru-RU" sz="4600" b="1" dirty="0">
              <a:solidFill>
                <a:srgbClr val="FF0000"/>
              </a:solidFill>
              <a:latin typeface="Bookman Old Style" panose="02050604050505020204" pitchFamily="18" charset="0"/>
              <a:ea typeface="Arial" panose="020B0604020202020204" pitchFamily="34" charset="0"/>
            </a:endParaRPr>
          </a:p>
        </p:txBody>
      </p:sp>
      <p:pic>
        <p:nvPicPr>
          <p:cNvPr id="82948" name="Picture 4" descr="http://www.cheboksary.ru/images/18568.jpg"/>
          <p:cNvPicPr>
            <a:picLocks noChangeAspect="1"/>
          </p:cNvPicPr>
          <p:nvPr/>
        </p:nvPicPr>
        <p:blipFill>
          <a:blip r:embed="rId5"/>
          <a:srcRect l="2969" t="7372" r="2509" b="8444"/>
          <a:stretch>
            <a:fillRect/>
          </a:stretch>
        </p:blipFill>
        <p:spPr>
          <a:xfrm>
            <a:off x="1116013" y="4459288"/>
            <a:ext cx="2555875" cy="2276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endParaRPr lang="ru-RU" altLang="ru-RU" dirty="0"/>
          </a:p>
        </p:txBody>
      </p:sp>
      <p:sp>
        <p:nvSpPr>
          <p:cNvPr id="59395" name="Объект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lstStyle/>
          <a:p>
            <a:endParaRPr lang="ru-RU" altLang="ru-RU" dirty="0"/>
          </a:p>
        </p:txBody>
      </p:sp>
      <p:pic>
        <p:nvPicPr>
          <p:cNvPr id="59396" name="Picture 2" descr="C:\Users\Администратор\Desktop\пдд\тем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4800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1979712" y="1564331"/>
            <a:ext cx="5739990" cy="5232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Помните! </a:t>
            </a:r>
            <a:r>
              <a:rPr kumimoji="0" lang="ru-RU" sz="31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 дорогах трудностей так много!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Помните! </a:t>
            </a:r>
            <a:r>
              <a:rPr kumimoji="0" lang="ru-RU" sz="31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 дорогах тысячи машин!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Помните! </a:t>
            </a:r>
            <a:r>
              <a:rPr kumimoji="0" lang="ru-RU" sz="31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Перекрестков много на дорогах.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Помните! </a:t>
            </a:r>
            <a:r>
              <a:rPr kumimoji="0" lang="ru-RU" sz="31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Правила движения только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100" b="1" i="0" u="none" strike="noStrike" kern="1200" cap="none" spc="50" normalizeH="0" baseline="0" noProof="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нас спасут.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28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 </a:t>
            </a:r>
            <a:endParaRPr kumimoji="0" lang="ru-RU" altLang="ru-RU" sz="1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2125715" y="952280"/>
            <a:ext cx="5447983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Молодцы, ребята! </a:t>
            </a:r>
            <a:r>
              <a:rPr kumimoji="0" lang="ru-RU" altLang="ru-RU" sz="36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 </a:t>
            </a:r>
            <a:endParaRPr kumimoji="0" lang="ru-RU" altLang="ru-RU" sz="18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5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25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2205</Words>
  <Application>Microsoft Office PowerPoint</Application>
  <PresentationFormat>Экран (4:3)</PresentationFormat>
  <Paragraphs>713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Францева Ольга Николаевна</dc:creator>
  <cp:lastModifiedBy>1</cp:lastModifiedBy>
  <cp:revision>122</cp:revision>
  <dcterms:created xsi:type="dcterms:W3CDTF">2011-01-05T10:28:00Z</dcterms:created>
  <dcterms:modified xsi:type="dcterms:W3CDTF">2026-10-18T13:42:05Z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F5748E03C811453497CD36C1F9BCBC24_12</vt:lpwstr>
  </property>
  <property fmtid="{D5CDD505-2E9C-101B-9397-08002B2CF9AE}" pid="3" name="KSOProductBuildVer">
    <vt:lpwstr>1049-12.2.0.22549</vt:lpwstr>
  </property>
</Properties>
</file>