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75" r:id="rId4"/>
    <p:sldId id="267" r:id="rId5"/>
    <p:sldId id="271" r:id="rId6"/>
    <p:sldId id="261" r:id="rId7"/>
    <p:sldId id="268" r:id="rId8"/>
    <p:sldId id="269" r:id="rId9"/>
    <p:sldId id="276" r:id="rId10"/>
    <p:sldId id="270" r:id="rId11"/>
    <p:sldId id="278" r:id="rId12"/>
    <p:sldId id="273" r:id="rId13"/>
    <p:sldId id="274" r:id="rId14"/>
    <p:sldId id="27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62" d="100"/>
          <a:sy n="62" d="100"/>
        </p:scale>
        <p:origin x="48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9463-47F6-4446-B875-BD0F500C0125}" type="datetimeFigureOut">
              <a:rPr lang="ru-RU" smtClean="0"/>
              <a:t>15.12.2025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B96-3680-4C55-A815-22ADE075428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8286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9463-47F6-4446-B875-BD0F500C0125}" type="datetimeFigureOut">
              <a:rPr lang="ru-RU" smtClean="0"/>
              <a:t>15.12.2025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B96-3680-4C55-A815-22ADE075428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3207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9463-47F6-4446-B875-BD0F500C0125}" type="datetimeFigureOut">
              <a:rPr lang="ru-RU" smtClean="0"/>
              <a:t>15.12.2025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B96-3680-4C55-A815-22ADE075428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3626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9463-47F6-4446-B875-BD0F500C0125}" type="datetimeFigureOut">
              <a:rPr lang="ru-RU" smtClean="0"/>
              <a:t>15.12.2025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B96-3680-4C55-A815-22ADE075428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3949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9463-47F6-4446-B875-BD0F500C0125}" type="datetimeFigureOut">
              <a:rPr lang="ru-RU" smtClean="0"/>
              <a:t>15.12.2025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B96-3680-4C55-A815-22ADE075428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9660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9463-47F6-4446-B875-BD0F500C0125}" type="datetimeFigureOut">
              <a:rPr lang="ru-RU" smtClean="0"/>
              <a:t>15.12.2025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B96-3680-4C55-A815-22ADE075428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474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9463-47F6-4446-B875-BD0F500C0125}" type="datetimeFigureOut">
              <a:rPr lang="ru-RU" smtClean="0"/>
              <a:t>15.12.2025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B96-3680-4C55-A815-22ADE075428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9187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9463-47F6-4446-B875-BD0F500C0125}" type="datetimeFigureOut">
              <a:rPr lang="ru-RU" smtClean="0"/>
              <a:t>15.12.2025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B96-3680-4C55-A815-22ADE075428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256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9463-47F6-4446-B875-BD0F500C0125}" type="datetimeFigureOut">
              <a:rPr lang="ru-RU" smtClean="0"/>
              <a:t>15.12.2025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B96-3680-4C55-A815-22ADE075428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9734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9463-47F6-4446-B875-BD0F500C0125}" type="datetimeFigureOut">
              <a:rPr lang="ru-RU" smtClean="0"/>
              <a:t>15.12.2025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B96-3680-4C55-A815-22ADE075428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026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89463-47F6-4446-B875-BD0F500C0125}" type="datetimeFigureOut">
              <a:rPr lang="ru-RU" smtClean="0"/>
              <a:t>15.12.2025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E3B96-3680-4C55-A815-22ADE075428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954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89463-47F6-4446-B875-BD0F500C0125}" type="datetimeFigureOut">
              <a:rPr lang="ru-RU" smtClean="0"/>
              <a:t>15.12.2025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E3B96-3680-4C55-A815-22ADE075428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6740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595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151869" y="1082632"/>
            <a:ext cx="6777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Диагностический инструментарий для работы</a:t>
            </a:r>
            <a:r>
              <a:rPr lang="ru-RU" sz="3600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 </a:t>
            </a:r>
            <a:r>
              <a:rPr lang="ru-RU" sz="3600" b="1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с</a:t>
            </a:r>
            <a:r>
              <a:rPr lang="ru-RU" sz="3600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 </a:t>
            </a:r>
            <a:r>
              <a:rPr lang="ru-RU" sz="3600" b="1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детьми</a:t>
            </a:r>
            <a:r>
              <a:rPr lang="ru-RU" sz="3600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, </a:t>
            </a:r>
            <a:r>
              <a:rPr lang="ru-RU" sz="3600" b="1" dirty="0" smtClean="0">
                <a:solidFill>
                  <a:srgbClr val="660033"/>
                </a:solidFill>
                <a:latin typeface="Franklin Gothic Demi Cond" panose="020B0706030402020204" pitchFamily="34" charset="0"/>
              </a:rPr>
              <a:t>находящимися</a:t>
            </a:r>
            <a:r>
              <a:rPr lang="ru-RU" sz="3600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 </a:t>
            </a:r>
            <a:r>
              <a:rPr lang="ru-RU" sz="3600" b="1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в</a:t>
            </a:r>
            <a:r>
              <a:rPr lang="ru-RU" sz="3600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 </a:t>
            </a:r>
            <a:r>
              <a:rPr lang="ru-RU" sz="3600" b="1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трудной</a:t>
            </a:r>
            <a:r>
              <a:rPr lang="ru-RU" sz="3600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 </a:t>
            </a:r>
            <a:r>
              <a:rPr lang="ru-RU" sz="3600" b="1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жизненной</a:t>
            </a:r>
            <a:r>
              <a:rPr lang="ru-RU" sz="3600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 </a:t>
            </a:r>
            <a:r>
              <a:rPr lang="ru-RU" sz="3600" b="1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ситуации</a:t>
            </a:r>
            <a:r>
              <a:rPr lang="ru-RU" sz="3600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.</a:t>
            </a:r>
            <a:endParaRPr lang="ru-RU" sz="6000" b="1" dirty="0">
              <a:solidFill>
                <a:srgbClr val="660033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39191" y="481777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Педагог-психолог</a:t>
            </a:r>
          </a:p>
          <a:p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МБОУ «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Соттинская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СОШ» </a:t>
            </a:r>
          </a:p>
          <a:p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Пермякова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Елена Васильевна </a:t>
            </a:r>
          </a:p>
        </p:txBody>
      </p:sp>
    </p:spTree>
    <p:extLst>
      <p:ext uri="{BB962C8B-B14F-4D97-AF65-F5344CB8AC3E}">
        <p14:creationId xmlns:p14="http://schemas.microsoft.com/office/powerpoint/2010/main" val="292701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975"/>
            <a:ext cx="12088501" cy="68250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647" y="1218373"/>
            <a:ext cx="10200204" cy="931933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100" b="1" dirty="0" smtClean="0">
                <a:solidFill>
                  <a:srgbClr val="660033"/>
                </a:solidFill>
                <a:latin typeface="Franklin Gothic Demi Cond" panose="020B0706030402020204" pitchFamily="34" charset="0"/>
              </a:rPr>
              <a:t>Цель:</a:t>
            </a:r>
            <a:r>
              <a:rPr lang="ru-RU" sz="3100" dirty="0" smtClean="0">
                <a:solidFill>
                  <a:srgbClr val="660033"/>
                </a:solidFill>
                <a:latin typeface="Franklin Gothic Demi Cond" panose="020B0706030402020204" pitchFamily="34" charset="0"/>
              </a:rPr>
              <a:t> </a:t>
            </a:r>
            <a:r>
              <a:rPr lang="ru-RU" b="1" dirty="0"/>
              <a:t> </a:t>
            </a:r>
            <a:r>
              <a:rPr lang="ru-RU" sz="3100" dirty="0" smtClean="0">
                <a:solidFill>
                  <a:srgbClr val="660033"/>
                </a:solidFill>
                <a:latin typeface="Franklin Gothic Demi Cond" panose="020B0706030402020204" pitchFamily="34" charset="0"/>
              </a:rPr>
              <a:t>выявить</a:t>
            </a:r>
            <a:r>
              <a:rPr lang="ru-RU" sz="3100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 психологические </a:t>
            </a:r>
            <a:r>
              <a:rPr lang="ru-RU" sz="3100" dirty="0" smtClean="0">
                <a:solidFill>
                  <a:srgbClr val="660033"/>
                </a:solidFill>
                <a:latin typeface="Franklin Gothic Demi Cond" panose="020B0706030402020204" pitchFamily="34" charset="0"/>
              </a:rPr>
              <a:t>особенности</a:t>
            </a:r>
            <a:r>
              <a:rPr lang="ru-RU" sz="3100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3100" dirty="0" smtClean="0">
                <a:solidFill>
                  <a:srgbClr val="660033"/>
                </a:solidFill>
                <a:latin typeface="Franklin Gothic Demi Cond" panose="020B0706030402020204" pitchFamily="34" charset="0"/>
              </a:rPr>
              <a:t> и уровень адаптации, чтобы оказать своевременную психолого-педагогическую поддержку.</a:t>
            </a:r>
            <a:r>
              <a:rPr lang="ru-RU" sz="3100" dirty="0" smtClean="0">
                <a:solidFill>
                  <a:srgbClr val="660033"/>
                </a:solidFill>
                <a:latin typeface="Bahnschrift Condensed" panose="020B0502040204020203" pitchFamily="34" charset="0"/>
              </a:rPr>
              <a:t/>
            </a:r>
            <a:br>
              <a:rPr lang="ru-RU" sz="3100" dirty="0" smtClean="0">
                <a:solidFill>
                  <a:srgbClr val="660033"/>
                </a:solidFill>
                <a:latin typeface="Bahnschrift Condensed" panose="020B0502040204020203" pitchFamily="34" charset="0"/>
              </a:rPr>
            </a:br>
            <a:r>
              <a:rPr lang="ru-RU" sz="3100" dirty="0" smtClean="0">
                <a:solidFill>
                  <a:srgbClr val="660033"/>
                </a:solidFill>
                <a:latin typeface="Bahnschrift Condensed" panose="020B0502040204020203" pitchFamily="34" charset="0"/>
              </a:rPr>
              <a:t/>
            </a:r>
            <a:br>
              <a:rPr lang="ru-RU" sz="3100" dirty="0" smtClean="0">
                <a:solidFill>
                  <a:srgbClr val="660033"/>
                </a:solidFill>
                <a:latin typeface="Bahnschrift Condensed" panose="020B0502040204020203" pitchFamily="34" charset="0"/>
              </a:rPr>
            </a:br>
            <a:endParaRPr lang="ru-RU" dirty="0">
              <a:solidFill>
                <a:srgbClr val="660033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94011" y="1885050"/>
            <a:ext cx="1014845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3300"/>
                </a:solidFill>
                <a:latin typeface="Franklin Gothic Demi Cond" panose="020B0706030402020204" pitchFamily="34" charset="0"/>
              </a:rPr>
              <a:t>Категории </a:t>
            </a:r>
            <a:r>
              <a:rPr lang="ru-RU" b="1" dirty="0">
                <a:solidFill>
                  <a:srgbClr val="003300"/>
                </a:solidFill>
                <a:latin typeface="Franklin Gothic Demi Cond" panose="020B0706030402020204" pitchFamily="34" charset="0"/>
              </a:rPr>
              <a:t>детей, подлежащих диагностике:</a:t>
            </a:r>
            <a:endParaRPr lang="ru-RU" dirty="0">
              <a:solidFill>
                <a:srgbClr val="003300"/>
              </a:solidFill>
              <a:latin typeface="Franklin Gothic Demi Cond" panose="020B0706030402020204" pitchFamily="34" charset="0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3300"/>
                </a:solidFill>
                <a:latin typeface="Franklin Gothic Demi Cond" panose="020B0706030402020204" pitchFamily="34" charset="0"/>
              </a:rPr>
              <a:t>дети из семей беженцев и вынужденных переселенцев;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3300"/>
                </a:solidFill>
                <a:latin typeface="Franklin Gothic Demi Cond" panose="020B0706030402020204" pitchFamily="34" charset="0"/>
              </a:rPr>
              <a:t>дети, оказавшиеся в экстремальных условиях;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3300"/>
                </a:solidFill>
                <a:latin typeface="Franklin Gothic Demi Cond" panose="020B0706030402020204" pitchFamily="34" charset="0"/>
              </a:rPr>
              <a:t>жертвы насилия;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3300"/>
                </a:solidFill>
                <a:latin typeface="Franklin Gothic Demi Cond" panose="020B0706030402020204" pitchFamily="34" charset="0"/>
              </a:rPr>
              <a:t>дети из малоимущих или неполных семей;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3300"/>
                </a:solidFill>
                <a:latin typeface="Franklin Gothic Demi Cond" panose="020B0706030402020204" pitchFamily="34" charset="0"/>
              </a:rPr>
              <a:t>дети с отклонениями в поведении (агрессия, конфликты);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3300"/>
                </a:solidFill>
                <a:latin typeface="Franklin Gothic Demi Cond" panose="020B0706030402020204" pitchFamily="34" charset="0"/>
              </a:rPr>
              <a:t>дети с нарушениями в психическом или физическом развитии;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3300"/>
                </a:solidFill>
                <a:latin typeface="Franklin Gothic Demi Cond" panose="020B0706030402020204" pitchFamily="34" charset="0"/>
              </a:rPr>
              <a:t>дети, испытывающие трудности в адаптации к школьной жизни.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73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975"/>
            <a:ext cx="12088501" cy="68250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7479" y="505748"/>
            <a:ext cx="10677041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Основные направления диагностики</a:t>
            </a:r>
            <a:endParaRPr lang="ru-RU" sz="2800" b="1" dirty="0"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400" b="1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Эмоционально‑личностная сфера</a:t>
            </a:r>
            <a:r>
              <a:rPr lang="ru-RU" sz="2400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 (тревожность, самооценка, стрессоустойчивость).</a:t>
            </a:r>
            <a:endParaRPr lang="ru-RU" sz="2400" dirty="0"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400" b="1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Внутрисемейные отношения</a:t>
            </a:r>
            <a:r>
              <a:rPr lang="ru-RU" sz="2400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 (восприятие семьи, ролевая позиция, конфликты).</a:t>
            </a:r>
            <a:endParaRPr lang="ru-RU" sz="2400" dirty="0"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400" b="1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Социально‑поведенческие особенности</a:t>
            </a:r>
            <a:r>
              <a:rPr lang="ru-RU" sz="2400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 (адаптация, коммуникация, </a:t>
            </a:r>
            <a:r>
              <a:rPr lang="ru-RU" sz="2400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девиантные</a:t>
            </a:r>
            <a:r>
              <a:rPr lang="ru-RU" sz="2400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 тенденции).</a:t>
            </a:r>
            <a:endParaRPr lang="ru-RU" sz="2400" dirty="0"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400" b="1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Когнитивная сфера</a:t>
            </a:r>
            <a:r>
              <a:rPr lang="ru-RU" sz="2400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 (познавательная активность, школьная мотивация).</a:t>
            </a:r>
            <a:endParaRPr lang="ru-RU" sz="2400" dirty="0"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6462" y="2864024"/>
            <a:ext cx="1064733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Важные принципы</a:t>
            </a:r>
            <a:endParaRPr lang="ru-RU" sz="2800" b="1" dirty="0"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2400" b="1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Конфиденциальность</a:t>
            </a:r>
            <a:r>
              <a:rPr lang="ru-RU" sz="2400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 — информация о ребёнке и семье не разглашается без согласия.</a:t>
            </a:r>
            <a:endParaRPr lang="ru-RU" sz="2400" dirty="0"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2400" b="1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Добровольность</a:t>
            </a:r>
            <a:r>
              <a:rPr lang="ru-RU" sz="2400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 — участие в диагностике возможно только с согласия ребёнка (с 10 лет) и родителей.</a:t>
            </a:r>
            <a:endParaRPr lang="ru-RU" sz="2400" dirty="0"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2400" b="1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Безоценочность</a:t>
            </a:r>
            <a:r>
              <a:rPr lang="ru-RU" sz="2400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 — специалист избегает эмоциональной критики, фокусируется на фактах.</a:t>
            </a:r>
            <a:endParaRPr lang="ru-RU" sz="2400" dirty="0"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2400" b="1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Системность</a:t>
            </a:r>
            <a:r>
              <a:rPr lang="ru-RU" sz="2400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 — учёт всех факторов: семейных, школьных, социальных.</a:t>
            </a:r>
            <a:endParaRPr lang="ru-RU" sz="2400" dirty="0"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ru-RU" sz="2400" b="1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Динамичность</a:t>
            </a:r>
            <a:r>
              <a:rPr lang="ru-RU" sz="2400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 — повторная диагностика для оценки изменений.</a:t>
            </a:r>
            <a:endParaRPr lang="ru-RU" sz="2400" dirty="0"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94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088501" cy="68250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29404" y="1181132"/>
            <a:ext cx="10029689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pc="15" dirty="0">
                <a:solidFill>
                  <a:srgbClr val="660033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Этапы диагностики</a:t>
            </a:r>
            <a:endParaRPr lang="ru-RU" sz="3200" b="1" dirty="0">
              <a:solidFill>
                <a:srgbClr val="660033"/>
              </a:solidFill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800" b="1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Первичный сбор информации</a:t>
            </a:r>
            <a:r>
              <a:rPr lang="ru-RU" sz="2800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 (анкеты, беседы, анализ документов).</a:t>
            </a:r>
            <a:endParaRPr lang="ru-RU" sz="2800" dirty="0"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800" b="1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Скрининговая</a:t>
            </a:r>
            <a:r>
              <a:rPr lang="ru-RU" sz="2800" b="1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 диагностика</a:t>
            </a:r>
            <a:r>
              <a:rPr lang="ru-RU" sz="2800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 (выявление групп риска с помощью экспресс‑методик).</a:t>
            </a:r>
            <a:endParaRPr lang="ru-RU" sz="2800" dirty="0"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800" b="1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Углублённое обследование</a:t>
            </a:r>
            <a:r>
              <a:rPr lang="ru-RU" sz="2800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 (применение проективных и тестовых методов).</a:t>
            </a:r>
            <a:endParaRPr lang="ru-RU" sz="2800" dirty="0"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800" b="1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Интерпретация данных</a:t>
            </a:r>
            <a:r>
              <a:rPr lang="ru-RU" sz="2800" spc="15" dirty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 </a:t>
            </a:r>
            <a:r>
              <a:rPr lang="ru-RU" sz="2800" spc="15" dirty="0" smtClean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(синтез результатов, выявление ключевых проблем).</a:t>
            </a:r>
            <a:endParaRPr lang="ru-RU" sz="2800" dirty="0" smtClean="0"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2800" b="1" spc="15" dirty="0" smtClean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Составление заключения</a:t>
            </a:r>
            <a:r>
              <a:rPr lang="ru-RU" sz="2800" spc="15" dirty="0" smtClean="0">
                <a:latin typeface="Franklin Gothic Demi Cond" panose="020B0706030402020204" pitchFamily="34" charset="0"/>
                <a:ea typeface="Times New Roman" panose="02020603050405020304" pitchFamily="18" charset="0"/>
              </a:rPr>
              <a:t> (рекомендации для коррекционной работы).</a:t>
            </a:r>
            <a:endParaRPr lang="ru-RU" sz="2800" dirty="0"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97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78266" y="1317625"/>
            <a:ext cx="915106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660033"/>
                </a:solidFill>
                <a:latin typeface="Franklin Gothic Demi Cond" panose="020B0706030402020204" pitchFamily="34" charset="0"/>
              </a:rPr>
              <a:t>Методы сбора </a:t>
            </a:r>
            <a:r>
              <a:rPr lang="ru-RU" sz="2800" b="1" dirty="0" smtClean="0">
                <a:solidFill>
                  <a:srgbClr val="660033"/>
                </a:solidFill>
                <a:latin typeface="Franklin Gothic Demi Cond" panose="020B0706030402020204" pitchFamily="34" charset="0"/>
              </a:rPr>
              <a:t>информации:</a:t>
            </a:r>
            <a:endParaRPr lang="ru-RU" sz="2800" b="1" dirty="0">
              <a:solidFill>
                <a:srgbClr val="660033"/>
              </a:solidFill>
              <a:latin typeface="Franklin Gothic Demi Cond" panose="020B07060304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Анкетирование</a:t>
            </a: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 (ребёнка, родителей, педагогов) — сбор данных о условиях жизни, отношениях, </a:t>
            </a:r>
            <a:r>
              <a:rPr lang="ru-RU" sz="28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проблемах;</a:t>
            </a:r>
            <a:endParaRPr lang="ru-RU" sz="28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Анализ документации</a:t>
            </a: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 (школьные журналы, медицинские карты, характеристики</a:t>
            </a:r>
            <a:r>
              <a:rPr lang="ru-RU" sz="28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);</a:t>
            </a:r>
            <a:endParaRPr lang="ru-RU" sz="28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Наблюдение</a:t>
            </a: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 (в классе, на перемене, во внеурочной деятельности) — фиксация поведенческих </a:t>
            </a:r>
            <a:r>
              <a:rPr lang="ru-RU" sz="28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особенностей;</a:t>
            </a:r>
            <a:endParaRPr lang="ru-RU" sz="28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Беседа</a:t>
            </a: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 (структурированная или свободная) — установление контакта, выявление субъективного восприятия ситуации.</a:t>
            </a:r>
          </a:p>
          <a:p>
            <a:endParaRPr lang="ru-RU" sz="40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94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2417" y="365125"/>
            <a:ext cx="8319529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Наблюдение во время уроков и перемен. </a:t>
            </a:r>
            <a:endParaRPr lang="ru-RU" sz="3200" dirty="0">
              <a:solidFill>
                <a:srgbClr val="660033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02417" y="1690688"/>
            <a:ext cx="8628002" cy="4894664"/>
          </a:xfrm>
        </p:spPr>
        <p:txBody>
          <a:bodyPr>
            <a:normAutofit/>
          </a:bodyPr>
          <a:lstStyle/>
          <a:p>
            <a:pPr lvl="0"/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Карта наблюдения за поведением ребенка в школе;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Опросник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учителя по адаптации первоклассников (Л.М. Ковалёва);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МАРКЕРЫ ПРОЯВЛЕНИЯ ПРЕНЕБРЕЖЕНИЯ ПОТРЕБНОСТЯМИ РЕБЕНКА;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МАРКЕРЫ ПРОЯВЛЕНИЯ ФИЗИЧЕСКОГО НАСИЛИЯ НАД РЕБЕНКОМ;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МАРКЕРЫ ПРОЯВЛЕНИЯ ПСИХОЛОГИЧЕСКОГО НАСИЛИЯ НАД РЕБЕНКОМ;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МАРКЕРЫ ПРОЯВЛЕНИЯ СЕКСУАЛЬНОГО НАСИЛИЯ НАД ДЕТЬМИ.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2429" t="25762" r="52434" b="19871"/>
          <a:stretch/>
        </p:blipFill>
        <p:spPr>
          <a:xfrm>
            <a:off x="0" y="-15503"/>
            <a:ext cx="3211033" cy="687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50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43665" y="939103"/>
            <a:ext cx="1011766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15" dirty="0" smtClean="0">
                <a:solidFill>
                  <a:srgbClr val="660033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Проективные </a:t>
            </a:r>
            <a:r>
              <a:rPr lang="ru-RU" sz="2800" b="1" spc="15" dirty="0">
                <a:solidFill>
                  <a:srgbClr val="660033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рисуночные </a:t>
            </a:r>
            <a:r>
              <a:rPr lang="ru-RU" sz="2800" b="1" spc="15" dirty="0" smtClean="0">
                <a:solidFill>
                  <a:srgbClr val="660033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техники:</a:t>
            </a:r>
            <a:endParaRPr lang="ru-RU" sz="2800" b="1" dirty="0">
              <a:solidFill>
                <a:srgbClr val="660033"/>
              </a:solidFill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«Моя семья»</a:t>
            </a:r>
            <a:r>
              <a:rPr lang="ru-RU" sz="28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 — анализ восприятия семейных отношений, выявление скрытых </a:t>
            </a:r>
            <a:r>
              <a:rPr lang="ru-RU" sz="2800" spc="15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конфликтов;</a:t>
            </a:r>
            <a:endParaRPr lang="ru-RU" sz="2800" dirty="0">
              <a:solidFill>
                <a:srgbClr val="002060"/>
              </a:solidFill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«Дом — дерево — человек» (ДДЧ)</a:t>
            </a:r>
            <a:r>
              <a:rPr lang="ru-RU" sz="28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 — оценка эмоционально‑личностного развития, самооценки, </a:t>
            </a:r>
            <a:r>
              <a:rPr lang="ru-RU" sz="2800" spc="15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тревожности;</a:t>
            </a:r>
            <a:endParaRPr lang="ru-RU" sz="2800" dirty="0">
              <a:solidFill>
                <a:srgbClr val="002060"/>
              </a:solidFill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spc="15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«</a:t>
            </a:r>
            <a:r>
              <a:rPr lang="ru-RU" sz="2800" b="1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Человек под дождём»</a:t>
            </a:r>
            <a:r>
              <a:rPr lang="ru-RU" sz="28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 (Е. Романова, Т. </a:t>
            </a:r>
            <a:r>
              <a:rPr lang="ru-RU" sz="28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Сытько</a:t>
            </a:r>
            <a:r>
              <a:rPr lang="ru-RU" sz="28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) — изучение стрессоустойчивости и способов </a:t>
            </a:r>
            <a:r>
              <a:rPr lang="ru-RU" sz="2800" spc="15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защиты;</a:t>
            </a:r>
            <a:endParaRPr lang="ru-RU" sz="2800" dirty="0">
              <a:solidFill>
                <a:srgbClr val="002060"/>
              </a:solidFill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«Три дерева»</a:t>
            </a:r>
            <a:r>
              <a:rPr lang="ru-RU" sz="28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 (Э. </a:t>
            </a:r>
            <a:r>
              <a:rPr lang="ru-RU" sz="28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Клессманн</a:t>
            </a:r>
            <a:r>
              <a:rPr lang="ru-RU" sz="28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) — анализ семейных ролей и межличностных </a:t>
            </a:r>
            <a:r>
              <a:rPr lang="ru-RU" sz="2800" spc="15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отношений</a:t>
            </a:r>
            <a:r>
              <a:rPr lang="ru-RU" sz="28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;</a:t>
            </a:r>
            <a:endParaRPr lang="ru-RU" sz="2800" spc="15" dirty="0" smtClean="0">
              <a:solidFill>
                <a:srgbClr val="002060"/>
              </a:solidFill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«Рисунок </a:t>
            </a:r>
            <a:r>
              <a:rPr lang="ru-RU" sz="2800" b="1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школы</a:t>
            </a:r>
            <a:r>
              <a:rPr lang="ru-RU" sz="28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» - определения </a:t>
            </a: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отношения ребенка к </a:t>
            </a:r>
            <a:r>
              <a:rPr lang="ru-RU" sz="28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школе</a:t>
            </a: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 и уровня </a:t>
            </a:r>
            <a:r>
              <a:rPr lang="ru-RU" sz="28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школьной</a:t>
            </a: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 </a:t>
            </a:r>
            <a:r>
              <a:rPr lang="ru-RU" sz="28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тревожности.</a:t>
            </a:r>
            <a:endParaRPr lang="ru-RU" sz="2800" dirty="0">
              <a:solidFill>
                <a:srgbClr val="002060"/>
              </a:solidFill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32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91802" y="1144588"/>
            <a:ext cx="10028339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15" dirty="0" smtClean="0">
                <a:solidFill>
                  <a:srgbClr val="660033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Опросники </a:t>
            </a:r>
            <a:r>
              <a:rPr lang="ru-RU" sz="2800" b="1" spc="15" dirty="0">
                <a:solidFill>
                  <a:srgbClr val="660033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и тестовые </a:t>
            </a:r>
            <a:r>
              <a:rPr lang="ru-RU" sz="2800" b="1" spc="15" dirty="0" smtClean="0">
                <a:solidFill>
                  <a:srgbClr val="660033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методики:</a:t>
            </a:r>
            <a:endParaRPr lang="ru-RU" sz="2800" b="1" dirty="0">
              <a:solidFill>
                <a:srgbClr val="660033"/>
              </a:solidFill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400" b="1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«Лесенка»</a:t>
            </a:r>
            <a:r>
              <a:rPr lang="ru-RU" sz="24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 (С. Якобсон, В. Щур) — изучение самооценки </a:t>
            </a:r>
            <a:r>
              <a:rPr lang="ru-RU" sz="2400" spc="15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ребёнка;</a:t>
            </a:r>
            <a:endParaRPr lang="ru-RU" sz="2400" dirty="0">
              <a:solidFill>
                <a:srgbClr val="002060"/>
              </a:solidFill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400" b="1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Методика «Какой Я?»</a:t>
            </a:r>
            <a:r>
              <a:rPr lang="ru-RU" sz="24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 (Р. </a:t>
            </a:r>
            <a:r>
              <a:rPr lang="ru-RU" sz="24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Немов</a:t>
            </a:r>
            <a:r>
              <a:rPr lang="ru-RU" sz="24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) — самооценка личностных </a:t>
            </a:r>
            <a:r>
              <a:rPr lang="ru-RU" sz="2400" spc="15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качеств;</a:t>
            </a:r>
            <a:endParaRPr lang="ru-RU" sz="2400" dirty="0">
              <a:solidFill>
                <a:srgbClr val="002060"/>
              </a:solidFill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400" b="1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«Диагностика уровня школьной тревожности»</a:t>
            </a:r>
            <a:r>
              <a:rPr lang="ru-RU" sz="24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 (Б. </a:t>
            </a:r>
            <a:r>
              <a:rPr lang="ru-RU" sz="24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Филлипс</a:t>
            </a:r>
            <a:r>
              <a:rPr lang="ru-RU" sz="24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) — выявление тревожных реакций в учебной </a:t>
            </a:r>
            <a:r>
              <a:rPr lang="ru-RU" sz="2400" spc="15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среде;</a:t>
            </a:r>
            <a:endParaRPr lang="ru-RU" sz="2400" dirty="0">
              <a:solidFill>
                <a:srgbClr val="002060"/>
              </a:solidFill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400" b="1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Восьмицветовой</a:t>
            </a:r>
            <a:r>
              <a:rPr lang="ru-RU" sz="2400" b="1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 тест </a:t>
            </a:r>
            <a:r>
              <a:rPr lang="ru-RU" sz="2400" b="1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Люшера</a:t>
            </a:r>
            <a:r>
              <a:rPr lang="ru-RU" sz="24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 — оценка эмоционального состояния через выбор </a:t>
            </a:r>
            <a:r>
              <a:rPr lang="ru-RU" sz="2400" spc="15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цветов;</a:t>
            </a:r>
          </a:p>
          <a:p>
            <a:pPr marL="457200" lvl="0" indent="-45720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400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 </a:t>
            </a:r>
            <a:r>
              <a:rPr lang="ru-RU" sz="2400" b="1" spc="15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«</a:t>
            </a:r>
            <a:r>
              <a:rPr lang="ru-RU" sz="2400" b="1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Незаконченные предложения»</a:t>
            </a:r>
            <a:r>
              <a:rPr lang="ru-RU" sz="24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 (адаптация Д. Сакса) — выявление скрытых </a:t>
            </a:r>
            <a:r>
              <a:rPr lang="ru-RU" sz="2400" spc="15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переживаний;</a:t>
            </a:r>
          </a:p>
          <a:p>
            <a:pPr marL="457200" lvl="0" indent="-457200"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400" b="1" spc="15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«</a:t>
            </a:r>
            <a:r>
              <a:rPr lang="ru-RU" sz="2400" b="1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Семейная </a:t>
            </a:r>
            <a:r>
              <a:rPr lang="ru-RU" sz="2400" b="1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социограмма</a:t>
            </a:r>
            <a:r>
              <a:rPr lang="ru-RU" sz="2400" b="1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»</a:t>
            </a:r>
            <a:r>
              <a:rPr lang="ru-RU" sz="24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 (Э. </a:t>
            </a:r>
            <a:r>
              <a:rPr lang="ru-RU" sz="24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Эйдемиллер</a:t>
            </a:r>
            <a:r>
              <a:rPr lang="ru-RU" sz="24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) — визуализация структуры семейных отношений.</a:t>
            </a:r>
            <a:endParaRPr lang="ru-RU" sz="2400" dirty="0">
              <a:solidFill>
                <a:srgbClr val="002060"/>
              </a:solidFill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26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36290" y="1690688"/>
            <a:ext cx="9652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15" dirty="0">
                <a:solidFill>
                  <a:srgbClr val="660033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Социометрические </a:t>
            </a:r>
            <a:r>
              <a:rPr lang="ru-RU" sz="2800" b="1" spc="15" dirty="0" smtClean="0">
                <a:solidFill>
                  <a:srgbClr val="660033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методы:</a:t>
            </a:r>
          </a:p>
          <a:p>
            <a:pPr algn="ctr"/>
            <a:endParaRPr lang="ru-RU" sz="2800" b="1" dirty="0">
              <a:solidFill>
                <a:srgbClr val="002060"/>
              </a:solidFill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«Два домика»</a:t>
            </a:r>
            <a:r>
              <a:rPr lang="ru-RU" sz="2800" spc="15" dirty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 (Т. Марцинковская) — выявление предпочтений в общении, социального статуса в </a:t>
            </a:r>
            <a:r>
              <a:rPr lang="ru-RU" sz="2800" spc="15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Times New Roman" panose="02020603050405020304" pitchFamily="18" charset="0"/>
              </a:rPr>
              <a:t>группе;</a:t>
            </a:r>
            <a:endParaRPr lang="ru-RU" sz="2800" dirty="0">
              <a:solidFill>
                <a:srgbClr val="002060"/>
              </a:solidFill>
              <a:latin typeface="Franklin Gothic Demi Cond" panose="020B07060304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Методика </a:t>
            </a: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социометрического </a:t>
            </a:r>
            <a:r>
              <a:rPr lang="ru-RU" sz="28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изучения</a:t>
            </a: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межличностных </a:t>
            </a: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отношений в детском </a:t>
            </a:r>
            <a:r>
              <a:rPr lang="ru-RU" sz="28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коллективе</a:t>
            </a: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 м</a:t>
            </a:r>
            <a:r>
              <a:rPr lang="ru-RU" sz="28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етод </a:t>
            </a: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Дж. </a:t>
            </a:r>
            <a:r>
              <a:rPr lang="ru-RU" sz="28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Морено.</a:t>
            </a:r>
            <a:endParaRPr lang="ru-RU" sz="28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28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81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38476" y="1574426"/>
            <a:ext cx="1017638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660033"/>
                </a:solidFill>
                <a:latin typeface="Franklin Gothic Demi Cond" panose="020B0706030402020204" pitchFamily="34" charset="0"/>
              </a:rPr>
              <a:t>Диагностика школьной адаптации:</a:t>
            </a:r>
            <a:r>
              <a:rPr lang="ru-RU" sz="3600" dirty="0" smtClean="0">
                <a:latin typeface="Franklin Gothic Demi Cond" panose="020B0706030402020204" pitchFamily="34" charset="0"/>
              </a:rPr>
              <a:t/>
            </a:r>
            <a:br>
              <a:rPr lang="ru-RU" sz="3600" dirty="0" smtClean="0">
                <a:latin typeface="Franklin Gothic Demi Cond" panose="020B0706030402020204" pitchFamily="34" charset="0"/>
              </a:rPr>
            </a:br>
            <a:r>
              <a:rPr lang="ru-RU" sz="3600" dirty="0" smtClean="0">
                <a:latin typeface="Franklin Gothic Demi Cond" panose="020B0706030402020204" pitchFamily="34" charset="0"/>
              </a:rPr>
              <a:t>- </a:t>
            </a:r>
            <a:r>
              <a:rPr lang="ru-RU" sz="36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тесты на уровень школьной мотивации;</a:t>
            </a:r>
            <a:br>
              <a:rPr lang="ru-RU" sz="36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- опросники по адаптации к учебной нагрузке, коллективу;</a:t>
            </a:r>
            <a:br>
              <a:rPr lang="ru-RU" sz="36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- анализ успеваемости, посещаемости, взаимодействия с учителями.</a:t>
            </a:r>
            <a:br>
              <a:rPr lang="ru-RU" sz="36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</a:br>
            <a:endParaRPr lang="ru-RU" sz="3600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61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" y="123"/>
            <a:ext cx="12191092" cy="685775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3452" y="1690688"/>
            <a:ext cx="9185096" cy="3319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660033"/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Специализированные методики для оценки </a:t>
            </a:r>
            <a:r>
              <a:rPr lang="ru-RU" sz="2800" b="1" dirty="0" smtClean="0">
                <a:solidFill>
                  <a:srgbClr val="660033"/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рисков:</a:t>
            </a:r>
            <a:endParaRPr lang="ru-RU" sz="2400" dirty="0">
              <a:solidFill>
                <a:srgbClr val="660033"/>
              </a:solidFill>
              <a:latin typeface="Franklin Gothic Demi Cond" panose="020B07060304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«Карта риска суицида» (Л. Шнейдер) — скрининг суицидальных тенденций у </a:t>
            </a:r>
            <a:r>
              <a:rPr lang="ru-RU" sz="2800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подростков;</a:t>
            </a:r>
            <a:endParaRPr lang="ru-RU" sz="2400" dirty="0">
              <a:solidFill>
                <a:srgbClr val="002060"/>
              </a:solidFill>
              <a:latin typeface="Franklin Gothic Demi Cond" panose="020B07060304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Опросник «СОП» — диагностика </a:t>
            </a: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дезадаптивных</a:t>
            </a: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проявлений и социального </a:t>
            </a:r>
            <a:r>
              <a:rPr lang="ru-RU" sz="2800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окружения;</a:t>
            </a:r>
            <a:endParaRPr lang="ru-RU" sz="2400" dirty="0">
              <a:solidFill>
                <a:srgbClr val="002060"/>
              </a:solidFill>
              <a:latin typeface="Franklin Gothic Demi Cond" panose="020B07060304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Методика диагностики агрессии (</a:t>
            </a:r>
            <a:r>
              <a:rPr lang="ru-RU" sz="2800" dirty="0" smtClean="0">
                <a:solidFill>
                  <a:srgbClr val="002060"/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Опросник </a:t>
            </a: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Басса‑Дарки</a:t>
            </a:r>
            <a:r>
              <a:rPr lang="ru-RU" sz="2800" dirty="0">
                <a:solidFill>
                  <a:srgbClr val="002060"/>
                </a:solidFill>
                <a:latin typeface="Franklin Gothic Demi Cond" panose="020B07060304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 — выявление форм агрессивного поведения.</a:t>
            </a:r>
            <a:endParaRPr lang="ru-RU" sz="2400" dirty="0">
              <a:solidFill>
                <a:srgbClr val="002060"/>
              </a:solidFill>
              <a:effectLst/>
              <a:latin typeface="Franklin Gothic Demi Cond" panose="020B07060304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81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3" y="0"/>
            <a:ext cx="12171757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10055" y="1551673"/>
            <a:ext cx="9773264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3600" b="1" dirty="0" smtClean="0">
                <a:solidFill>
                  <a:srgbClr val="660033"/>
                </a:solidFill>
                <a:effectLst/>
                <a:latin typeface="Franklin Gothic Demi Cond" panose="020B07060304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Инструменты фиксации результатов:</a:t>
            </a:r>
            <a:endParaRPr lang="ru-RU" sz="3200" dirty="0" smtClean="0">
              <a:solidFill>
                <a:srgbClr val="660033"/>
              </a:solidFill>
              <a:effectLst/>
              <a:latin typeface="Franklin Gothic Demi Cond" panose="020B07060304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effectLst/>
                <a:latin typeface="Franklin Gothic Demi Cond" panose="020B07060304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диагностические карты на каждого ребёнка;</a:t>
            </a:r>
            <a:endParaRPr lang="ru-RU" sz="3200" dirty="0" smtClean="0">
              <a:solidFill>
                <a:schemeClr val="accent5">
                  <a:lumMod val="75000"/>
                </a:schemeClr>
              </a:solidFill>
              <a:effectLst/>
              <a:latin typeface="Franklin Gothic Demi Cond" panose="020B07060304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effectLst/>
                <a:latin typeface="Franklin Gothic Demi Cond" panose="020B07060304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протоколы бесед и наблюдений;</a:t>
            </a:r>
            <a:endParaRPr lang="ru-RU" sz="3200" dirty="0" smtClean="0">
              <a:solidFill>
                <a:schemeClr val="accent5">
                  <a:lumMod val="75000"/>
                </a:schemeClr>
              </a:solidFill>
              <a:effectLst/>
              <a:latin typeface="Franklin Gothic Demi Cond" panose="020B07060304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effectLst/>
                <a:latin typeface="Franklin Gothic Demi Cond" panose="020B07060304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аналитические отчёты по итогам диагностики.</a:t>
            </a:r>
            <a:endParaRPr lang="ru-RU" sz="3200" dirty="0">
              <a:solidFill>
                <a:schemeClr val="accent5">
                  <a:lumMod val="75000"/>
                </a:schemeClr>
              </a:solidFill>
              <a:effectLst/>
              <a:latin typeface="Franklin Gothic Demi Cond" panose="020B07060304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16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880" y="0"/>
            <a:ext cx="12171757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41439" y="937067"/>
            <a:ext cx="10412361" cy="5239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Рекомендации </a:t>
            </a:r>
            <a:r>
              <a:rPr lang="ru-RU" sz="24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по </a:t>
            </a:r>
            <a:r>
              <a:rPr lang="ru-RU" sz="2400" b="1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применению:</a:t>
            </a:r>
            <a:endParaRPr lang="ru-RU" sz="2400" b="1" dirty="0">
              <a:solidFill>
                <a:srgbClr val="002060"/>
              </a:solidFill>
              <a:latin typeface="Franklin Gothic Demi Cond" panose="020B0706030402020204" pitchFamily="34" charset="0"/>
            </a:endParaRPr>
          </a:p>
          <a:p>
            <a:pPr lvl="0"/>
            <a:r>
              <a:rPr lang="ru-RU" sz="24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Для младших школьников предпочтительны </a:t>
            </a:r>
            <a:r>
              <a:rPr lang="ru-RU" sz="24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рисуночные и игровые методики</a:t>
            </a:r>
            <a:r>
              <a:rPr lang="ru-RU" sz="24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 (например, «Два домика», «Кактус»).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Для подростков — опросники, проективные тесты («Человек под дождём», «Незаконченные предложения»).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При подозрении на суицидальный риск или агрессию — использование </a:t>
            </a:r>
            <a:r>
              <a:rPr lang="ru-RU" sz="24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специализированных </a:t>
            </a:r>
            <a:r>
              <a:rPr lang="ru-RU" sz="24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скринингов</a:t>
            </a:r>
            <a:r>
              <a:rPr lang="ru-RU" sz="24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 («Карта риска суицида», опросник </a:t>
            </a:r>
            <a:r>
              <a:rPr lang="ru-RU" sz="24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Басса‑Дарки</a:t>
            </a:r>
            <a:r>
              <a:rPr lang="ru-RU" sz="24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).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Для анализа семьи — </a:t>
            </a:r>
            <a:r>
              <a:rPr lang="ru-RU" sz="24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«Семейная </a:t>
            </a:r>
            <a:r>
              <a:rPr lang="ru-RU" sz="24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социограмма</a:t>
            </a:r>
            <a:r>
              <a:rPr lang="ru-RU" sz="24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»</a:t>
            </a:r>
            <a:r>
              <a:rPr lang="ru-RU" sz="24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, «Три дерева», беседы с родителями.</a:t>
            </a:r>
          </a:p>
          <a:p>
            <a:r>
              <a:rPr lang="ru-RU" sz="2400" b="1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Выбор методик зависит </a:t>
            </a:r>
            <a:r>
              <a:rPr lang="ru-RU" sz="2400" b="1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о</a:t>
            </a:r>
            <a:r>
              <a:rPr lang="ru-RU" sz="2400" dirty="0" smtClean="0">
                <a:solidFill>
                  <a:srgbClr val="002060"/>
                </a:solidFill>
                <a:latin typeface="Franklin Gothic Demi Cond" panose="020B0706030402020204" pitchFamily="34" charset="0"/>
              </a:rPr>
              <a:t>т: возраста </a:t>
            </a:r>
            <a:r>
              <a:rPr lang="ru-RU" sz="24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ребёнка;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специфики ТЖС (сиротство, насилие, бедность, болезнь и т. д.);</a:t>
            </a:r>
          </a:p>
          <a:p>
            <a:pPr lvl="0"/>
            <a:r>
              <a:rPr lang="ru-RU" sz="2400" dirty="0">
                <a:solidFill>
                  <a:srgbClr val="002060"/>
                </a:solidFill>
                <a:latin typeface="Franklin Gothic Demi Cond" panose="020B0706030402020204" pitchFamily="34" charset="0"/>
              </a:rPr>
              <a:t>целей диагностики (скрининг, углублённое обследование, мониторинг динамики).</a:t>
            </a:r>
          </a:p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endParaRPr lang="ru-RU" sz="2800" dirty="0">
              <a:solidFill>
                <a:srgbClr val="002060"/>
              </a:solidFill>
              <a:effectLst/>
              <a:latin typeface="Franklin Gothic Demi Cond" panose="020B07060304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31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3800" y="2861100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rgbClr val="660033"/>
                </a:solidFill>
                <a:latin typeface="Franklin Gothic Demi Cond" panose="020B0706030402020204" pitchFamily="34" charset="0"/>
              </a:rPr>
              <a:t>Спасибо, за внимание!</a:t>
            </a:r>
            <a:endParaRPr lang="ru-RU" sz="4400" b="1" dirty="0">
              <a:solidFill>
                <a:srgbClr val="660033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9867" y="1428453"/>
            <a:ext cx="80941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15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71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221</Words>
  <Application>Microsoft Office PowerPoint</Application>
  <PresentationFormat>Широкоэкранный</PresentationFormat>
  <Paragraphs>78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Bahnschrift Condensed</vt:lpstr>
      <vt:lpstr>Calibri</vt:lpstr>
      <vt:lpstr>Calibri Light</vt:lpstr>
      <vt:lpstr>Franklin Gothic Demi Cond</vt:lpstr>
      <vt:lpstr>Symbol</vt:lpstr>
      <vt:lpstr>Times New Roman</vt:lpstr>
      <vt:lpstr>Wingdings</vt:lpstr>
      <vt:lpstr>Тема Office</vt:lpstr>
      <vt:lpstr>Презентация PowerPoint</vt:lpstr>
      <vt:lpstr>Цель:  выявить психологические особенности  и уровень адаптации, чтобы оказать своевременную психолого-педагогическую поддержку.  </vt:lpstr>
      <vt:lpstr>Презентация PowerPoint</vt:lpstr>
      <vt:lpstr>Презентация PowerPoint</vt:lpstr>
      <vt:lpstr>Презентация PowerPoint</vt:lpstr>
      <vt:lpstr>Наблюдение во время уроков и перемен.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Klass</dc:creator>
  <cp:lastModifiedBy>Klass</cp:lastModifiedBy>
  <cp:revision>28</cp:revision>
  <dcterms:created xsi:type="dcterms:W3CDTF">2025-12-12T02:58:48Z</dcterms:created>
  <dcterms:modified xsi:type="dcterms:W3CDTF">2025-12-15T08:23:27Z</dcterms:modified>
</cp:coreProperties>
</file>