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heme/theme2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0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notesMaster" Target="notesMasters/notesMaster1.xml"/><Relationship Id="rId21" Type="http://schemas.openxmlformats.org/officeDocument/2006/relationships/presProps" Target="presProps.xml"/><Relationship Id="rId22" Type="http://schemas.openxmlformats.org/officeDocument/2006/relationships/viewProps" Target="viewProps.xml"/><Relationship Id="rId23" Type="http://schemas.openxmlformats.org/officeDocument/2006/relationships/theme" Target="theme/theme1.xml"/><Relationship Id="rId2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2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3A262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C:\Users\Админ\Documents\MultiTool\HomeChats\Chat\kids-professions-cover.jpg">    </p:cNvPr>
          <p:cNvPicPr>
            <a:picLocks noChangeAspect="1"/>
          </p:cNvPicPr>
          <p:nvPr/>
        </p:nvPicPr>
        <p:blipFill>
          <a:blip r:embed="rId1"/>
          <a:srcRect l="0" r="0" t="21868" b="21868"/>
          <a:stretch/>
        </p:blipFill>
        <p:spPr>
          <a:xfrm>
            <a:off x="0" y="0"/>
            <a:ext cx="12188952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2514600"/>
            <a:ext cx="12188952" cy="4343400"/>
          </a:xfrm>
          <a:prstGeom prst="rect">
            <a:avLst/>
          </a:prstGeom>
          <a:solidFill>
            <a:srgbClr val="3A2620">
              <a:alpha val="70000"/>
            </a:srgbClr>
          </a:solidFill>
          <a:ln/>
        </p:spPr>
      </p:sp>
      <p:sp>
        <p:nvSpPr>
          <p:cNvPr id="4" name="Text 1"/>
          <p:cNvSpPr/>
          <p:nvPr/>
        </p:nvSpPr>
        <p:spPr>
          <a:xfrm>
            <a:off x="640080" y="2834640"/>
            <a:ext cx="10972800" cy="6400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rgbClr val="FFC9B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Лучшая профориентационная практика в дошкольной организации</a:t>
            </a:r>
            <a:endParaRPr lang="en-US" sz="1800" dirty="0"/>
          </a:p>
        </p:txBody>
      </p:sp>
      <p:sp>
        <p:nvSpPr>
          <p:cNvPr id="5" name="Text 2"/>
          <p:cNvSpPr/>
          <p:nvPr/>
        </p:nvSpPr>
        <p:spPr>
          <a:xfrm>
            <a:off x="640080" y="3520440"/>
            <a:ext cx="10972800" cy="10058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4600" b="1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Профессии родного края</a:t>
            </a:r>
            <a:endParaRPr lang="en-US" sz="4600" dirty="0"/>
          </a:p>
        </p:txBody>
      </p:sp>
      <p:sp>
        <p:nvSpPr>
          <p:cNvPr id="6" name="Text 3"/>
          <p:cNvSpPr/>
          <p:nvPr/>
        </p:nvSpPr>
        <p:spPr>
          <a:xfrm>
            <a:off x="640080" y="4709160"/>
            <a:ext cx="10972800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600" dirty="0">
                <a:solidFill>
                  <a:srgbClr val="F0DFD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Ранняя профориентация дошкольников через краеведение · г. Соль-Илецк</a:t>
            </a:r>
            <a:endParaRPr lang="en-US" sz="1600" dirty="0"/>
          </a:p>
        </p:txBody>
      </p:sp>
      <p:sp>
        <p:nvSpPr>
          <p:cNvPr id="7" name="Text 4"/>
          <p:cNvSpPr/>
          <p:nvPr/>
        </p:nvSpPr>
        <p:spPr>
          <a:xfrm>
            <a:off x="640080" y="580644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D8C7C1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Асоева Райля Фаргатовна · МДОАУ «Детский сад № 13 "Арбузёнок" г. Соль-Илецка» · 2026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9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E2553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О ПРАКТИКЕ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548640" y="676656"/>
            <a:ext cx="11064240" cy="6400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3A262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Паспорт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548640" y="1828800"/>
            <a:ext cx="5358384" cy="1965960"/>
          </a:xfrm>
          <a:prstGeom prst="roundRect">
            <a:avLst>
              <a:gd name="adj" fmla="val 5581"/>
            </a:avLst>
          </a:prstGeom>
          <a:solidFill>
            <a:srgbClr val="FFFFFF"/>
          </a:solidFill>
          <a:ln w="12700">
            <a:solidFill>
              <a:srgbClr val="F0DFD5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822960" y="2103120"/>
            <a:ext cx="548640" cy="548640"/>
          </a:xfrm>
          <a:prstGeom prst="ellipse">
            <a:avLst/>
          </a:prstGeom>
          <a:solidFill>
            <a:srgbClr val="E2553D"/>
          </a:solidFill>
          <a:ln/>
        </p:spPr>
      </p:sp>
      <p:sp>
        <p:nvSpPr>
          <p:cNvPr id="6" name="Text 4"/>
          <p:cNvSpPr/>
          <p:nvPr/>
        </p:nvSpPr>
        <p:spPr>
          <a:xfrm>
            <a:off x="877824" y="2212848"/>
            <a:ext cx="438912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3A262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508760" y="2194560"/>
            <a:ext cx="4261104" cy="4572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rgbClr val="3A262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Организация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868680" y="2880360"/>
            <a:ext cx="4718304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3A262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МДОАУ «Детский сад № 13 "Арбузёнок" г. Соль-Илецка» Оренбургской области</a:t>
            </a:r>
            <a:endParaRPr lang="en-US" sz="1300" dirty="0"/>
          </a:p>
        </p:txBody>
      </p:sp>
      <p:sp>
        <p:nvSpPr>
          <p:cNvPr id="9" name="Shape 7"/>
          <p:cNvSpPr/>
          <p:nvPr/>
        </p:nvSpPr>
        <p:spPr>
          <a:xfrm>
            <a:off x="6272784" y="1828800"/>
            <a:ext cx="5358384" cy="1965960"/>
          </a:xfrm>
          <a:prstGeom prst="roundRect">
            <a:avLst>
              <a:gd name="adj" fmla="val 5581"/>
            </a:avLst>
          </a:prstGeom>
          <a:solidFill>
            <a:srgbClr val="FFFFFF"/>
          </a:solidFill>
          <a:ln w="12700">
            <a:solidFill>
              <a:srgbClr val="F0DFD5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6547104" y="2103120"/>
            <a:ext cx="548640" cy="548640"/>
          </a:xfrm>
          <a:prstGeom prst="ellipse">
            <a:avLst/>
          </a:prstGeom>
          <a:solidFill>
            <a:srgbClr val="E2553D"/>
          </a:solidFill>
          <a:ln/>
        </p:spPr>
      </p:sp>
      <p:sp>
        <p:nvSpPr>
          <p:cNvPr id="11" name="Text 9"/>
          <p:cNvSpPr/>
          <p:nvPr/>
        </p:nvSpPr>
        <p:spPr>
          <a:xfrm>
            <a:off x="6601968" y="2212848"/>
            <a:ext cx="438912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3A262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2</a:t>
            </a:r>
            <a:endParaRPr lang="en-US" sz="2000" dirty="0"/>
          </a:p>
        </p:txBody>
      </p:sp>
      <p:sp>
        <p:nvSpPr>
          <p:cNvPr id="12" name="Text 10"/>
          <p:cNvSpPr/>
          <p:nvPr/>
        </p:nvSpPr>
        <p:spPr>
          <a:xfrm>
            <a:off x="7232904" y="2194560"/>
            <a:ext cx="4261104" cy="4572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rgbClr val="3A262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Аудитория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6592824" y="2880360"/>
            <a:ext cx="4718304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3A262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Воспитанники 3–7 лет всех групп, родители, педагоги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548640" y="4023360"/>
            <a:ext cx="5358384" cy="1965960"/>
          </a:xfrm>
          <a:prstGeom prst="roundRect">
            <a:avLst>
              <a:gd name="adj" fmla="val 5581"/>
            </a:avLst>
          </a:prstGeom>
          <a:solidFill>
            <a:srgbClr val="FFFFFF"/>
          </a:solidFill>
          <a:ln w="12700">
            <a:solidFill>
              <a:srgbClr val="F0DFD5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822960" y="4297680"/>
            <a:ext cx="548640" cy="548640"/>
          </a:xfrm>
          <a:prstGeom prst="ellipse">
            <a:avLst/>
          </a:prstGeom>
          <a:solidFill>
            <a:srgbClr val="E2553D"/>
          </a:solidFill>
          <a:ln/>
        </p:spPr>
      </p:sp>
      <p:sp>
        <p:nvSpPr>
          <p:cNvPr id="16" name="Text 14"/>
          <p:cNvSpPr/>
          <p:nvPr/>
        </p:nvSpPr>
        <p:spPr>
          <a:xfrm>
            <a:off x="877824" y="4407408"/>
            <a:ext cx="438912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3A262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3</a:t>
            </a:r>
            <a:endParaRPr lang="en-US" sz="2000" dirty="0"/>
          </a:p>
        </p:txBody>
      </p:sp>
      <p:sp>
        <p:nvSpPr>
          <p:cNvPr id="17" name="Text 15"/>
          <p:cNvSpPr/>
          <p:nvPr/>
        </p:nvSpPr>
        <p:spPr>
          <a:xfrm>
            <a:off x="1508760" y="4389120"/>
            <a:ext cx="4261104" cy="4572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rgbClr val="3A262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Территория</a:t>
            </a:r>
            <a:endParaRPr lang="en-US" sz="1600" dirty="0"/>
          </a:p>
        </p:txBody>
      </p:sp>
      <p:sp>
        <p:nvSpPr>
          <p:cNvPr id="18" name="Text 16"/>
          <p:cNvSpPr/>
          <p:nvPr/>
        </p:nvSpPr>
        <p:spPr>
          <a:xfrm>
            <a:off x="868680" y="5074920"/>
            <a:ext cx="4718304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3A262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Соль-Илецкий округ: музей, библиотека, курорт, природа</a:t>
            </a:r>
            <a:endParaRPr lang="en-US" sz="1300" dirty="0"/>
          </a:p>
        </p:txBody>
      </p:sp>
      <p:sp>
        <p:nvSpPr>
          <p:cNvPr id="19" name="Shape 17"/>
          <p:cNvSpPr/>
          <p:nvPr/>
        </p:nvSpPr>
        <p:spPr>
          <a:xfrm>
            <a:off x="6272784" y="4023360"/>
            <a:ext cx="5358384" cy="1965960"/>
          </a:xfrm>
          <a:prstGeom prst="roundRect">
            <a:avLst>
              <a:gd name="adj" fmla="val 5581"/>
            </a:avLst>
          </a:prstGeom>
          <a:solidFill>
            <a:srgbClr val="FFFFFF"/>
          </a:solidFill>
          <a:ln w="12700">
            <a:solidFill>
              <a:srgbClr val="F0DFD5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6547104" y="4297680"/>
            <a:ext cx="548640" cy="548640"/>
          </a:xfrm>
          <a:prstGeom prst="ellipse">
            <a:avLst/>
          </a:prstGeom>
          <a:solidFill>
            <a:srgbClr val="E2553D"/>
          </a:solidFill>
          <a:ln/>
        </p:spPr>
      </p:sp>
      <p:sp>
        <p:nvSpPr>
          <p:cNvPr id="21" name="Text 19"/>
          <p:cNvSpPr/>
          <p:nvPr/>
        </p:nvSpPr>
        <p:spPr>
          <a:xfrm>
            <a:off x="6601968" y="4407408"/>
            <a:ext cx="438912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3A262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4</a:t>
            </a:r>
            <a:endParaRPr lang="en-US" sz="2000" dirty="0"/>
          </a:p>
        </p:txBody>
      </p:sp>
      <p:sp>
        <p:nvSpPr>
          <p:cNvPr id="22" name="Text 20"/>
          <p:cNvSpPr/>
          <p:nvPr/>
        </p:nvSpPr>
        <p:spPr>
          <a:xfrm>
            <a:off x="7232904" y="4389120"/>
            <a:ext cx="4261104" cy="4572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rgbClr val="3A262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Цикл</a:t>
            </a:r>
            <a:endParaRPr lang="en-US" sz="1600" dirty="0"/>
          </a:p>
        </p:txBody>
      </p:sp>
      <p:sp>
        <p:nvSpPr>
          <p:cNvPr id="23" name="Text 21"/>
          <p:cNvSpPr/>
          <p:nvPr/>
        </p:nvSpPr>
        <p:spPr>
          <a:xfrm>
            <a:off x="6592824" y="5074920"/>
            <a:ext cx="4718304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3A262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Учебный год, встроен в сетку занятий и режимные моменты</a:t>
            </a:r>
            <a:endParaRPr lang="en-US" sz="1300" dirty="0"/>
          </a:p>
        </p:txBody>
      </p:sp>
      <p:sp>
        <p:nvSpPr>
          <p:cNvPr id="24" name="Text 22"/>
          <p:cNvSpPr/>
          <p:nvPr/>
        </p:nvSpPr>
        <p:spPr>
          <a:xfrm>
            <a:off x="10972800" y="6446520"/>
            <a:ext cx="667512" cy="2743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8C706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02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9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E2553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АКТУАЛЬНОСТЬ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548640" y="676656"/>
            <a:ext cx="11064240" cy="6400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3A262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Почему это важно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548640" y="1325880"/>
            <a:ext cx="11091672" cy="2240280"/>
          </a:xfrm>
          <a:prstGeom prst="roundRect">
            <a:avLst>
              <a:gd name="adj" fmla="val 4898"/>
            </a:avLst>
          </a:prstGeom>
          <a:solidFill>
            <a:srgbClr val="3A2620"/>
          </a:solidFill>
          <a:ln w="12700">
            <a:solidFill>
              <a:srgbClr val="F0DFD5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914400" y="1508760"/>
            <a:ext cx="10332720" cy="13716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000" i="1" dirty="0">
                <a:solidFill>
                  <a:srgbClr val="FFF9F5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Профессии ребёнок познаёт с детства через игру. Но малыш редко знает, кем работают люди родного города. Ранняя профориентация через краеведение связывает мир игры с реальными профессиями Соль-Илецка.</a:t>
            </a:r>
            <a:endParaRPr lang="en-US" sz="2000" dirty="0"/>
          </a:p>
        </p:txBody>
      </p:sp>
      <p:sp>
        <p:nvSpPr>
          <p:cNvPr id="6" name="Text 4"/>
          <p:cNvSpPr/>
          <p:nvPr/>
        </p:nvSpPr>
        <p:spPr>
          <a:xfrm>
            <a:off x="914400" y="3017520"/>
            <a:ext cx="10332720" cy="4572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FFF9F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В городе профессии видны детям: соль, курорт, музей, транспорт, кухня народов.</a:t>
            </a:r>
            <a:endParaRPr lang="en-US" sz="1400" dirty="0"/>
          </a:p>
        </p:txBody>
      </p:sp>
      <p:sp>
        <p:nvSpPr>
          <p:cNvPr id="7" name="Shape 5"/>
          <p:cNvSpPr/>
          <p:nvPr/>
        </p:nvSpPr>
        <p:spPr>
          <a:xfrm>
            <a:off x="790956" y="3703320"/>
            <a:ext cx="3291840" cy="1874520"/>
          </a:xfrm>
          <a:prstGeom prst="roundRect">
            <a:avLst>
              <a:gd name="adj" fmla="val 5854"/>
            </a:avLst>
          </a:prstGeom>
          <a:solidFill>
            <a:srgbClr val="FFFFFF"/>
          </a:solidFill>
          <a:ln w="12700">
            <a:solidFill>
              <a:srgbClr val="F0DFD5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973836" y="3977640"/>
            <a:ext cx="292608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E255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Дети</a:t>
            </a:r>
            <a:endParaRPr lang="en-US" sz="2400" dirty="0"/>
          </a:p>
        </p:txBody>
      </p:sp>
      <p:sp>
        <p:nvSpPr>
          <p:cNvPr id="9" name="Text 7"/>
          <p:cNvSpPr/>
          <p:nvPr/>
        </p:nvSpPr>
        <p:spPr>
          <a:xfrm>
            <a:off x="1065276" y="4617720"/>
            <a:ext cx="274320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3A262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к 7 годам различают десятки профессий, если видели их в деле</a:t>
            </a:r>
            <a:endParaRPr lang="en-US" sz="1400" dirty="0"/>
          </a:p>
        </p:txBody>
      </p:sp>
      <p:sp>
        <p:nvSpPr>
          <p:cNvPr id="10" name="Shape 8"/>
          <p:cNvSpPr/>
          <p:nvPr/>
        </p:nvSpPr>
        <p:spPr>
          <a:xfrm>
            <a:off x="4448556" y="3703320"/>
            <a:ext cx="3291840" cy="1874520"/>
          </a:xfrm>
          <a:prstGeom prst="roundRect">
            <a:avLst>
              <a:gd name="adj" fmla="val 5854"/>
            </a:avLst>
          </a:prstGeom>
          <a:solidFill>
            <a:srgbClr val="FFFFFF"/>
          </a:solidFill>
          <a:ln w="12700">
            <a:solidFill>
              <a:srgbClr val="F0DFD5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4631436" y="3977640"/>
            <a:ext cx="292608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E255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Город</a:t>
            </a:r>
            <a:endParaRPr lang="en-US" sz="2400" dirty="0"/>
          </a:p>
        </p:txBody>
      </p:sp>
      <p:sp>
        <p:nvSpPr>
          <p:cNvPr id="12" name="Text 10"/>
          <p:cNvSpPr/>
          <p:nvPr/>
        </p:nvSpPr>
        <p:spPr>
          <a:xfrm>
            <a:off x="4722876" y="4617720"/>
            <a:ext cx="274320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3A262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Соль-Илецк сам «рассказывает» о профессиях</a:t>
            </a:r>
            <a:endParaRPr lang="en-US" sz="1400" dirty="0"/>
          </a:p>
        </p:txBody>
      </p:sp>
      <p:sp>
        <p:nvSpPr>
          <p:cNvPr id="13" name="Shape 11"/>
          <p:cNvSpPr/>
          <p:nvPr/>
        </p:nvSpPr>
        <p:spPr>
          <a:xfrm>
            <a:off x="8106156" y="3703320"/>
            <a:ext cx="3291840" cy="1874520"/>
          </a:xfrm>
          <a:prstGeom prst="roundRect">
            <a:avLst>
              <a:gd name="adj" fmla="val 5854"/>
            </a:avLst>
          </a:prstGeom>
          <a:solidFill>
            <a:srgbClr val="FFFFFF"/>
          </a:solidFill>
          <a:ln w="12700">
            <a:solidFill>
              <a:srgbClr val="F0DFD5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8289036" y="3977640"/>
            <a:ext cx="292608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E255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Семья</a:t>
            </a:r>
            <a:endParaRPr lang="en-US" sz="2400" dirty="0"/>
          </a:p>
        </p:txBody>
      </p:sp>
      <p:sp>
        <p:nvSpPr>
          <p:cNvPr id="15" name="Text 13"/>
          <p:cNvSpPr/>
          <p:nvPr/>
        </p:nvSpPr>
        <p:spPr>
          <a:xfrm>
            <a:off x="8380476" y="4617720"/>
            <a:ext cx="274320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3A262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родители — первые наставники и участники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822960" y="5760720"/>
            <a:ext cx="10515600" cy="56692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3A262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Практика превращает детский сад в «город мастеров», где каждая игра — знакомство с профессией.</a:t>
            </a:r>
            <a:endParaRPr lang="en-US" sz="1500" dirty="0"/>
          </a:p>
        </p:txBody>
      </p:sp>
      <p:sp>
        <p:nvSpPr>
          <p:cNvPr id="17" name="Text 15"/>
          <p:cNvSpPr/>
          <p:nvPr/>
        </p:nvSpPr>
        <p:spPr>
          <a:xfrm>
            <a:off x="10972800" y="6446520"/>
            <a:ext cx="667512" cy="2743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8C706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03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9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E2553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ЦЕЛЬ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548640" y="676656"/>
            <a:ext cx="11064240" cy="6400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3A262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Цель практики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548640" y="1371600"/>
            <a:ext cx="11091672" cy="3291840"/>
          </a:xfrm>
          <a:prstGeom prst="roundRect">
            <a:avLst>
              <a:gd name="adj" fmla="val 3333"/>
            </a:avLst>
          </a:prstGeom>
          <a:solidFill>
            <a:srgbClr val="3A2620"/>
          </a:solidFill>
          <a:ln w="12700">
            <a:solidFill>
              <a:srgbClr val="F0DFD5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914400" y="1600200"/>
            <a:ext cx="5486400" cy="3200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200" b="1" dirty="0">
                <a:solidFill>
                  <a:srgbClr val="E2553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ЦЕЛЬ ПРАКТИКИ</a:t>
            </a:r>
            <a:endParaRPr lang="en-US" sz="1200" dirty="0"/>
          </a:p>
        </p:txBody>
      </p:sp>
      <p:sp>
        <p:nvSpPr>
          <p:cNvPr id="6" name="Text 4"/>
          <p:cNvSpPr/>
          <p:nvPr/>
        </p:nvSpPr>
        <p:spPr>
          <a:xfrm>
            <a:off x="914400" y="2011680"/>
            <a:ext cx="10332720" cy="22860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400" b="1" dirty="0">
                <a:solidFill>
                  <a:srgbClr val="FFF9F5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Создание в детском саду системы ранней профориентации: знакомить дошкольников с миром профессий родного края через игру, экскурсии и детское творчество, формировать уважение к труду и первичные представления о профессиональном мире.</a:t>
            </a:r>
            <a:endParaRPr lang="en-US" sz="2400" dirty="0"/>
          </a:p>
        </p:txBody>
      </p:sp>
      <p:sp>
        <p:nvSpPr>
          <p:cNvPr id="7" name="Text 5"/>
          <p:cNvSpPr/>
          <p:nvPr/>
        </p:nvSpPr>
        <p:spPr>
          <a:xfrm>
            <a:off x="822960" y="5029200"/>
            <a:ext cx="10515600" cy="8229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1600" dirty="0">
                <a:solidFill>
                  <a:srgbClr val="3A262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Ранняя профориентация — первая ступень осознанного выбора профессии в будущем.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10972800" y="6446520"/>
            <a:ext cx="667512" cy="2743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8C706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04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9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E2553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ЦЕЛЬ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548640" y="676656"/>
            <a:ext cx="11064240" cy="6400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3A262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Задачи практики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822960" y="1920240"/>
            <a:ext cx="365760" cy="4114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rgbClr val="E2553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1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1371600" y="1920240"/>
            <a:ext cx="484632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600" dirty="0">
                <a:solidFill>
                  <a:srgbClr val="3A262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Создать игровые центры профессий «Город мастеров» в каждой группе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822960" y="3246120"/>
            <a:ext cx="365760" cy="4114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rgbClr val="E2553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2</a:t>
            </a: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1371600" y="3246120"/>
            <a:ext cx="484632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600" dirty="0">
                <a:solidFill>
                  <a:srgbClr val="3A262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Организовать экскурсии и встречи с людьми разных профессий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822960" y="4572000"/>
            <a:ext cx="365760" cy="4114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rgbClr val="E2553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3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1371600" y="4572000"/>
            <a:ext cx="484632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600" dirty="0">
                <a:solidFill>
                  <a:srgbClr val="3A262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Развивать речь и знания: ребёнок называет профессии и их действия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6492240" y="1920240"/>
            <a:ext cx="365760" cy="4114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rgbClr val="E2553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4</a:t>
            </a:r>
            <a:endParaRPr lang="en-US" sz="1800" dirty="0"/>
          </a:p>
        </p:txBody>
      </p:sp>
      <p:sp>
        <p:nvSpPr>
          <p:cNvPr id="11" name="Text 9"/>
          <p:cNvSpPr/>
          <p:nvPr/>
        </p:nvSpPr>
        <p:spPr>
          <a:xfrm>
            <a:off x="7040880" y="1920240"/>
            <a:ext cx="457200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600" dirty="0">
                <a:solidFill>
                  <a:srgbClr val="3A262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Вовлечь семьи: родители — носители профессий и участники практики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6492240" y="3246120"/>
            <a:ext cx="365760" cy="4114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rgbClr val="E2553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5</a:t>
            </a:r>
            <a:endParaRPr lang="en-US" sz="1800" dirty="0"/>
          </a:p>
        </p:txBody>
      </p:sp>
      <p:sp>
        <p:nvSpPr>
          <p:cNvPr id="13" name="Text 11"/>
          <p:cNvSpPr/>
          <p:nvPr/>
        </p:nvSpPr>
        <p:spPr>
          <a:xfrm>
            <a:off x="7040880" y="3246120"/>
            <a:ext cx="457200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600" dirty="0">
                <a:solidFill>
                  <a:srgbClr val="3A262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Выпускать детский продукт: альбомы, макеты, выставки, праздники</a:t>
            </a:r>
            <a:endParaRPr lang="en-US" sz="1600" dirty="0"/>
          </a:p>
        </p:txBody>
      </p:sp>
      <p:sp>
        <p:nvSpPr>
          <p:cNvPr id="14" name="Text 12"/>
          <p:cNvSpPr/>
          <p:nvPr/>
        </p:nvSpPr>
        <p:spPr>
          <a:xfrm>
            <a:off x="10972800" y="6446520"/>
            <a:ext cx="667512" cy="2743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8C706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05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9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E2553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ЗАМЫСЕЛ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548640" y="676656"/>
            <a:ext cx="11064240" cy="6400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3A262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Идея и модель практики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548640" y="1371600"/>
            <a:ext cx="11091672" cy="3108960"/>
          </a:xfrm>
          <a:prstGeom prst="roundRect">
            <a:avLst>
              <a:gd name="adj" fmla="val 3529"/>
            </a:avLst>
          </a:prstGeom>
          <a:solidFill>
            <a:srgbClr val="3A2620"/>
          </a:solidFill>
          <a:ln w="12700">
            <a:solidFill>
              <a:srgbClr val="F0DFD5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914400" y="1600200"/>
            <a:ext cx="2743200" cy="3200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200" b="1" dirty="0">
                <a:solidFill>
                  <a:srgbClr val="E2553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ИДЕЯ</a:t>
            </a:r>
            <a:endParaRPr lang="en-US" sz="1200" dirty="0"/>
          </a:p>
        </p:txBody>
      </p:sp>
      <p:sp>
        <p:nvSpPr>
          <p:cNvPr id="6" name="Text 4"/>
          <p:cNvSpPr/>
          <p:nvPr/>
        </p:nvSpPr>
        <p:spPr>
          <a:xfrm>
            <a:off x="914400" y="2011680"/>
            <a:ext cx="10332720" cy="21945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400" b="1" dirty="0">
                <a:solidFill>
                  <a:srgbClr val="FFF9F5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Ребёнок осваивает профессию через сюжетно-ролевую игру на краеведческом материале: он не слушает рассказ, а проживает профессию — «добывает» соль, «ведёт» экскурсию, «лечит» отдыхающих, «печёт» чак-чак.</a:t>
            </a:r>
            <a:endParaRPr lang="en-US" sz="2400" dirty="0"/>
          </a:p>
        </p:txBody>
      </p:sp>
      <p:sp>
        <p:nvSpPr>
          <p:cNvPr id="7" name="Text 5"/>
          <p:cNvSpPr/>
          <p:nvPr/>
        </p:nvSpPr>
        <p:spPr>
          <a:xfrm>
            <a:off x="822960" y="4846320"/>
            <a:ext cx="10515600" cy="8229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1600" dirty="0">
                <a:solidFill>
                  <a:srgbClr val="3A262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Три площадки: «Город мастеров» · «Экскурсии и встречи» · «Детский продукт»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10972800" y="6446520"/>
            <a:ext cx="667512" cy="2743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8C706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06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9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E2553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ПЛОЩАДКА 1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548640" y="676656"/>
            <a:ext cx="11064240" cy="6400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3A262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Город мастеров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1389888"/>
            <a:ext cx="11064240" cy="4114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500" dirty="0">
                <a:solidFill>
                  <a:srgbClr val="3A262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Игровые центры профессий, созданные вместе с детьми и родителями.</a:t>
            </a:r>
            <a:endParaRPr lang="en-US" sz="1500" dirty="0"/>
          </a:p>
        </p:txBody>
      </p:sp>
      <p:sp>
        <p:nvSpPr>
          <p:cNvPr id="5" name="Shape 3"/>
          <p:cNvSpPr/>
          <p:nvPr/>
        </p:nvSpPr>
        <p:spPr>
          <a:xfrm>
            <a:off x="790956" y="1828800"/>
            <a:ext cx="3291840" cy="3291840"/>
          </a:xfrm>
          <a:prstGeom prst="roundRect">
            <a:avLst>
              <a:gd name="adj" fmla="val 3333"/>
            </a:avLst>
          </a:prstGeom>
          <a:solidFill>
            <a:srgbClr val="FFFFFF"/>
          </a:solidFill>
          <a:ln w="12700">
            <a:solidFill>
              <a:srgbClr val="F0DFD5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1110996" y="2194560"/>
            <a:ext cx="731520" cy="731520"/>
          </a:xfrm>
          <a:prstGeom prst="ellipse">
            <a:avLst/>
          </a:prstGeom>
          <a:solidFill>
            <a:srgbClr val="E2553D"/>
          </a:solidFill>
          <a:ln/>
        </p:spPr>
      </p:sp>
      <p:sp>
        <p:nvSpPr>
          <p:cNvPr id="7" name="Text 5"/>
          <p:cNvSpPr/>
          <p:nvPr/>
        </p:nvSpPr>
        <p:spPr>
          <a:xfrm>
            <a:off x="1184148" y="2340864"/>
            <a:ext cx="585216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700" b="1" dirty="0">
                <a:solidFill>
                  <a:srgbClr val="3A262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</a:t>
            </a:r>
            <a:endParaRPr lang="en-US" sz="2700" dirty="0"/>
          </a:p>
        </p:txBody>
      </p:sp>
      <p:sp>
        <p:nvSpPr>
          <p:cNvPr id="8" name="Text 6"/>
          <p:cNvSpPr/>
          <p:nvPr/>
        </p:nvSpPr>
        <p:spPr>
          <a:xfrm>
            <a:off x="1110996" y="3154680"/>
            <a:ext cx="2651760" cy="6400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700" b="1" dirty="0">
                <a:solidFill>
                  <a:srgbClr val="3A262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Соляной двор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1110996" y="3794760"/>
            <a:ext cx="265176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3A262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Ребёнок «добывает» и «перевозит» соль, знакомится с солеварным делом и грузчиком каравана</a:t>
            </a: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>
            <a:off x="4448556" y="1828800"/>
            <a:ext cx="3291840" cy="3291840"/>
          </a:xfrm>
          <a:prstGeom prst="roundRect">
            <a:avLst>
              <a:gd name="adj" fmla="val 3333"/>
            </a:avLst>
          </a:prstGeom>
          <a:solidFill>
            <a:srgbClr val="FFFFFF"/>
          </a:solidFill>
          <a:ln w="12700">
            <a:solidFill>
              <a:srgbClr val="F0DFD5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4768596" y="2194560"/>
            <a:ext cx="731520" cy="731520"/>
          </a:xfrm>
          <a:prstGeom prst="ellipse">
            <a:avLst/>
          </a:prstGeom>
          <a:solidFill>
            <a:srgbClr val="E2553D"/>
          </a:solidFill>
          <a:ln/>
        </p:spPr>
      </p:sp>
      <p:sp>
        <p:nvSpPr>
          <p:cNvPr id="12" name="Text 10"/>
          <p:cNvSpPr/>
          <p:nvPr/>
        </p:nvSpPr>
        <p:spPr>
          <a:xfrm>
            <a:off x="4841748" y="2340864"/>
            <a:ext cx="585216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700" b="1" dirty="0">
                <a:solidFill>
                  <a:srgbClr val="3A262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2</a:t>
            </a:r>
            <a:endParaRPr lang="en-US" sz="2700" dirty="0"/>
          </a:p>
        </p:txBody>
      </p:sp>
      <p:sp>
        <p:nvSpPr>
          <p:cNvPr id="13" name="Text 11"/>
          <p:cNvSpPr/>
          <p:nvPr/>
        </p:nvSpPr>
        <p:spPr>
          <a:xfrm>
            <a:off x="4768596" y="3154680"/>
            <a:ext cx="2651760" cy="6400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700" b="1" dirty="0">
                <a:solidFill>
                  <a:srgbClr val="3A262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Курорт Развал</a:t>
            </a:r>
            <a:endParaRPr lang="en-US" sz="1700" dirty="0"/>
          </a:p>
        </p:txBody>
      </p:sp>
      <p:sp>
        <p:nvSpPr>
          <p:cNvPr id="14" name="Text 12"/>
          <p:cNvSpPr/>
          <p:nvPr/>
        </p:nvSpPr>
        <p:spPr>
          <a:xfrm>
            <a:off x="4768596" y="3794760"/>
            <a:ext cx="265176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3A262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Сюжеты отдыха у озера: врач, спасатель, инструктор, работник кафе</a:t>
            </a:r>
            <a:endParaRPr lang="en-US" sz="1300" dirty="0"/>
          </a:p>
        </p:txBody>
      </p:sp>
      <p:sp>
        <p:nvSpPr>
          <p:cNvPr id="15" name="Shape 13"/>
          <p:cNvSpPr/>
          <p:nvPr/>
        </p:nvSpPr>
        <p:spPr>
          <a:xfrm>
            <a:off x="8106156" y="1828800"/>
            <a:ext cx="3291840" cy="3291840"/>
          </a:xfrm>
          <a:prstGeom prst="roundRect">
            <a:avLst>
              <a:gd name="adj" fmla="val 3333"/>
            </a:avLst>
          </a:prstGeom>
          <a:solidFill>
            <a:srgbClr val="FFFFFF"/>
          </a:solidFill>
          <a:ln w="12700">
            <a:solidFill>
              <a:srgbClr val="F0DFD5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8426196" y="2194560"/>
            <a:ext cx="731520" cy="731520"/>
          </a:xfrm>
          <a:prstGeom prst="ellipse">
            <a:avLst/>
          </a:prstGeom>
          <a:solidFill>
            <a:srgbClr val="E2553D"/>
          </a:solidFill>
          <a:ln/>
        </p:spPr>
      </p:sp>
      <p:sp>
        <p:nvSpPr>
          <p:cNvPr id="17" name="Text 15"/>
          <p:cNvSpPr/>
          <p:nvPr/>
        </p:nvSpPr>
        <p:spPr>
          <a:xfrm>
            <a:off x="8499348" y="2340864"/>
            <a:ext cx="585216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700" b="1" dirty="0">
                <a:solidFill>
                  <a:srgbClr val="3A262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3</a:t>
            </a:r>
            <a:endParaRPr lang="en-US" sz="2700" dirty="0"/>
          </a:p>
        </p:txBody>
      </p:sp>
      <p:sp>
        <p:nvSpPr>
          <p:cNvPr id="18" name="Text 16"/>
          <p:cNvSpPr/>
          <p:nvPr/>
        </p:nvSpPr>
        <p:spPr>
          <a:xfrm>
            <a:off x="8426196" y="3154680"/>
            <a:ext cx="2651760" cy="6400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700" b="1" dirty="0">
                <a:solidFill>
                  <a:srgbClr val="3A262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Мастерская народов</a:t>
            </a:r>
            <a:endParaRPr lang="en-US" sz="1700" dirty="0"/>
          </a:p>
        </p:txBody>
      </p:sp>
      <p:sp>
        <p:nvSpPr>
          <p:cNvPr id="19" name="Text 17"/>
          <p:cNvSpPr/>
          <p:nvPr/>
        </p:nvSpPr>
        <p:spPr>
          <a:xfrm>
            <a:off x="8426196" y="3794760"/>
            <a:ext cx="265176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3A262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Кухни и ремёсла края: «печём» чак-чак, расписываем посуду, шьём костюмы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822960" y="5486400"/>
            <a:ext cx="10515600" cy="4572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3A262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Игровые ситуации повторяют реальные профессии города — от соледобычи до курорта.</a:t>
            </a:r>
            <a:endParaRPr lang="en-US" sz="1500" dirty="0"/>
          </a:p>
        </p:txBody>
      </p:sp>
      <p:sp>
        <p:nvSpPr>
          <p:cNvPr id="21" name="Text 19"/>
          <p:cNvSpPr/>
          <p:nvPr/>
        </p:nvSpPr>
        <p:spPr>
          <a:xfrm>
            <a:off x="10972800" y="6446520"/>
            <a:ext cx="667512" cy="2743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8C706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07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9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E2553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ПЛОЩАДКА 2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548640" y="676656"/>
            <a:ext cx="11064240" cy="6400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3A262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Экскурсии и встречи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1389888"/>
            <a:ext cx="11064240" cy="4114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500" dirty="0">
                <a:solidFill>
                  <a:srgbClr val="3A262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Живые впечатления: дети видят профессию в реальной жизни города.</a:t>
            </a:r>
            <a:endParaRPr lang="en-US" sz="1500" dirty="0"/>
          </a:p>
        </p:txBody>
      </p:sp>
      <p:sp>
        <p:nvSpPr>
          <p:cNvPr id="5" name="Shape 3"/>
          <p:cNvSpPr/>
          <p:nvPr/>
        </p:nvSpPr>
        <p:spPr>
          <a:xfrm>
            <a:off x="790956" y="1828800"/>
            <a:ext cx="3291840" cy="3291840"/>
          </a:xfrm>
          <a:prstGeom prst="roundRect">
            <a:avLst>
              <a:gd name="adj" fmla="val 3333"/>
            </a:avLst>
          </a:prstGeom>
          <a:solidFill>
            <a:srgbClr val="FFFFFF"/>
          </a:solidFill>
          <a:ln w="12700">
            <a:solidFill>
              <a:srgbClr val="F0DFD5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1110996" y="2194560"/>
            <a:ext cx="731520" cy="731520"/>
          </a:xfrm>
          <a:prstGeom prst="ellipse">
            <a:avLst/>
          </a:prstGeom>
          <a:solidFill>
            <a:srgbClr val="E2553D"/>
          </a:solidFill>
          <a:ln/>
        </p:spPr>
      </p:sp>
      <p:sp>
        <p:nvSpPr>
          <p:cNvPr id="7" name="Text 5"/>
          <p:cNvSpPr/>
          <p:nvPr/>
        </p:nvSpPr>
        <p:spPr>
          <a:xfrm>
            <a:off x="1184148" y="2340864"/>
            <a:ext cx="585216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700" b="1" dirty="0">
                <a:solidFill>
                  <a:srgbClr val="3A262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</a:t>
            </a:r>
            <a:endParaRPr lang="en-US" sz="2700" dirty="0"/>
          </a:p>
        </p:txBody>
      </p:sp>
      <p:sp>
        <p:nvSpPr>
          <p:cNvPr id="8" name="Text 6"/>
          <p:cNvSpPr/>
          <p:nvPr/>
        </p:nvSpPr>
        <p:spPr>
          <a:xfrm>
            <a:off x="1110996" y="3154680"/>
            <a:ext cx="2651760" cy="6400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700" b="1" dirty="0">
                <a:solidFill>
                  <a:srgbClr val="3A262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Краеведческий музей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1110996" y="3794760"/>
            <a:ext cx="265176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3A262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Дети видят настоящие предметы и профессии хранителей, экскурсоводов, реставраторов</a:t>
            </a: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>
            <a:off x="4448556" y="1828800"/>
            <a:ext cx="3291840" cy="3291840"/>
          </a:xfrm>
          <a:prstGeom prst="roundRect">
            <a:avLst>
              <a:gd name="adj" fmla="val 3333"/>
            </a:avLst>
          </a:prstGeom>
          <a:solidFill>
            <a:srgbClr val="FFFFFF"/>
          </a:solidFill>
          <a:ln w="12700">
            <a:solidFill>
              <a:srgbClr val="F0DFD5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4768596" y="2194560"/>
            <a:ext cx="731520" cy="731520"/>
          </a:xfrm>
          <a:prstGeom prst="ellipse">
            <a:avLst/>
          </a:prstGeom>
          <a:solidFill>
            <a:srgbClr val="E2553D"/>
          </a:solidFill>
          <a:ln/>
        </p:spPr>
      </p:sp>
      <p:sp>
        <p:nvSpPr>
          <p:cNvPr id="12" name="Text 10"/>
          <p:cNvSpPr/>
          <p:nvPr/>
        </p:nvSpPr>
        <p:spPr>
          <a:xfrm>
            <a:off x="4841748" y="2340864"/>
            <a:ext cx="585216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700" b="1" dirty="0">
                <a:solidFill>
                  <a:srgbClr val="3A262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2</a:t>
            </a:r>
            <a:endParaRPr lang="en-US" sz="2700" dirty="0"/>
          </a:p>
        </p:txBody>
      </p:sp>
      <p:sp>
        <p:nvSpPr>
          <p:cNvPr id="13" name="Text 11"/>
          <p:cNvSpPr/>
          <p:nvPr/>
        </p:nvSpPr>
        <p:spPr>
          <a:xfrm>
            <a:off x="4768596" y="3154680"/>
            <a:ext cx="2651760" cy="6400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700" b="1" dirty="0">
                <a:solidFill>
                  <a:srgbClr val="3A262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Библиотека и почта</a:t>
            </a:r>
            <a:endParaRPr lang="en-US" sz="1700" dirty="0"/>
          </a:p>
        </p:txBody>
      </p:sp>
      <p:sp>
        <p:nvSpPr>
          <p:cNvPr id="14" name="Text 12"/>
          <p:cNvSpPr/>
          <p:nvPr/>
        </p:nvSpPr>
        <p:spPr>
          <a:xfrm>
            <a:off x="4768596" y="3794760"/>
            <a:ext cx="265176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3A262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Знакомство с библиотекарем, почтальоном, журналистом — как устроена работа</a:t>
            </a:r>
            <a:endParaRPr lang="en-US" sz="1300" dirty="0"/>
          </a:p>
        </p:txBody>
      </p:sp>
      <p:sp>
        <p:nvSpPr>
          <p:cNvPr id="15" name="Shape 13"/>
          <p:cNvSpPr/>
          <p:nvPr/>
        </p:nvSpPr>
        <p:spPr>
          <a:xfrm>
            <a:off x="8106156" y="1828800"/>
            <a:ext cx="3291840" cy="3291840"/>
          </a:xfrm>
          <a:prstGeom prst="roundRect">
            <a:avLst>
              <a:gd name="adj" fmla="val 3333"/>
            </a:avLst>
          </a:prstGeom>
          <a:solidFill>
            <a:srgbClr val="FFFFFF"/>
          </a:solidFill>
          <a:ln w="12700">
            <a:solidFill>
              <a:srgbClr val="F0DFD5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8426196" y="2194560"/>
            <a:ext cx="731520" cy="731520"/>
          </a:xfrm>
          <a:prstGeom prst="ellipse">
            <a:avLst/>
          </a:prstGeom>
          <a:solidFill>
            <a:srgbClr val="E2553D"/>
          </a:solidFill>
          <a:ln/>
        </p:spPr>
      </p:sp>
      <p:sp>
        <p:nvSpPr>
          <p:cNvPr id="17" name="Text 15"/>
          <p:cNvSpPr/>
          <p:nvPr/>
        </p:nvSpPr>
        <p:spPr>
          <a:xfrm>
            <a:off x="8499348" y="2340864"/>
            <a:ext cx="585216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700" b="1" dirty="0">
                <a:solidFill>
                  <a:srgbClr val="3A262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3</a:t>
            </a:r>
            <a:endParaRPr lang="en-US" sz="2700" dirty="0"/>
          </a:p>
        </p:txBody>
      </p:sp>
      <p:sp>
        <p:nvSpPr>
          <p:cNvPr id="18" name="Text 16"/>
          <p:cNvSpPr/>
          <p:nvPr/>
        </p:nvSpPr>
        <p:spPr>
          <a:xfrm>
            <a:off x="8426196" y="3154680"/>
            <a:ext cx="2651760" cy="6400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700" b="1" dirty="0">
                <a:solidFill>
                  <a:srgbClr val="3A262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Встречи с родителями</a:t>
            </a:r>
            <a:endParaRPr lang="en-US" sz="1700" dirty="0"/>
          </a:p>
        </p:txBody>
      </p:sp>
      <p:sp>
        <p:nvSpPr>
          <p:cNvPr id="19" name="Text 17"/>
          <p:cNvSpPr/>
          <p:nvPr/>
        </p:nvSpPr>
        <p:spPr>
          <a:xfrm>
            <a:off x="8426196" y="3794760"/>
            <a:ext cx="265176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3A262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«Профессии моей семьи»: папа-водитель, мама-врач, бабушка-повар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822960" y="5486400"/>
            <a:ext cx="10515600" cy="4572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3A262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Каждая встреча заканчивается игрой: «как работает библиотекарь?», «как пекут хлеб?».</a:t>
            </a:r>
            <a:endParaRPr lang="en-US" sz="1500" dirty="0"/>
          </a:p>
        </p:txBody>
      </p:sp>
      <p:sp>
        <p:nvSpPr>
          <p:cNvPr id="21" name="Text 19"/>
          <p:cNvSpPr/>
          <p:nvPr/>
        </p:nvSpPr>
        <p:spPr>
          <a:xfrm>
            <a:off x="10972800" y="6446520"/>
            <a:ext cx="667512" cy="2743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8C706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08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9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E2553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ПЛОЩАДКА 3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548640" y="676656"/>
            <a:ext cx="11064240" cy="6400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3A262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Детский продукт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1389888"/>
            <a:ext cx="11064240" cy="4114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500" dirty="0">
                <a:solidFill>
                  <a:srgbClr val="3A262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Ребёнок закрепляет профессию, создавая свой продукт.</a:t>
            </a:r>
            <a:endParaRPr lang="en-US" sz="1500" dirty="0"/>
          </a:p>
        </p:txBody>
      </p:sp>
      <p:sp>
        <p:nvSpPr>
          <p:cNvPr id="5" name="Shape 3"/>
          <p:cNvSpPr/>
          <p:nvPr/>
        </p:nvSpPr>
        <p:spPr>
          <a:xfrm>
            <a:off x="790956" y="1828800"/>
            <a:ext cx="3291840" cy="3291840"/>
          </a:xfrm>
          <a:prstGeom prst="roundRect">
            <a:avLst>
              <a:gd name="adj" fmla="val 3333"/>
            </a:avLst>
          </a:prstGeom>
          <a:solidFill>
            <a:srgbClr val="FFFFFF"/>
          </a:solidFill>
          <a:ln w="12700">
            <a:solidFill>
              <a:srgbClr val="F0DFD5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1110996" y="2194560"/>
            <a:ext cx="731520" cy="731520"/>
          </a:xfrm>
          <a:prstGeom prst="ellipse">
            <a:avLst/>
          </a:prstGeom>
          <a:solidFill>
            <a:srgbClr val="E2553D"/>
          </a:solidFill>
          <a:ln/>
        </p:spPr>
      </p:sp>
      <p:sp>
        <p:nvSpPr>
          <p:cNvPr id="7" name="Text 5"/>
          <p:cNvSpPr/>
          <p:nvPr/>
        </p:nvSpPr>
        <p:spPr>
          <a:xfrm>
            <a:off x="1184148" y="2340864"/>
            <a:ext cx="585216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700" b="1" dirty="0">
                <a:solidFill>
                  <a:srgbClr val="3A262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</a:t>
            </a:r>
            <a:endParaRPr lang="en-US" sz="2700" dirty="0"/>
          </a:p>
        </p:txBody>
      </p:sp>
      <p:sp>
        <p:nvSpPr>
          <p:cNvPr id="8" name="Text 6"/>
          <p:cNvSpPr/>
          <p:nvPr/>
        </p:nvSpPr>
        <p:spPr>
          <a:xfrm>
            <a:off x="1110996" y="3154680"/>
            <a:ext cx="2651760" cy="6400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700" b="1" dirty="0">
                <a:solidFill>
                  <a:srgbClr val="3A262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Альбомы и рассказы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1110996" y="3794760"/>
            <a:ext cx="265176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3A262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Альбом «Кем работают мои родители»: рисунки, рассказы, фотографии</a:t>
            </a: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>
            <a:off x="4448556" y="1828800"/>
            <a:ext cx="3291840" cy="3291840"/>
          </a:xfrm>
          <a:prstGeom prst="roundRect">
            <a:avLst>
              <a:gd name="adj" fmla="val 3333"/>
            </a:avLst>
          </a:prstGeom>
          <a:solidFill>
            <a:srgbClr val="FFFFFF"/>
          </a:solidFill>
          <a:ln w="12700">
            <a:solidFill>
              <a:srgbClr val="F0DFD5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4768596" y="2194560"/>
            <a:ext cx="731520" cy="731520"/>
          </a:xfrm>
          <a:prstGeom prst="ellipse">
            <a:avLst/>
          </a:prstGeom>
          <a:solidFill>
            <a:srgbClr val="E2553D"/>
          </a:solidFill>
          <a:ln/>
        </p:spPr>
      </p:sp>
      <p:sp>
        <p:nvSpPr>
          <p:cNvPr id="12" name="Text 10"/>
          <p:cNvSpPr/>
          <p:nvPr/>
        </p:nvSpPr>
        <p:spPr>
          <a:xfrm>
            <a:off x="4841748" y="2340864"/>
            <a:ext cx="585216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700" b="1" dirty="0">
                <a:solidFill>
                  <a:srgbClr val="3A262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2</a:t>
            </a:r>
            <a:endParaRPr lang="en-US" sz="2700" dirty="0"/>
          </a:p>
        </p:txBody>
      </p:sp>
      <p:sp>
        <p:nvSpPr>
          <p:cNvPr id="13" name="Text 11"/>
          <p:cNvSpPr/>
          <p:nvPr/>
        </p:nvSpPr>
        <p:spPr>
          <a:xfrm>
            <a:off x="4768596" y="3154680"/>
            <a:ext cx="2651760" cy="6400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700" b="1" dirty="0">
                <a:solidFill>
                  <a:srgbClr val="3A262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Макеты и поделки</a:t>
            </a:r>
            <a:endParaRPr lang="en-US" sz="1700" dirty="0"/>
          </a:p>
        </p:txBody>
      </p:sp>
      <p:sp>
        <p:nvSpPr>
          <p:cNvPr id="14" name="Text 12"/>
          <p:cNvSpPr/>
          <p:nvPr/>
        </p:nvSpPr>
        <p:spPr>
          <a:xfrm>
            <a:off x="4768596" y="3794760"/>
            <a:ext cx="265176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3A262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Макет крепости, «соляные» залежи, костюмы профессий, посуда</a:t>
            </a:r>
            <a:endParaRPr lang="en-US" sz="1300" dirty="0"/>
          </a:p>
        </p:txBody>
      </p:sp>
      <p:sp>
        <p:nvSpPr>
          <p:cNvPr id="15" name="Shape 13"/>
          <p:cNvSpPr/>
          <p:nvPr/>
        </p:nvSpPr>
        <p:spPr>
          <a:xfrm>
            <a:off x="8106156" y="1828800"/>
            <a:ext cx="3291840" cy="3291840"/>
          </a:xfrm>
          <a:prstGeom prst="roundRect">
            <a:avLst>
              <a:gd name="adj" fmla="val 3333"/>
            </a:avLst>
          </a:prstGeom>
          <a:solidFill>
            <a:srgbClr val="FFFFFF"/>
          </a:solidFill>
          <a:ln w="12700">
            <a:solidFill>
              <a:srgbClr val="F0DFD5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8426196" y="2194560"/>
            <a:ext cx="731520" cy="731520"/>
          </a:xfrm>
          <a:prstGeom prst="ellipse">
            <a:avLst/>
          </a:prstGeom>
          <a:solidFill>
            <a:srgbClr val="E2553D"/>
          </a:solidFill>
          <a:ln/>
        </p:spPr>
      </p:sp>
      <p:sp>
        <p:nvSpPr>
          <p:cNvPr id="17" name="Text 15"/>
          <p:cNvSpPr/>
          <p:nvPr/>
        </p:nvSpPr>
        <p:spPr>
          <a:xfrm>
            <a:off x="8499348" y="2340864"/>
            <a:ext cx="585216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700" b="1" dirty="0">
                <a:solidFill>
                  <a:srgbClr val="3A262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3</a:t>
            </a:r>
            <a:endParaRPr lang="en-US" sz="2700" dirty="0"/>
          </a:p>
        </p:txBody>
      </p:sp>
      <p:sp>
        <p:nvSpPr>
          <p:cNvPr id="18" name="Text 16"/>
          <p:cNvSpPr/>
          <p:nvPr/>
        </p:nvSpPr>
        <p:spPr>
          <a:xfrm>
            <a:off x="8426196" y="3154680"/>
            <a:ext cx="2651760" cy="6400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700" b="1" dirty="0">
                <a:solidFill>
                  <a:srgbClr val="3A262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Выставки и праздники</a:t>
            </a:r>
            <a:endParaRPr lang="en-US" sz="1700" dirty="0"/>
          </a:p>
        </p:txBody>
      </p:sp>
      <p:sp>
        <p:nvSpPr>
          <p:cNvPr id="19" name="Text 17"/>
          <p:cNvSpPr/>
          <p:nvPr/>
        </p:nvSpPr>
        <p:spPr>
          <a:xfrm>
            <a:off x="8426196" y="3794760"/>
            <a:ext cx="265176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3A262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«Парад профессий» и «Город мастеров»: дети показывают родителям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822960" y="5486400"/>
            <a:ext cx="10515600" cy="4572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3A262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Продукт доказывает: ребёнок освоил профессию в игре и может о ней рассказать.</a:t>
            </a:r>
            <a:endParaRPr lang="en-US" sz="1500" dirty="0"/>
          </a:p>
        </p:txBody>
      </p:sp>
      <p:sp>
        <p:nvSpPr>
          <p:cNvPr id="21" name="Text 19"/>
          <p:cNvSpPr/>
          <p:nvPr/>
        </p:nvSpPr>
        <p:spPr>
          <a:xfrm>
            <a:off x="10972800" y="6446520"/>
            <a:ext cx="667512" cy="2743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8C706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09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9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E2553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ПЛАН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548640" y="676656"/>
            <a:ext cx="11064240" cy="6400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3A262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Годовой цикл практики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1719072" y="3383280"/>
            <a:ext cx="2444496" cy="0"/>
          </a:xfrm>
          <a:prstGeom prst="line">
            <a:avLst/>
          </a:prstGeom>
          <a:noFill/>
          <a:ln w="25400">
            <a:solidFill>
              <a:srgbClr val="F0DFD5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1097280" y="3108960"/>
            <a:ext cx="548640" cy="548640"/>
          </a:xfrm>
          <a:prstGeom prst="ellipse">
            <a:avLst/>
          </a:prstGeom>
          <a:solidFill>
            <a:srgbClr val="E2553D"/>
          </a:solidFill>
          <a:ln/>
        </p:spPr>
      </p:sp>
      <p:sp>
        <p:nvSpPr>
          <p:cNvPr id="6" name="Text 4"/>
          <p:cNvSpPr/>
          <p:nvPr/>
        </p:nvSpPr>
        <p:spPr>
          <a:xfrm>
            <a:off x="1152144" y="3218688"/>
            <a:ext cx="438912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3A262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228600" y="2468880"/>
            <a:ext cx="2286000" cy="3657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E2553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Осень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182880" y="3749040"/>
            <a:ext cx="2377440" cy="4572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3A262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Знакомство</a:t>
            </a:r>
            <a:endParaRPr lang="en-US" sz="1500" dirty="0"/>
          </a:p>
        </p:txBody>
      </p:sp>
      <p:sp>
        <p:nvSpPr>
          <p:cNvPr id="9" name="Text 7"/>
          <p:cNvSpPr/>
          <p:nvPr/>
        </p:nvSpPr>
        <p:spPr>
          <a:xfrm>
            <a:off x="0" y="4206240"/>
            <a:ext cx="274320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1100" dirty="0">
                <a:solidFill>
                  <a:srgbClr val="8C706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экскурсии, беседы, первые игры</a:t>
            </a:r>
            <a:endParaRPr lang="en-US" sz="1100" dirty="0"/>
          </a:p>
        </p:txBody>
      </p:sp>
      <p:sp>
        <p:nvSpPr>
          <p:cNvPr id="10" name="Shape 8"/>
          <p:cNvSpPr/>
          <p:nvPr/>
        </p:nvSpPr>
        <p:spPr>
          <a:xfrm>
            <a:off x="4858512" y="3383280"/>
            <a:ext cx="2444496" cy="0"/>
          </a:xfrm>
          <a:prstGeom prst="line">
            <a:avLst/>
          </a:prstGeom>
          <a:noFill/>
          <a:ln w="25400">
            <a:solidFill>
              <a:srgbClr val="F0DFD5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4236720" y="3108960"/>
            <a:ext cx="548640" cy="548640"/>
          </a:xfrm>
          <a:prstGeom prst="ellipse">
            <a:avLst/>
          </a:prstGeom>
          <a:solidFill>
            <a:srgbClr val="E2553D"/>
          </a:solidFill>
          <a:ln/>
        </p:spPr>
      </p:sp>
      <p:sp>
        <p:nvSpPr>
          <p:cNvPr id="12" name="Text 10"/>
          <p:cNvSpPr/>
          <p:nvPr/>
        </p:nvSpPr>
        <p:spPr>
          <a:xfrm>
            <a:off x="4291584" y="3218688"/>
            <a:ext cx="438912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3A262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2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3368040" y="2468880"/>
            <a:ext cx="2286000" cy="3657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E2553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Зима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3322320" y="3749040"/>
            <a:ext cx="2377440" cy="4572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3A262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Играем</a:t>
            </a:r>
            <a:endParaRPr lang="en-US" sz="1500" dirty="0"/>
          </a:p>
        </p:txBody>
      </p:sp>
      <p:sp>
        <p:nvSpPr>
          <p:cNvPr id="15" name="Text 13"/>
          <p:cNvSpPr/>
          <p:nvPr/>
        </p:nvSpPr>
        <p:spPr>
          <a:xfrm>
            <a:off x="3139440" y="4206240"/>
            <a:ext cx="274320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1100" dirty="0">
                <a:solidFill>
                  <a:srgbClr val="8C706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сюжетно-ролевые центры, мастерские</a:t>
            </a:r>
            <a:endParaRPr lang="en-US" sz="1100" dirty="0"/>
          </a:p>
        </p:txBody>
      </p:sp>
      <p:sp>
        <p:nvSpPr>
          <p:cNvPr id="16" name="Shape 14"/>
          <p:cNvSpPr/>
          <p:nvPr/>
        </p:nvSpPr>
        <p:spPr>
          <a:xfrm>
            <a:off x="7997952" y="3383280"/>
            <a:ext cx="2444496" cy="0"/>
          </a:xfrm>
          <a:prstGeom prst="line">
            <a:avLst/>
          </a:prstGeom>
          <a:noFill/>
          <a:ln w="25400">
            <a:solidFill>
              <a:srgbClr val="F0DFD5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7376160" y="3108960"/>
            <a:ext cx="548640" cy="548640"/>
          </a:xfrm>
          <a:prstGeom prst="ellipse">
            <a:avLst/>
          </a:prstGeom>
          <a:solidFill>
            <a:srgbClr val="E2553D"/>
          </a:solidFill>
          <a:ln/>
        </p:spPr>
      </p:sp>
      <p:sp>
        <p:nvSpPr>
          <p:cNvPr id="18" name="Text 16"/>
          <p:cNvSpPr/>
          <p:nvPr/>
        </p:nvSpPr>
        <p:spPr>
          <a:xfrm>
            <a:off x="7431024" y="3218688"/>
            <a:ext cx="438912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3A262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3</a:t>
            </a:r>
            <a:endParaRPr lang="en-US" sz="2000" dirty="0"/>
          </a:p>
        </p:txBody>
      </p:sp>
      <p:sp>
        <p:nvSpPr>
          <p:cNvPr id="19" name="Text 17"/>
          <p:cNvSpPr/>
          <p:nvPr/>
        </p:nvSpPr>
        <p:spPr>
          <a:xfrm>
            <a:off x="6507480" y="2468880"/>
            <a:ext cx="2286000" cy="3657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E2553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Весна</a:t>
            </a:r>
            <a:endParaRPr lang="en-US" sz="1200" dirty="0"/>
          </a:p>
        </p:txBody>
      </p:sp>
      <p:sp>
        <p:nvSpPr>
          <p:cNvPr id="20" name="Text 18"/>
          <p:cNvSpPr/>
          <p:nvPr/>
        </p:nvSpPr>
        <p:spPr>
          <a:xfrm>
            <a:off x="6461760" y="3749040"/>
            <a:ext cx="2377440" cy="4572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3A262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Творим</a:t>
            </a:r>
            <a:endParaRPr lang="en-US" sz="1500" dirty="0"/>
          </a:p>
        </p:txBody>
      </p:sp>
      <p:sp>
        <p:nvSpPr>
          <p:cNvPr id="21" name="Text 19"/>
          <p:cNvSpPr/>
          <p:nvPr/>
        </p:nvSpPr>
        <p:spPr>
          <a:xfrm>
            <a:off x="6278880" y="4206240"/>
            <a:ext cx="274320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1100" dirty="0">
                <a:solidFill>
                  <a:srgbClr val="8C706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альбомы, макеты, выставки, праздники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10515600" y="3108960"/>
            <a:ext cx="548640" cy="548640"/>
          </a:xfrm>
          <a:prstGeom prst="ellipse">
            <a:avLst/>
          </a:prstGeom>
          <a:solidFill>
            <a:srgbClr val="E2553D"/>
          </a:solidFill>
          <a:ln/>
        </p:spPr>
      </p:sp>
      <p:sp>
        <p:nvSpPr>
          <p:cNvPr id="23" name="Text 21"/>
          <p:cNvSpPr/>
          <p:nvPr/>
        </p:nvSpPr>
        <p:spPr>
          <a:xfrm>
            <a:off x="10570464" y="3218688"/>
            <a:ext cx="438912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3A262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4</a:t>
            </a:r>
            <a:endParaRPr lang="en-US" sz="2000" dirty="0"/>
          </a:p>
        </p:txBody>
      </p:sp>
      <p:sp>
        <p:nvSpPr>
          <p:cNvPr id="24" name="Text 22"/>
          <p:cNvSpPr/>
          <p:nvPr/>
        </p:nvSpPr>
        <p:spPr>
          <a:xfrm>
            <a:off x="9646920" y="2468880"/>
            <a:ext cx="2286000" cy="3657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E2553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Лето</a:t>
            </a:r>
            <a:endParaRPr lang="en-US" sz="1200" dirty="0"/>
          </a:p>
        </p:txBody>
      </p:sp>
      <p:sp>
        <p:nvSpPr>
          <p:cNvPr id="25" name="Text 23"/>
          <p:cNvSpPr/>
          <p:nvPr/>
        </p:nvSpPr>
        <p:spPr>
          <a:xfrm>
            <a:off x="9601200" y="3749040"/>
            <a:ext cx="2377440" cy="4572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3A262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Курорт</a:t>
            </a:r>
            <a:endParaRPr lang="en-US" sz="1500" dirty="0"/>
          </a:p>
        </p:txBody>
      </p:sp>
      <p:sp>
        <p:nvSpPr>
          <p:cNvPr id="26" name="Text 24"/>
          <p:cNvSpPr/>
          <p:nvPr/>
        </p:nvSpPr>
        <p:spPr>
          <a:xfrm>
            <a:off x="9418320" y="4206240"/>
            <a:ext cx="274320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1100" dirty="0">
                <a:solidFill>
                  <a:srgbClr val="8C706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игры по теме летнего сезона</a:t>
            </a:r>
            <a:endParaRPr lang="en-US" sz="1100" dirty="0"/>
          </a:p>
        </p:txBody>
      </p:sp>
      <p:sp>
        <p:nvSpPr>
          <p:cNvPr id="27" name="Text 25"/>
          <p:cNvSpPr/>
          <p:nvPr/>
        </p:nvSpPr>
        <p:spPr>
          <a:xfrm>
            <a:off x="822960" y="5760720"/>
            <a:ext cx="10515600" cy="4572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3A262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Практика встроена в сетку занятий и режимные моменты, отдельного расписания не требует.</a:t>
            </a:r>
            <a:endParaRPr lang="en-US" sz="1500" dirty="0"/>
          </a:p>
        </p:txBody>
      </p:sp>
      <p:sp>
        <p:nvSpPr>
          <p:cNvPr id="28" name="Text 26"/>
          <p:cNvSpPr/>
          <p:nvPr/>
        </p:nvSpPr>
        <p:spPr>
          <a:xfrm>
            <a:off x="10972800" y="6446520"/>
            <a:ext cx="667512" cy="2743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8C706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10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9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E2553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ОРГАНИЗАЦИЯ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548640" y="676656"/>
            <a:ext cx="11064240" cy="6400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3A262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Место практики в образовательном процессе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1389888"/>
            <a:ext cx="11064240" cy="4114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500" dirty="0">
                <a:solidFill>
                  <a:srgbClr val="3A262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Практика — часть основной образовательной программы детского сада.</a:t>
            </a:r>
            <a:endParaRPr lang="en-US" sz="1500" dirty="0"/>
          </a:p>
        </p:txBody>
      </p:sp>
      <p:sp>
        <p:nvSpPr>
          <p:cNvPr id="5" name="Shape 3"/>
          <p:cNvSpPr/>
          <p:nvPr/>
        </p:nvSpPr>
        <p:spPr>
          <a:xfrm>
            <a:off x="790956" y="1828800"/>
            <a:ext cx="3291840" cy="3291840"/>
          </a:xfrm>
          <a:prstGeom prst="roundRect">
            <a:avLst>
              <a:gd name="adj" fmla="val 3333"/>
            </a:avLst>
          </a:prstGeom>
          <a:solidFill>
            <a:srgbClr val="FFFFFF"/>
          </a:solidFill>
          <a:ln w="12700">
            <a:solidFill>
              <a:srgbClr val="F0DFD5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1110996" y="2194560"/>
            <a:ext cx="731520" cy="731520"/>
          </a:xfrm>
          <a:prstGeom prst="ellipse">
            <a:avLst/>
          </a:prstGeom>
          <a:solidFill>
            <a:srgbClr val="E2553D"/>
          </a:solidFill>
          <a:ln/>
        </p:spPr>
      </p:sp>
      <p:sp>
        <p:nvSpPr>
          <p:cNvPr id="7" name="Text 5"/>
          <p:cNvSpPr/>
          <p:nvPr/>
        </p:nvSpPr>
        <p:spPr>
          <a:xfrm>
            <a:off x="1184148" y="2340864"/>
            <a:ext cx="585216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700" b="1" dirty="0">
                <a:solidFill>
                  <a:srgbClr val="3A262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</a:t>
            </a:r>
            <a:endParaRPr lang="en-US" sz="2700" dirty="0"/>
          </a:p>
        </p:txBody>
      </p:sp>
      <p:sp>
        <p:nvSpPr>
          <p:cNvPr id="8" name="Text 6"/>
          <p:cNvSpPr/>
          <p:nvPr/>
        </p:nvSpPr>
        <p:spPr>
          <a:xfrm>
            <a:off x="1110996" y="3154680"/>
            <a:ext cx="2651760" cy="6400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700" b="1" dirty="0">
                <a:solidFill>
                  <a:srgbClr val="3A262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Сетка занятий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1110996" y="3794760"/>
            <a:ext cx="265176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3A262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Тематические недели «Профессии края», познавательные занятия, праздники</a:t>
            </a: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>
            <a:off x="4448556" y="1828800"/>
            <a:ext cx="3291840" cy="3291840"/>
          </a:xfrm>
          <a:prstGeom prst="roundRect">
            <a:avLst>
              <a:gd name="adj" fmla="val 3333"/>
            </a:avLst>
          </a:prstGeom>
          <a:solidFill>
            <a:srgbClr val="FFFFFF"/>
          </a:solidFill>
          <a:ln w="12700">
            <a:solidFill>
              <a:srgbClr val="F0DFD5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4768596" y="2194560"/>
            <a:ext cx="731520" cy="731520"/>
          </a:xfrm>
          <a:prstGeom prst="ellipse">
            <a:avLst/>
          </a:prstGeom>
          <a:solidFill>
            <a:srgbClr val="E2553D"/>
          </a:solidFill>
          <a:ln/>
        </p:spPr>
      </p:sp>
      <p:sp>
        <p:nvSpPr>
          <p:cNvPr id="12" name="Text 10"/>
          <p:cNvSpPr/>
          <p:nvPr/>
        </p:nvSpPr>
        <p:spPr>
          <a:xfrm>
            <a:off x="4841748" y="2340864"/>
            <a:ext cx="585216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700" b="1" dirty="0">
                <a:solidFill>
                  <a:srgbClr val="3A262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2</a:t>
            </a:r>
            <a:endParaRPr lang="en-US" sz="2700" dirty="0"/>
          </a:p>
        </p:txBody>
      </p:sp>
      <p:sp>
        <p:nvSpPr>
          <p:cNvPr id="13" name="Text 11"/>
          <p:cNvSpPr/>
          <p:nvPr/>
        </p:nvSpPr>
        <p:spPr>
          <a:xfrm>
            <a:off x="4768596" y="3154680"/>
            <a:ext cx="2651760" cy="6400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700" b="1" dirty="0">
                <a:solidFill>
                  <a:srgbClr val="3A262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Режимные моменты</a:t>
            </a:r>
            <a:endParaRPr lang="en-US" sz="1700" dirty="0"/>
          </a:p>
        </p:txBody>
      </p:sp>
      <p:sp>
        <p:nvSpPr>
          <p:cNvPr id="14" name="Text 12"/>
          <p:cNvSpPr/>
          <p:nvPr/>
        </p:nvSpPr>
        <p:spPr>
          <a:xfrm>
            <a:off x="4768596" y="3794760"/>
            <a:ext cx="265176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3A262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Сюжетно-ролевые игры, дежурства, наблюдения на прогулках</a:t>
            </a:r>
            <a:endParaRPr lang="en-US" sz="1300" dirty="0"/>
          </a:p>
        </p:txBody>
      </p:sp>
      <p:sp>
        <p:nvSpPr>
          <p:cNvPr id="15" name="Shape 13"/>
          <p:cNvSpPr/>
          <p:nvPr/>
        </p:nvSpPr>
        <p:spPr>
          <a:xfrm>
            <a:off x="8106156" y="1828800"/>
            <a:ext cx="3291840" cy="3291840"/>
          </a:xfrm>
          <a:prstGeom prst="roundRect">
            <a:avLst>
              <a:gd name="adj" fmla="val 3333"/>
            </a:avLst>
          </a:prstGeom>
          <a:solidFill>
            <a:srgbClr val="FFFFFF"/>
          </a:solidFill>
          <a:ln w="12700">
            <a:solidFill>
              <a:srgbClr val="F0DFD5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8426196" y="2194560"/>
            <a:ext cx="731520" cy="731520"/>
          </a:xfrm>
          <a:prstGeom prst="ellipse">
            <a:avLst/>
          </a:prstGeom>
          <a:solidFill>
            <a:srgbClr val="E2553D"/>
          </a:solidFill>
          <a:ln/>
        </p:spPr>
      </p:sp>
      <p:sp>
        <p:nvSpPr>
          <p:cNvPr id="17" name="Text 15"/>
          <p:cNvSpPr/>
          <p:nvPr/>
        </p:nvSpPr>
        <p:spPr>
          <a:xfrm>
            <a:off x="8499348" y="2340864"/>
            <a:ext cx="585216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700" b="1" dirty="0">
                <a:solidFill>
                  <a:srgbClr val="3A262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3</a:t>
            </a:r>
            <a:endParaRPr lang="en-US" sz="2700" dirty="0"/>
          </a:p>
        </p:txBody>
      </p:sp>
      <p:sp>
        <p:nvSpPr>
          <p:cNvPr id="18" name="Text 16"/>
          <p:cNvSpPr/>
          <p:nvPr/>
        </p:nvSpPr>
        <p:spPr>
          <a:xfrm>
            <a:off x="8426196" y="3154680"/>
            <a:ext cx="2651760" cy="6400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700" b="1" dirty="0">
                <a:solidFill>
                  <a:srgbClr val="3A262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Развивающая среда</a:t>
            </a:r>
            <a:endParaRPr lang="en-US" sz="1700" dirty="0"/>
          </a:p>
        </p:txBody>
      </p:sp>
      <p:sp>
        <p:nvSpPr>
          <p:cNvPr id="19" name="Text 17"/>
          <p:cNvSpPr/>
          <p:nvPr/>
        </p:nvSpPr>
        <p:spPr>
          <a:xfrm>
            <a:off x="8426196" y="3794760"/>
            <a:ext cx="265176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3A262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Атрибуты, маркеры игры, уголок «Город мастеров» в группе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822960" y="5486400"/>
            <a:ext cx="10515600" cy="4572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3A262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Отдельного расписания не требуется: профориентация живёт внутри привычной жизни группы.</a:t>
            </a:r>
            <a:endParaRPr lang="en-US" sz="1400" dirty="0"/>
          </a:p>
        </p:txBody>
      </p:sp>
      <p:sp>
        <p:nvSpPr>
          <p:cNvPr id="21" name="Text 19"/>
          <p:cNvSpPr/>
          <p:nvPr/>
        </p:nvSpPr>
        <p:spPr>
          <a:xfrm>
            <a:off x="10972800" y="6446520"/>
            <a:ext cx="667512" cy="2743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8C706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11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9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E2553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СОДЕРЖАНИЕ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548640" y="676656"/>
            <a:ext cx="11064240" cy="6400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3A262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Как дети знакомятся с профессиями</a:t>
            </a:r>
            <a:endParaRPr lang="en-US" sz="3000" dirty="0"/>
          </a:p>
        </p:txBody>
      </p:sp>
      <p:graphicFrame>
        <p:nvGraphicFramePr>
          <p:cNvPr id="13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554480"/>
          <a:ext cx="11064240" cy="914400"/>
        </p:xfrm>
        <a:graphic>
          <a:graphicData uri="http://schemas.openxmlformats.org/drawingml/2006/table">
            <a:tbl>
              <a:tblPr/>
              <a:tblGrid>
                <a:gridCol w="2788920"/>
                <a:gridCol w="3977640"/>
                <a:gridCol w="4297680"/>
              </a:tblGrid>
              <a:tr h="33705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rgbClr val="FFF9F5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Профессия</a:t>
                      </a:r>
                      <a:endParaRPr lang="en-US" sz="13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F0DF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0DF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0DF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0DF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553D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rgbClr val="FFF9F5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Где знакомимся</a:t>
                      </a:r>
                      <a:endParaRPr lang="en-US" sz="13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F0DF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0DF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0DF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0DF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553D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rgbClr val="FFF9F5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Что делает ребёнок</a:t>
                      </a:r>
                      <a:endParaRPr lang="en-US" sz="13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F0DF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0DF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0DF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0DF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553D"/>
                    </a:solidFill>
                  </a:tcPr>
                </a:tc>
              </a:tr>
              <a:tr h="33705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3A2620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Солевар</a:t>
                      </a:r>
                      <a:endParaRPr lang="en-US" sz="13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F0DF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0DF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0DF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0DF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3A2620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Соляной двор · копи</a:t>
                      </a:r>
                      <a:endParaRPr lang="en-US" sz="13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F0DF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0DF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0DF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0DF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3A2620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«Добывает» и возит соль</a:t>
                      </a:r>
                      <a:endParaRPr lang="en-US" sz="13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F0DF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0DF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0DF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0DF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705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3A2620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Экскурсовод</a:t>
                      </a:r>
                      <a:endParaRPr lang="en-US" sz="13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F0DF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0DF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0DF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0DF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3A2620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Краеведческий музей</a:t>
                      </a:r>
                      <a:endParaRPr lang="en-US" sz="13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F0DF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0DF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0DF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0DF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3A2620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«Ведёт» экскурсию для родителей</a:t>
                      </a:r>
                      <a:endParaRPr lang="en-US" sz="13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F0DF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0DF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0DF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0DF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705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3A2620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Врач курорта</a:t>
                      </a:r>
                      <a:endParaRPr lang="en-US" sz="13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F0DF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0DF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0DF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0DF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3A2620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Сюжет «Развал»</a:t>
                      </a:r>
                      <a:endParaRPr lang="en-US" sz="13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F0DF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0DF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0DF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0DF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3A2620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«Лечит» отдыхающих у озера</a:t>
                      </a:r>
                      <a:endParaRPr lang="en-US" sz="13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F0DF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0DF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0DF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0DF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705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3A2620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Повар</a:t>
                      </a:r>
                      <a:endParaRPr lang="en-US" sz="13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F0DF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0DF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0DF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0DF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3A2620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Мастерская народов</a:t>
                      </a:r>
                      <a:endParaRPr lang="en-US" sz="13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F0DF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0DF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0DF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0DF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3A2620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«Печёт» чак-чак, угощает</a:t>
                      </a:r>
                      <a:endParaRPr lang="en-US" sz="13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F0DF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0DF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0DF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0DF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705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3A2620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Хранитель музея</a:t>
                      </a:r>
                      <a:endParaRPr lang="en-US" sz="13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F0DF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0DF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0DF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0DF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3A2620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Экскурсия в музей</a:t>
                      </a:r>
                      <a:endParaRPr lang="en-US" sz="13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F0DF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0DF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0DF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0DF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3A2620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Раскладывает «экспонаты»</a:t>
                      </a:r>
                      <a:endParaRPr lang="en-US" sz="13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F0DF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0DF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0DF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0DF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705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3A2620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Водитель</a:t>
                      </a:r>
                      <a:endParaRPr lang="en-US" sz="13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F0DF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0DF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0DF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0DF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3A2620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Транспортный центр</a:t>
                      </a:r>
                      <a:endParaRPr lang="en-US" sz="13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F0DF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0DF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0DF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0DF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3A2620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«Доставляет» соль на ярмарку</a:t>
                      </a:r>
                      <a:endParaRPr lang="en-US" sz="13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F0DF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0DF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0DF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0DF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Text 2"/>
          <p:cNvSpPr/>
          <p:nvPr/>
        </p:nvSpPr>
        <p:spPr>
          <a:xfrm>
            <a:off x="10972800" y="6446520"/>
            <a:ext cx="667512" cy="2743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8C706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12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9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E2553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ПОКАЗАТЕЛИ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548640" y="676656"/>
            <a:ext cx="11064240" cy="6400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3A262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Как оцениваем практику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548640" y="1920240"/>
            <a:ext cx="2606040" cy="3657600"/>
          </a:xfrm>
          <a:prstGeom prst="roundRect">
            <a:avLst>
              <a:gd name="adj" fmla="val 4211"/>
            </a:avLst>
          </a:prstGeom>
          <a:solidFill>
            <a:srgbClr val="FFFFFF"/>
          </a:solidFill>
          <a:ln w="12700">
            <a:solidFill>
              <a:srgbClr val="F0DFD5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1485900" y="2286000"/>
            <a:ext cx="731520" cy="731520"/>
          </a:xfrm>
          <a:prstGeom prst="ellipse">
            <a:avLst/>
          </a:prstGeom>
          <a:solidFill>
            <a:srgbClr val="E2553D"/>
          </a:solidFill>
          <a:ln/>
        </p:spPr>
      </p:sp>
      <p:sp>
        <p:nvSpPr>
          <p:cNvPr id="6" name="Text 4"/>
          <p:cNvSpPr/>
          <p:nvPr/>
        </p:nvSpPr>
        <p:spPr>
          <a:xfrm>
            <a:off x="1559052" y="2432304"/>
            <a:ext cx="585216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700" b="1" dirty="0">
                <a:solidFill>
                  <a:srgbClr val="3A262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</a:t>
            </a:r>
            <a:endParaRPr lang="en-US" sz="2700" dirty="0"/>
          </a:p>
        </p:txBody>
      </p:sp>
      <p:sp>
        <p:nvSpPr>
          <p:cNvPr id="7" name="Text 5"/>
          <p:cNvSpPr/>
          <p:nvPr/>
        </p:nvSpPr>
        <p:spPr>
          <a:xfrm>
            <a:off x="731520" y="3291840"/>
            <a:ext cx="2240280" cy="8229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3A262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Наблюдение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777240" y="4160520"/>
            <a:ext cx="21488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1200" dirty="0">
                <a:solidFill>
                  <a:srgbClr val="3A262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Сюжетно-ролевая игра: сюжет, роли, атрибуты</a:t>
            </a:r>
            <a:endParaRPr lang="en-US" sz="1200" dirty="0"/>
          </a:p>
        </p:txBody>
      </p:sp>
      <p:sp>
        <p:nvSpPr>
          <p:cNvPr id="9" name="Shape 7"/>
          <p:cNvSpPr/>
          <p:nvPr/>
        </p:nvSpPr>
        <p:spPr>
          <a:xfrm>
            <a:off x="3429000" y="1920240"/>
            <a:ext cx="2606040" cy="3657600"/>
          </a:xfrm>
          <a:prstGeom prst="roundRect">
            <a:avLst>
              <a:gd name="adj" fmla="val 4211"/>
            </a:avLst>
          </a:prstGeom>
          <a:solidFill>
            <a:srgbClr val="FFFFFF"/>
          </a:solidFill>
          <a:ln w="12700">
            <a:solidFill>
              <a:srgbClr val="F0DFD5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4366260" y="2286000"/>
            <a:ext cx="731520" cy="731520"/>
          </a:xfrm>
          <a:prstGeom prst="ellipse">
            <a:avLst/>
          </a:prstGeom>
          <a:solidFill>
            <a:srgbClr val="E2553D"/>
          </a:solidFill>
          <a:ln/>
        </p:spPr>
      </p:sp>
      <p:sp>
        <p:nvSpPr>
          <p:cNvPr id="11" name="Text 9"/>
          <p:cNvSpPr/>
          <p:nvPr/>
        </p:nvSpPr>
        <p:spPr>
          <a:xfrm>
            <a:off x="4439412" y="2432304"/>
            <a:ext cx="585216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700" b="1" dirty="0">
                <a:solidFill>
                  <a:srgbClr val="3A262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2</a:t>
            </a:r>
            <a:endParaRPr lang="en-US" sz="2700" dirty="0"/>
          </a:p>
        </p:txBody>
      </p:sp>
      <p:sp>
        <p:nvSpPr>
          <p:cNvPr id="12" name="Text 10"/>
          <p:cNvSpPr/>
          <p:nvPr/>
        </p:nvSpPr>
        <p:spPr>
          <a:xfrm>
            <a:off x="3611880" y="3291840"/>
            <a:ext cx="2240280" cy="8229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3A262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Беседы и карты</a:t>
            </a:r>
            <a:endParaRPr lang="en-US" sz="1500" dirty="0"/>
          </a:p>
        </p:txBody>
      </p:sp>
      <p:sp>
        <p:nvSpPr>
          <p:cNvPr id="13" name="Text 11"/>
          <p:cNvSpPr/>
          <p:nvPr/>
        </p:nvSpPr>
        <p:spPr>
          <a:xfrm>
            <a:off x="3657600" y="4160520"/>
            <a:ext cx="21488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1200" dirty="0">
                <a:solidFill>
                  <a:srgbClr val="3A262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Ребёнок называет профессии, орудия и действия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6309360" y="1920240"/>
            <a:ext cx="2606040" cy="3657600"/>
          </a:xfrm>
          <a:prstGeom prst="roundRect">
            <a:avLst>
              <a:gd name="adj" fmla="val 4211"/>
            </a:avLst>
          </a:prstGeom>
          <a:solidFill>
            <a:srgbClr val="FFFFFF"/>
          </a:solidFill>
          <a:ln w="12700">
            <a:solidFill>
              <a:srgbClr val="F0DFD5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7246620" y="2286000"/>
            <a:ext cx="731520" cy="731520"/>
          </a:xfrm>
          <a:prstGeom prst="ellipse">
            <a:avLst/>
          </a:prstGeom>
          <a:solidFill>
            <a:srgbClr val="E2553D"/>
          </a:solidFill>
          <a:ln/>
        </p:spPr>
      </p:sp>
      <p:sp>
        <p:nvSpPr>
          <p:cNvPr id="16" name="Text 14"/>
          <p:cNvSpPr/>
          <p:nvPr/>
        </p:nvSpPr>
        <p:spPr>
          <a:xfrm>
            <a:off x="7319772" y="2432304"/>
            <a:ext cx="585216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700" b="1" dirty="0">
                <a:solidFill>
                  <a:srgbClr val="3A262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3</a:t>
            </a:r>
            <a:endParaRPr lang="en-US" sz="2700" dirty="0"/>
          </a:p>
        </p:txBody>
      </p:sp>
      <p:sp>
        <p:nvSpPr>
          <p:cNvPr id="17" name="Text 15"/>
          <p:cNvSpPr/>
          <p:nvPr/>
        </p:nvSpPr>
        <p:spPr>
          <a:xfrm>
            <a:off x="6492240" y="3291840"/>
            <a:ext cx="2240280" cy="8229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3A262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Продукты детей</a:t>
            </a:r>
            <a:endParaRPr lang="en-US" sz="1500" dirty="0"/>
          </a:p>
        </p:txBody>
      </p:sp>
      <p:sp>
        <p:nvSpPr>
          <p:cNvPr id="18" name="Text 16"/>
          <p:cNvSpPr/>
          <p:nvPr/>
        </p:nvSpPr>
        <p:spPr>
          <a:xfrm>
            <a:off x="6537960" y="4160520"/>
            <a:ext cx="21488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1200" dirty="0">
                <a:solidFill>
                  <a:srgbClr val="3A262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Альбомы, макеты, выставки, рассказы</a:t>
            </a:r>
            <a:endParaRPr lang="en-US" sz="1200" dirty="0"/>
          </a:p>
        </p:txBody>
      </p:sp>
      <p:sp>
        <p:nvSpPr>
          <p:cNvPr id="19" name="Shape 17"/>
          <p:cNvSpPr/>
          <p:nvPr/>
        </p:nvSpPr>
        <p:spPr>
          <a:xfrm>
            <a:off x="9189720" y="1920240"/>
            <a:ext cx="2606040" cy="3657600"/>
          </a:xfrm>
          <a:prstGeom prst="roundRect">
            <a:avLst>
              <a:gd name="adj" fmla="val 4211"/>
            </a:avLst>
          </a:prstGeom>
          <a:solidFill>
            <a:srgbClr val="FFFFFF"/>
          </a:solidFill>
          <a:ln w="12700">
            <a:solidFill>
              <a:srgbClr val="F0DFD5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10126980" y="2286000"/>
            <a:ext cx="731520" cy="731520"/>
          </a:xfrm>
          <a:prstGeom prst="ellipse">
            <a:avLst/>
          </a:prstGeom>
          <a:solidFill>
            <a:srgbClr val="E2553D"/>
          </a:solidFill>
          <a:ln/>
        </p:spPr>
      </p:sp>
      <p:sp>
        <p:nvSpPr>
          <p:cNvPr id="21" name="Text 19"/>
          <p:cNvSpPr/>
          <p:nvPr/>
        </p:nvSpPr>
        <p:spPr>
          <a:xfrm>
            <a:off x="10200132" y="2432304"/>
            <a:ext cx="585216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700" b="1" dirty="0">
                <a:solidFill>
                  <a:srgbClr val="3A262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4</a:t>
            </a:r>
            <a:endParaRPr lang="en-US" sz="2700" dirty="0"/>
          </a:p>
        </p:txBody>
      </p:sp>
      <p:sp>
        <p:nvSpPr>
          <p:cNvPr id="22" name="Text 20"/>
          <p:cNvSpPr/>
          <p:nvPr/>
        </p:nvSpPr>
        <p:spPr>
          <a:xfrm>
            <a:off x="9372600" y="3291840"/>
            <a:ext cx="2240280" cy="8229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3A262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Охват</a:t>
            </a:r>
            <a:endParaRPr lang="en-US" sz="1500" dirty="0"/>
          </a:p>
        </p:txBody>
      </p:sp>
      <p:sp>
        <p:nvSpPr>
          <p:cNvPr id="23" name="Text 21"/>
          <p:cNvSpPr/>
          <p:nvPr/>
        </p:nvSpPr>
        <p:spPr>
          <a:xfrm>
            <a:off x="9418320" y="4160520"/>
            <a:ext cx="21488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1200" dirty="0">
                <a:solidFill>
                  <a:srgbClr val="3A262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Дети, семьи, группы — фиксация в картах развития</a:t>
            </a:r>
            <a:endParaRPr lang="en-US" sz="1200" dirty="0"/>
          </a:p>
        </p:txBody>
      </p:sp>
      <p:sp>
        <p:nvSpPr>
          <p:cNvPr id="24" name="Text 22"/>
          <p:cNvSpPr/>
          <p:nvPr/>
        </p:nvSpPr>
        <p:spPr>
          <a:xfrm>
            <a:off x="822960" y="5806440"/>
            <a:ext cx="10515600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3A262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Оценка — в игровой форме, без тестов: результат виден в игре и продуктах ребёнка.</a:t>
            </a:r>
            <a:endParaRPr lang="en-US" sz="1400" dirty="0"/>
          </a:p>
        </p:txBody>
      </p:sp>
      <p:sp>
        <p:nvSpPr>
          <p:cNvPr id="25" name="Text 23"/>
          <p:cNvSpPr/>
          <p:nvPr/>
        </p:nvSpPr>
        <p:spPr>
          <a:xfrm>
            <a:off x="10972800" y="6446520"/>
            <a:ext cx="667512" cy="2743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8C706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13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9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E2553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РЕЗУЛЬТАТЫ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548640" y="676656"/>
            <a:ext cx="11064240" cy="6400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3A262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Целевые показатели учебного года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429768" y="2194560"/>
            <a:ext cx="2606040" cy="2743200"/>
          </a:xfrm>
          <a:prstGeom prst="roundRect">
            <a:avLst>
              <a:gd name="adj" fmla="val 4211"/>
            </a:avLst>
          </a:prstGeom>
          <a:solidFill>
            <a:srgbClr val="FFFFFF"/>
          </a:solidFill>
          <a:ln w="12700">
            <a:solidFill>
              <a:srgbClr val="F0DFD5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566928" y="2697480"/>
            <a:ext cx="233172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4200" b="1" dirty="0">
                <a:solidFill>
                  <a:srgbClr val="3A262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12+</a:t>
            </a:r>
            <a:endParaRPr lang="en-US" sz="4200" dirty="0"/>
          </a:p>
        </p:txBody>
      </p:sp>
      <p:sp>
        <p:nvSpPr>
          <p:cNvPr id="6" name="Text 4"/>
          <p:cNvSpPr/>
          <p:nvPr/>
        </p:nvSpPr>
        <p:spPr>
          <a:xfrm>
            <a:off x="612648" y="3749040"/>
            <a:ext cx="2240280" cy="10515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3A262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профессий за год</a:t>
            </a:r>
            <a:endParaRPr lang="en-US" sz="1400" dirty="0"/>
          </a:p>
        </p:txBody>
      </p:sp>
      <p:sp>
        <p:nvSpPr>
          <p:cNvPr id="7" name="Shape 5"/>
          <p:cNvSpPr/>
          <p:nvPr/>
        </p:nvSpPr>
        <p:spPr>
          <a:xfrm>
            <a:off x="3337560" y="2194560"/>
            <a:ext cx="2606040" cy="2743200"/>
          </a:xfrm>
          <a:prstGeom prst="roundRect">
            <a:avLst>
              <a:gd name="adj" fmla="val 4211"/>
            </a:avLst>
          </a:prstGeom>
          <a:solidFill>
            <a:srgbClr val="FFFFFF"/>
          </a:solidFill>
          <a:ln w="12700">
            <a:solidFill>
              <a:srgbClr val="F0DFD5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3474720" y="2697480"/>
            <a:ext cx="233172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4200" b="1" dirty="0">
                <a:solidFill>
                  <a:srgbClr val="3A262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4</a:t>
            </a:r>
            <a:endParaRPr lang="en-US" sz="4200" dirty="0"/>
          </a:p>
        </p:txBody>
      </p:sp>
      <p:sp>
        <p:nvSpPr>
          <p:cNvPr id="9" name="Text 7"/>
          <p:cNvSpPr/>
          <p:nvPr/>
        </p:nvSpPr>
        <p:spPr>
          <a:xfrm>
            <a:off x="3520440" y="3749040"/>
            <a:ext cx="2240280" cy="10515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3A262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игровых центра в группах</a:t>
            </a:r>
            <a:endParaRPr lang="en-US" sz="1400" dirty="0"/>
          </a:p>
        </p:txBody>
      </p:sp>
      <p:sp>
        <p:nvSpPr>
          <p:cNvPr id="10" name="Shape 8"/>
          <p:cNvSpPr/>
          <p:nvPr/>
        </p:nvSpPr>
        <p:spPr>
          <a:xfrm>
            <a:off x="6245352" y="2194560"/>
            <a:ext cx="2606040" cy="2743200"/>
          </a:xfrm>
          <a:prstGeom prst="roundRect">
            <a:avLst>
              <a:gd name="adj" fmla="val 4211"/>
            </a:avLst>
          </a:prstGeom>
          <a:solidFill>
            <a:srgbClr val="3A2620"/>
          </a:solidFill>
          <a:ln w="12700">
            <a:solidFill>
              <a:srgbClr val="F0DFD5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382512" y="2697480"/>
            <a:ext cx="233172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4200" b="1" dirty="0">
                <a:solidFill>
                  <a:srgbClr val="E255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6</a:t>
            </a:r>
            <a:endParaRPr lang="en-US" sz="4200" dirty="0"/>
          </a:p>
        </p:txBody>
      </p:sp>
      <p:sp>
        <p:nvSpPr>
          <p:cNvPr id="12" name="Text 10"/>
          <p:cNvSpPr/>
          <p:nvPr/>
        </p:nvSpPr>
        <p:spPr>
          <a:xfrm>
            <a:off x="6428232" y="3749040"/>
            <a:ext cx="2240280" cy="10515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9F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экскурсий и встреч</a:t>
            </a:r>
            <a:endParaRPr lang="en-US" sz="1400" dirty="0"/>
          </a:p>
        </p:txBody>
      </p:sp>
      <p:sp>
        <p:nvSpPr>
          <p:cNvPr id="13" name="Shape 11"/>
          <p:cNvSpPr/>
          <p:nvPr/>
        </p:nvSpPr>
        <p:spPr>
          <a:xfrm>
            <a:off x="9153144" y="2194560"/>
            <a:ext cx="2606040" cy="2743200"/>
          </a:xfrm>
          <a:prstGeom prst="roundRect">
            <a:avLst>
              <a:gd name="adj" fmla="val 4211"/>
            </a:avLst>
          </a:prstGeom>
          <a:solidFill>
            <a:srgbClr val="FFFFFF"/>
          </a:solidFill>
          <a:ln w="12700">
            <a:solidFill>
              <a:srgbClr val="F0DFD5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9290304" y="2697480"/>
            <a:ext cx="233172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4200" b="1" dirty="0">
                <a:solidFill>
                  <a:srgbClr val="3A262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3</a:t>
            </a:r>
            <a:endParaRPr lang="en-US" sz="4200" dirty="0"/>
          </a:p>
        </p:txBody>
      </p:sp>
      <p:sp>
        <p:nvSpPr>
          <p:cNvPr id="15" name="Text 13"/>
          <p:cNvSpPr/>
          <p:nvPr/>
        </p:nvSpPr>
        <p:spPr>
          <a:xfrm>
            <a:off x="9336024" y="3749040"/>
            <a:ext cx="2240280" cy="10515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3A262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семейных события и выставки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822960" y="5486400"/>
            <a:ext cx="10515600" cy="4572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3A262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Участвуют все группы детского сада и семьи воспитанников.</a:t>
            </a:r>
            <a:endParaRPr lang="en-US" sz="1500" dirty="0"/>
          </a:p>
        </p:txBody>
      </p:sp>
      <p:sp>
        <p:nvSpPr>
          <p:cNvPr id="17" name="Text 15"/>
          <p:cNvSpPr/>
          <p:nvPr/>
        </p:nvSpPr>
        <p:spPr>
          <a:xfrm>
            <a:off x="10972800" y="6446520"/>
            <a:ext cx="667512" cy="2743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8C706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14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9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E2553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РЕЗУЛЬТАТЫ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548640" y="676656"/>
            <a:ext cx="11064240" cy="6400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3A262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Что меняется в ребёнке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548640" y="1920240"/>
            <a:ext cx="2606040" cy="3657600"/>
          </a:xfrm>
          <a:prstGeom prst="roundRect">
            <a:avLst>
              <a:gd name="adj" fmla="val 4211"/>
            </a:avLst>
          </a:prstGeom>
          <a:solidFill>
            <a:srgbClr val="FFFFFF"/>
          </a:solidFill>
          <a:ln w="12700">
            <a:solidFill>
              <a:srgbClr val="F0DFD5"/>
            </a:solidFill>
            <a:prstDash val="solid"/>
          </a:ln>
        </p:spPr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31620" y="2286000"/>
            <a:ext cx="640080" cy="640080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731520" y="3154680"/>
            <a:ext cx="2240280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3A262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Речь и словарь</a:t>
            </a:r>
            <a:endParaRPr lang="en-US" sz="1500" dirty="0"/>
          </a:p>
        </p:txBody>
      </p:sp>
      <p:sp>
        <p:nvSpPr>
          <p:cNvPr id="7" name="Text 4"/>
          <p:cNvSpPr/>
          <p:nvPr/>
        </p:nvSpPr>
        <p:spPr>
          <a:xfrm>
            <a:off x="777240" y="4023360"/>
            <a:ext cx="2148840" cy="12801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1200" dirty="0">
                <a:solidFill>
                  <a:srgbClr val="3A262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Ребёнок называет профессии, орудия труда и действия</a:t>
            </a:r>
            <a:endParaRPr lang="en-US" sz="1200" dirty="0"/>
          </a:p>
        </p:txBody>
      </p:sp>
      <p:sp>
        <p:nvSpPr>
          <p:cNvPr id="8" name="Shape 5"/>
          <p:cNvSpPr/>
          <p:nvPr/>
        </p:nvSpPr>
        <p:spPr>
          <a:xfrm>
            <a:off x="3429000" y="1920240"/>
            <a:ext cx="2606040" cy="3657600"/>
          </a:xfrm>
          <a:prstGeom prst="roundRect">
            <a:avLst>
              <a:gd name="adj" fmla="val 4211"/>
            </a:avLst>
          </a:prstGeom>
          <a:solidFill>
            <a:srgbClr val="FFFFFF"/>
          </a:solidFill>
          <a:ln w="12700">
            <a:solidFill>
              <a:srgbClr val="F0DFD5"/>
            </a:solidFill>
            <a:prstDash val="solid"/>
          </a:ln>
        </p:spPr>
      </p:sp>
      <p:pic>
        <p:nvPicPr>
          <p:cNvPr id="9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11980" y="2286000"/>
            <a:ext cx="640080" cy="640080"/>
          </a:xfrm>
          <a:prstGeom prst="rect">
            <a:avLst/>
          </a:prstGeom>
        </p:spPr>
      </p:pic>
      <p:sp>
        <p:nvSpPr>
          <p:cNvPr id="10" name="Text 6"/>
          <p:cNvSpPr/>
          <p:nvPr/>
        </p:nvSpPr>
        <p:spPr>
          <a:xfrm>
            <a:off x="3611880" y="3154680"/>
            <a:ext cx="2240280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3A262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Социальные навыки</a:t>
            </a:r>
            <a:endParaRPr lang="en-US" sz="1500" dirty="0"/>
          </a:p>
        </p:txBody>
      </p:sp>
      <p:sp>
        <p:nvSpPr>
          <p:cNvPr id="11" name="Text 7"/>
          <p:cNvSpPr/>
          <p:nvPr/>
        </p:nvSpPr>
        <p:spPr>
          <a:xfrm>
            <a:off x="3657600" y="4023360"/>
            <a:ext cx="2148840" cy="12801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1200" dirty="0">
                <a:solidFill>
                  <a:srgbClr val="3A262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Роли, договорённости, взаимопомощь в игре</a:t>
            </a:r>
            <a:endParaRPr lang="en-US" sz="1200" dirty="0"/>
          </a:p>
        </p:txBody>
      </p:sp>
      <p:sp>
        <p:nvSpPr>
          <p:cNvPr id="12" name="Shape 8"/>
          <p:cNvSpPr/>
          <p:nvPr/>
        </p:nvSpPr>
        <p:spPr>
          <a:xfrm>
            <a:off x="6309360" y="1920240"/>
            <a:ext cx="2606040" cy="3657600"/>
          </a:xfrm>
          <a:prstGeom prst="roundRect">
            <a:avLst>
              <a:gd name="adj" fmla="val 4211"/>
            </a:avLst>
          </a:prstGeom>
          <a:solidFill>
            <a:srgbClr val="FFFFFF"/>
          </a:solidFill>
          <a:ln w="12700">
            <a:solidFill>
              <a:srgbClr val="F0DFD5"/>
            </a:solidFill>
            <a:prstDash val="solid"/>
          </a:ln>
        </p:spPr>
      </p:sp>
      <p:pic>
        <p:nvPicPr>
          <p:cNvPr id="13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92340" y="2286000"/>
            <a:ext cx="640080" cy="640080"/>
          </a:xfrm>
          <a:prstGeom prst="rect">
            <a:avLst/>
          </a:prstGeom>
        </p:spPr>
      </p:pic>
      <p:sp>
        <p:nvSpPr>
          <p:cNvPr id="14" name="Text 9"/>
          <p:cNvSpPr/>
          <p:nvPr/>
        </p:nvSpPr>
        <p:spPr>
          <a:xfrm>
            <a:off x="6492240" y="3154680"/>
            <a:ext cx="2240280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3A262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Уважение к труду</a:t>
            </a:r>
            <a:endParaRPr lang="en-US" sz="1500" dirty="0"/>
          </a:p>
        </p:txBody>
      </p:sp>
      <p:sp>
        <p:nvSpPr>
          <p:cNvPr id="15" name="Text 10"/>
          <p:cNvSpPr/>
          <p:nvPr/>
        </p:nvSpPr>
        <p:spPr>
          <a:xfrm>
            <a:off x="6537960" y="4023360"/>
            <a:ext cx="2148840" cy="12801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1200" dirty="0">
                <a:solidFill>
                  <a:srgbClr val="3A262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Понимание, кто и как устроил родной город</a:t>
            </a:r>
            <a:endParaRPr lang="en-US" sz="1200" dirty="0"/>
          </a:p>
        </p:txBody>
      </p:sp>
      <p:sp>
        <p:nvSpPr>
          <p:cNvPr id="16" name="Shape 11"/>
          <p:cNvSpPr/>
          <p:nvPr/>
        </p:nvSpPr>
        <p:spPr>
          <a:xfrm>
            <a:off x="9189720" y="1920240"/>
            <a:ext cx="2606040" cy="3657600"/>
          </a:xfrm>
          <a:prstGeom prst="roundRect">
            <a:avLst>
              <a:gd name="adj" fmla="val 4211"/>
            </a:avLst>
          </a:prstGeom>
          <a:solidFill>
            <a:srgbClr val="FFFFFF"/>
          </a:solidFill>
          <a:ln w="12700">
            <a:solidFill>
              <a:srgbClr val="F0DFD5"/>
            </a:solidFill>
            <a:prstDash val="solid"/>
          </a:ln>
        </p:spPr>
      </p:sp>
      <p:pic>
        <p:nvPicPr>
          <p:cNvPr id="17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172700" y="2286000"/>
            <a:ext cx="640080" cy="640080"/>
          </a:xfrm>
          <a:prstGeom prst="rect">
            <a:avLst/>
          </a:prstGeom>
        </p:spPr>
      </p:pic>
      <p:sp>
        <p:nvSpPr>
          <p:cNvPr id="18" name="Text 12"/>
          <p:cNvSpPr/>
          <p:nvPr/>
        </p:nvSpPr>
        <p:spPr>
          <a:xfrm>
            <a:off x="9372600" y="3154680"/>
            <a:ext cx="2240280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3A262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Связь с семьёй</a:t>
            </a:r>
            <a:endParaRPr lang="en-US" sz="1500" dirty="0"/>
          </a:p>
        </p:txBody>
      </p:sp>
      <p:sp>
        <p:nvSpPr>
          <p:cNvPr id="19" name="Text 13"/>
          <p:cNvSpPr/>
          <p:nvPr/>
        </p:nvSpPr>
        <p:spPr>
          <a:xfrm>
            <a:off x="9418320" y="4023360"/>
            <a:ext cx="2148840" cy="12801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1200" dirty="0">
                <a:solidFill>
                  <a:srgbClr val="3A262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Родители становятся участниками практики</a:t>
            </a:r>
            <a:endParaRPr lang="en-US" sz="1200" dirty="0"/>
          </a:p>
        </p:txBody>
      </p:sp>
      <p:sp>
        <p:nvSpPr>
          <p:cNvPr id="20" name="Text 14"/>
          <p:cNvSpPr/>
          <p:nvPr/>
        </p:nvSpPr>
        <p:spPr>
          <a:xfrm>
            <a:off x="822960" y="5806440"/>
            <a:ext cx="10515600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3A262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В школу ребёнок уходит с любопытством к миру профессий и первыми «пробами» в игре.</a:t>
            </a:r>
            <a:endParaRPr lang="en-US" sz="1400" dirty="0"/>
          </a:p>
        </p:txBody>
      </p:sp>
      <p:sp>
        <p:nvSpPr>
          <p:cNvPr id="21" name="Text 15"/>
          <p:cNvSpPr/>
          <p:nvPr/>
        </p:nvSpPr>
        <p:spPr>
          <a:xfrm>
            <a:off x="10972800" y="6446520"/>
            <a:ext cx="667512" cy="2743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8C706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15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9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E2553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ПЛАГИАТ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548640" y="676656"/>
            <a:ext cx="11064240" cy="6400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3A262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Оригинальность практики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1325880"/>
            <a:ext cx="11064240" cy="4114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500" dirty="0">
                <a:solidFill>
                  <a:srgbClr val="3A262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Практика — авторская работа воспитателя и коллектива детского сада.</a:t>
            </a:r>
            <a:endParaRPr lang="en-US" sz="1500" dirty="0"/>
          </a:p>
        </p:txBody>
      </p:sp>
      <p:sp>
        <p:nvSpPr>
          <p:cNvPr id="5" name="Shape 3"/>
          <p:cNvSpPr/>
          <p:nvPr/>
        </p:nvSpPr>
        <p:spPr>
          <a:xfrm>
            <a:off x="548640" y="1874520"/>
            <a:ext cx="5358384" cy="1965960"/>
          </a:xfrm>
          <a:prstGeom prst="roundRect">
            <a:avLst>
              <a:gd name="adj" fmla="val 5581"/>
            </a:avLst>
          </a:prstGeom>
          <a:solidFill>
            <a:srgbClr val="FFFFFF"/>
          </a:solidFill>
          <a:ln w="12700">
            <a:solidFill>
              <a:srgbClr val="F0DFD5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822960" y="2148840"/>
            <a:ext cx="548640" cy="548640"/>
          </a:xfrm>
          <a:prstGeom prst="ellipse">
            <a:avLst/>
          </a:prstGeom>
          <a:solidFill>
            <a:srgbClr val="E2553D"/>
          </a:solidFill>
          <a:ln/>
        </p:spPr>
      </p:sp>
      <p:sp>
        <p:nvSpPr>
          <p:cNvPr id="7" name="Text 5"/>
          <p:cNvSpPr/>
          <p:nvPr/>
        </p:nvSpPr>
        <p:spPr>
          <a:xfrm>
            <a:off x="877824" y="2258568"/>
            <a:ext cx="438912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3A262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</a:t>
            </a:r>
            <a:endParaRPr lang="en-US" sz="2000" dirty="0"/>
          </a:p>
        </p:txBody>
      </p:sp>
      <p:sp>
        <p:nvSpPr>
          <p:cNvPr id="8" name="Text 6"/>
          <p:cNvSpPr/>
          <p:nvPr/>
        </p:nvSpPr>
        <p:spPr>
          <a:xfrm>
            <a:off x="1508760" y="2221992"/>
            <a:ext cx="4261104" cy="4572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rgbClr val="3A262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Авторские разработки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868680" y="2834640"/>
            <a:ext cx="4718304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3A262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Тексты, сценарии игр и занятий созданы коллективом ДОУ специально для практики</a:t>
            </a: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>
            <a:off x="6272784" y="1874520"/>
            <a:ext cx="5358384" cy="1965960"/>
          </a:xfrm>
          <a:prstGeom prst="roundRect">
            <a:avLst>
              <a:gd name="adj" fmla="val 5581"/>
            </a:avLst>
          </a:prstGeom>
          <a:solidFill>
            <a:srgbClr val="FFFFFF"/>
          </a:solidFill>
          <a:ln w="12700">
            <a:solidFill>
              <a:srgbClr val="F0DFD5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6547104" y="2148840"/>
            <a:ext cx="548640" cy="548640"/>
          </a:xfrm>
          <a:prstGeom prst="ellipse">
            <a:avLst/>
          </a:prstGeom>
          <a:solidFill>
            <a:srgbClr val="E2553D"/>
          </a:solidFill>
          <a:ln/>
        </p:spPr>
      </p:sp>
      <p:sp>
        <p:nvSpPr>
          <p:cNvPr id="12" name="Text 10"/>
          <p:cNvSpPr/>
          <p:nvPr/>
        </p:nvSpPr>
        <p:spPr>
          <a:xfrm>
            <a:off x="6601968" y="2258568"/>
            <a:ext cx="438912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3A262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2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7232904" y="2221992"/>
            <a:ext cx="4261104" cy="4572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rgbClr val="3A262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Корректное цитирование</a:t>
            </a:r>
            <a:endParaRPr lang="en-US" sz="1600" dirty="0"/>
          </a:p>
        </p:txBody>
      </p:sp>
      <p:sp>
        <p:nvSpPr>
          <p:cNvPr id="14" name="Text 12"/>
          <p:cNvSpPr/>
          <p:nvPr/>
        </p:nvSpPr>
        <p:spPr>
          <a:xfrm>
            <a:off x="6592824" y="2834640"/>
            <a:ext cx="4718304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3A262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Внешние источники оформляются по ГОСТ Р 7.0.5-2008 со ссылками</a:t>
            </a:r>
            <a:endParaRPr lang="en-US" sz="1300" dirty="0"/>
          </a:p>
        </p:txBody>
      </p:sp>
      <p:sp>
        <p:nvSpPr>
          <p:cNvPr id="15" name="Shape 13"/>
          <p:cNvSpPr/>
          <p:nvPr/>
        </p:nvSpPr>
        <p:spPr>
          <a:xfrm>
            <a:off x="548640" y="4023360"/>
            <a:ext cx="5358384" cy="1965960"/>
          </a:xfrm>
          <a:prstGeom prst="roundRect">
            <a:avLst>
              <a:gd name="adj" fmla="val 5581"/>
            </a:avLst>
          </a:prstGeom>
          <a:solidFill>
            <a:srgbClr val="FFFFFF"/>
          </a:solidFill>
          <a:ln w="12700">
            <a:solidFill>
              <a:srgbClr val="F0DFD5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822960" y="4297680"/>
            <a:ext cx="548640" cy="548640"/>
          </a:xfrm>
          <a:prstGeom prst="ellipse">
            <a:avLst/>
          </a:prstGeom>
          <a:solidFill>
            <a:srgbClr val="E2553D"/>
          </a:solidFill>
          <a:ln/>
        </p:spPr>
      </p:sp>
      <p:sp>
        <p:nvSpPr>
          <p:cNvPr id="17" name="Text 15"/>
          <p:cNvSpPr/>
          <p:nvPr/>
        </p:nvSpPr>
        <p:spPr>
          <a:xfrm>
            <a:off x="877824" y="4407408"/>
            <a:ext cx="438912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3A262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3</a:t>
            </a:r>
            <a:endParaRPr lang="en-US" sz="2000" dirty="0"/>
          </a:p>
        </p:txBody>
      </p:sp>
      <p:sp>
        <p:nvSpPr>
          <p:cNvPr id="18" name="Text 16"/>
          <p:cNvSpPr/>
          <p:nvPr/>
        </p:nvSpPr>
        <p:spPr>
          <a:xfrm>
            <a:off x="1508760" y="4370832"/>
            <a:ext cx="4261104" cy="4572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rgbClr val="3A262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Собственные изображения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868680" y="4983480"/>
            <a:ext cx="4718304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3A262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Фотографии и материалы детского сада, лицензионные иконки</a:t>
            </a:r>
            <a:endParaRPr lang="en-US" sz="1300" dirty="0"/>
          </a:p>
        </p:txBody>
      </p:sp>
      <p:sp>
        <p:nvSpPr>
          <p:cNvPr id="20" name="Shape 18"/>
          <p:cNvSpPr/>
          <p:nvPr/>
        </p:nvSpPr>
        <p:spPr>
          <a:xfrm>
            <a:off x="6272784" y="4023360"/>
            <a:ext cx="5358384" cy="1965960"/>
          </a:xfrm>
          <a:prstGeom prst="roundRect">
            <a:avLst>
              <a:gd name="adj" fmla="val 5581"/>
            </a:avLst>
          </a:prstGeom>
          <a:solidFill>
            <a:srgbClr val="FFFFFF"/>
          </a:solidFill>
          <a:ln w="12700">
            <a:solidFill>
              <a:srgbClr val="F0DFD5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6547104" y="4297680"/>
            <a:ext cx="548640" cy="548640"/>
          </a:xfrm>
          <a:prstGeom prst="ellipse">
            <a:avLst/>
          </a:prstGeom>
          <a:solidFill>
            <a:srgbClr val="E2553D"/>
          </a:solidFill>
          <a:ln/>
        </p:spPr>
      </p:sp>
      <p:sp>
        <p:nvSpPr>
          <p:cNvPr id="22" name="Text 20"/>
          <p:cNvSpPr/>
          <p:nvPr/>
        </p:nvSpPr>
        <p:spPr>
          <a:xfrm>
            <a:off x="6601968" y="4407408"/>
            <a:ext cx="438912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3A262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4</a:t>
            </a:r>
            <a:endParaRPr lang="en-US" sz="2000" dirty="0"/>
          </a:p>
        </p:txBody>
      </p:sp>
      <p:sp>
        <p:nvSpPr>
          <p:cNvPr id="23" name="Text 21"/>
          <p:cNvSpPr/>
          <p:nvPr/>
        </p:nvSpPr>
        <p:spPr>
          <a:xfrm>
            <a:off x="7232904" y="4370832"/>
            <a:ext cx="4261104" cy="4572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rgbClr val="3A262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Согласия родителей</a:t>
            </a:r>
            <a:endParaRPr lang="en-US" sz="1600" dirty="0"/>
          </a:p>
        </p:txBody>
      </p:sp>
      <p:sp>
        <p:nvSpPr>
          <p:cNvPr id="24" name="Text 22"/>
          <p:cNvSpPr/>
          <p:nvPr/>
        </p:nvSpPr>
        <p:spPr>
          <a:xfrm>
            <a:off x="6592824" y="4983480"/>
            <a:ext cx="4718304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3A262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Фото и видео с детьми — только с письменного согласия семей</a:t>
            </a:r>
            <a:endParaRPr lang="en-US" sz="1300" dirty="0"/>
          </a:p>
        </p:txBody>
      </p:sp>
      <p:sp>
        <p:nvSpPr>
          <p:cNvPr id="25" name="Text 23"/>
          <p:cNvSpPr/>
          <p:nvPr/>
        </p:nvSpPr>
        <p:spPr>
          <a:xfrm>
            <a:off x="822960" y="6108192"/>
            <a:ext cx="10515600" cy="3200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3A262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При подаче заявки материалы проверяются на оригинальность системой «Антиплагиат» — отчёт прилагается.</a:t>
            </a:r>
            <a:endParaRPr lang="en-US" sz="1300" dirty="0"/>
          </a:p>
        </p:txBody>
      </p:sp>
      <p:sp>
        <p:nvSpPr>
          <p:cNvPr id="26" name="Text 24"/>
          <p:cNvSpPr/>
          <p:nvPr/>
        </p:nvSpPr>
        <p:spPr>
          <a:xfrm>
            <a:off x="10972800" y="6446520"/>
            <a:ext cx="667512" cy="2743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8C706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16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9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E2553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РАЗВИТИЕ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548640" y="676656"/>
            <a:ext cx="11064240" cy="6400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3A262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Масштабирование практики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790956" y="1920240"/>
            <a:ext cx="3291840" cy="3291840"/>
          </a:xfrm>
          <a:prstGeom prst="roundRect">
            <a:avLst>
              <a:gd name="adj" fmla="val 3333"/>
            </a:avLst>
          </a:prstGeom>
          <a:solidFill>
            <a:srgbClr val="FFFFFF"/>
          </a:solidFill>
          <a:ln w="12700">
            <a:solidFill>
              <a:srgbClr val="F0DFD5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1110996" y="2286000"/>
            <a:ext cx="731520" cy="731520"/>
          </a:xfrm>
          <a:prstGeom prst="ellipse">
            <a:avLst/>
          </a:prstGeom>
          <a:solidFill>
            <a:srgbClr val="E2553D"/>
          </a:solidFill>
          <a:ln/>
        </p:spPr>
      </p:sp>
      <p:sp>
        <p:nvSpPr>
          <p:cNvPr id="6" name="Text 4"/>
          <p:cNvSpPr/>
          <p:nvPr/>
        </p:nvSpPr>
        <p:spPr>
          <a:xfrm>
            <a:off x="1184148" y="2432304"/>
            <a:ext cx="585216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700" b="1" dirty="0">
                <a:solidFill>
                  <a:srgbClr val="3A262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</a:t>
            </a:r>
            <a:endParaRPr lang="en-US" sz="2700" dirty="0"/>
          </a:p>
        </p:txBody>
      </p:sp>
      <p:sp>
        <p:nvSpPr>
          <p:cNvPr id="7" name="Text 5"/>
          <p:cNvSpPr/>
          <p:nvPr/>
        </p:nvSpPr>
        <p:spPr>
          <a:xfrm>
            <a:off x="1110996" y="3246120"/>
            <a:ext cx="2651760" cy="6400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700" b="1" dirty="0">
                <a:solidFill>
                  <a:srgbClr val="3A262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В каждой группе</a:t>
            </a:r>
            <a:endParaRPr lang="en-US" sz="1700" dirty="0"/>
          </a:p>
        </p:txBody>
      </p:sp>
      <p:sp>
        <p:nvSpPr>
          <p:cNvPr id="8" name="Text 6"/>
          <p:cNvSpPr/>
          <p:nvPr/>
        </p:nvSpPr>
        <p:spPr>
          <a:xfrm>
            <a:off x="1110996" y="3886200"/>
            <a:ext cx="265176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3A262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Расширение «Города мастеров»: новые профессии и сюжеты</a:t>
            </a:r>
            <a:endParaRPr lang="en-US" sz="1300" dirty="0"/>
          </a:p>
        </p:txBody>
      </p:sp>
      <p:sp>
        <p:nvSpPr>
          <p:cNvPr id="9" name="Shape 7"/>
          <p:cNvSpPr/>
          <p:nvPr/>
        </p:nvSpPr>
        <p:spPr>
          <a:xfrm>
            <a:off x="4448556" y="1920240"/>
            <a:ext cx="3291840" cy="3291840"/>
          </a:xfrm>
          <a:prstGeom prst="roundRect">
            <a:avLst>
              <a:gd name="adj" fmla="val 3333"/>
            </a:avLst>
          </a:prstGeom>
          <a:solidFill>
            <a:srgbClr val="FFFFFF"/>
          </a:solidFill>
          <a:ln w="12700">
            <a:solidFill>
              <a:srgbClr val="F0DFD5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4768596" y="2286000"/>
            <a:ext cx="731520" cy="731520"/>
          </a:xfrm>
          <a:prstGeom prst="ellipse">
            <a:avLst/>
          </a:prstGeom>
          <a:solidFill>
            <a:srgbClr val="E2553D"/>
          </a:solidFill>
          <a:ln/>
        </p:spPr>
      </p:sp>
      <p:sp>
        <p:nvSpPr>
          <p:cNvPr id="11" name="Text 9"/>
          <p:cNvSpPr/>
          <p:nvPr/>
        </p:nvSpPr>
        <p:spPr>
          <a:xfrm>
            <a:off x="4841748" y="2432304"/>
            <a:ext cx="585216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700" b="1" dirty="0">
                <a:solidFill>
                  <a:srgbClr val="3A262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2</a:t>
            </a:r>
            <a:endParaRPr lang="en-US" sz="2700" dirty="0"/>
          </a:p>
        </p:txBody>
      </p:sp>
      <p:sp>
        <p:nvSpPr>
          <p:cNvPr id="12" name="Text 10"/>
          <p:cNvSpPr/>
          <p:nvPr/>
        </p:nvSpPr>
        <p:spPr>
          <a:xfrm>
            <a:off x="4768596" y="3246120"/>
            <a:ext cx="2651760" cy="6400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700" b="1" dirty="0">
                <a:solidFill>
                  <a:srgbClr val="3A262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Методический комплект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4768596" y="3886200"/>
            <a:ext cx="265176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3A262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Картотеки игр, конспекты занятий, альбомы для педагогов ДОУ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8106156" y="1920240"/>
            <a:ext cx="3291840" cy="3291840"/>
          </a:xfrm>
          <a:prstGeom prst="roundRect">
            <a:avLst>
              <a:gd name="adj" fmla="val 3333"/>
            </a:avLst>
          </a:prstGeom>
          <a:solidFill>
            <a:srgbClr val="FFFFFF"/>
          </a:solidFill>
          <a:ln w="12700">
            <a:solidFill>
              <a:srgbClr val="F0DFD5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8426196" y="2286000"/>
            <a:ext cx="731520" cy="731520"/>
          </a:xfrm>
          <a:prstGeom prst="ellipse">
            <a:avLst/>
          </a:prstGeom>
          <a:solidFill>
            <a:srgbClr val="E2553D"/>
          </a:solidFill>
          <a:ln/>
        </p:spPr>
      </p:sp>
      <p:sp>
        <p:nvSpPr>
          <p:cNvPr id="16" name="Text 14"/>
          <p:cNvSpPr/>
          <p:nvPr/>
        </p:nvSpPr>
        <p:spPr>
          <a:xfrm>
            <a:off x="8499348" y="2432304"/>
            <a:ext cx="585216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700" b="1" dirty="0">
                <a:solidFill>
                  <a:srgbClr val="3A262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3</a:t>
            </a:r>
            <a:endParaRPr lang="en-US" sz="2700" dirty="0"/>
          </a:p>
        </p:txBody>
      </p:sp>
      <p:sp>
        <p:nvSpPr>
          <p:cNvPr id="17" name="Text 15"/>
          <p:cNvSpPr/>
          <p:nvPr/>
        </p:nvSpPr>
        <p:spPr>
          <a:xfrm>
            <a:off x="8426196" y="3246120"/>
            <a:ext cx="2651760" cy="6400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700" b="1" dirty="0">
                <a:solidFill>
                  <a:srgbClr val="3A262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Сеть партнёров</a:t>
            </a:r>
            <a:endParaRPr lang="en-US" sz="1700" dirty="0"/>
          </a:p>
        </p:txBody>
      </p:sp>
      <p:sp>
        <p:nvSpPr>
          <p:cNvPr id="18" name="Text 16"/>
          <p:cNvSpPr/>
          <p:nvPr/>
        </p:nvSpPr>
        <p:spPr>
          <a:xfrm>
            <a:off x="8426196" y="3886200"/>
            <a:ext cx="265176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3A262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Музей, библиотека, школа, предприятия и турбизнес курорта</a:t>
            </a:r>
            <a:endParaRPr lang="en-US" sz="1300" dirty="0"/>
          </a:p>
        </p:txBody>
      </p:sp>
      <p:sp>
        <p:nvSpPr>
          <p:cNvPr id="19" name="Text 17"/>
          <p:cNvSpPr/>
          <p:nvPr/>
        </p:nvSpPr>
        <p:spPr>
          <a:xfrm>
            <a:off x="822960" y="5486400"/>
            <a:ext cx="10515600" cy="4572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3A262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Практика тиражируема в любом детском саду: нужен только интерес к родному краю.</a:t>
            </a:r>
            <a:endParaRPr lang="en-US" sz="1400" dirty="0"/>
          </a:p>
        </p:txBody>
      </p:sp>
      <p:sp>
        <p:nvSpPr>
          <p:cNvPr id="20" name="Text 18"/>
          <p:cNvSpPr/>
          <p:nvPr/>
        </p:nvSpPr>
        <p:spPr>
          <a:xfrm>
            <a:off x="10972800" y="6446520"/>
            <a:ext cx="667512" cy="2743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8C706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17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3A262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2103120"/>
            <a:ext cx="10972800" cy="8229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4000" b="1" dirty="0">
                <a:solidFill>
                  <a:srgbClr val="FFF9F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Профориентация начинается</a:t>
            </a:r>
            <a:endParaRPr lang="en-US" sz="4000" dirty="0"/>
          </a:p>
        </p:txBody>
      </p:sp>
      <p:sp>
        <p:nvSpPr>
          <p:cNvPr id="3" name="Text 1"/>
          <p:cNvSpPr/>
          <p:nvPr/>
        </p:nvSpPr>
        <p:spPr>
          <a:xfrm>
            <a:off x="640080" y="2971800"/>
            <a:ext cx="10972800" cy="8229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4000" b="1" dirty="0">
                <a:solidFill>
                  <a:srgbClr val="FFB4A2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с игры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640080" y="4114800"/>
            <a:ext cx="10515600" cy="6400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800" i="1" dirty="0">
                <a:solidFill>
                  <a:srgbClr val="FFF9F5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Вырастает человек, который знает, как устроен его город, — и уважает труд людей.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640080" y="58521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C9A79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Асоева Райля Фаргатовна · МДОАУ «Детский сад № 13 "Арбузёнок" г. Соль-Илецка» · тел. 8-917-383-34-02</a:t>
            </a:r>
            <a:endParaRPr lang="en-US" sz="13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Inter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Inter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Inter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Inter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18</Slides>
  <Notes>18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1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2026-09-28T06:37:17Z</dcterms:created>
  <dcterms:modified xsi:type="dcterms:W3CDTF">2026-09-28T06:37:17Z</dcterms:modified>
</cp:coreProperties>
</file>