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256" r:id="rId2"/>
    <p:sldId id="259" r:id="rId3"/>
    <p:sldId id="303" r:id="rId4"/>
    <p:sldId id="314" r:id="rId5"/>
    <p:sldId id="328" r:id="rId6"/>
    <p:sldId id="315" r:id="rId7"/>
    <p:sldId id="316" r:id="rId8"/>
    <p:sldId id="317" r:id="rId9"/>
    <p:sldId id="329" r:id="rId10"/>
    <p:sldId id="320" r:id="rId11"/>
    <p:sldId id="331" r:id="rId12"/>
    <p:sldId id="332" r:id="rId13"/>
    <p:sldId id="318" r:id="rId14"/>
    <p:sldId id="321" r:id="rId15"/>
    <p:sldId id="327" r:id="rId16"/>
    <p:sldId id="32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лия Колесникова" initials="ЮК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66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Низкий уровень</c:v>
                </c:pt>
                <c:pt idx="1">
                  <c:v>Средний уровень</c:v>
                </c:pt>
                <c:pt idx="2">
                  <c:v>Высокий уровень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9.0000000000000066E-2</c:v>
                </c:pt>
                <c:pt idx="1">
                  <c:v>0.73000000000000065</c:v>
                </c:pt>
                <c:pt idx="2">
                  <c:v>0.18000000000000024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Средний уровень</c:v>
                </c:pt>
                <c:pt idx="1">
                  <c:v>Высокий уровень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0.64000000000000901</c:v>
                </c:pt>
                <c:pt idx="1">
                  <c:v>0.36000000000000032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4948B8-A1BA-49BB-ADAA-568F7D02D34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0A73DC2-5799-4D0A-9C3C-E5572688FAEE}" type="pres">
      <dgm:prSet presAssocID="{764948B8-A1BA-49BB-ADAA-568F7D02D3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9AB4D-3640-44B1-95E9-7DBDF19E3C9D}" type="presOf" srcId="{764948B8-A1BA-49BB-ADAA-568F7D02D347}" destId="{C0A73DC2-5799-4D0A-9C3C-E5572688FAEE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0.36712</cdr:x>
      <cdr:y>0.1082</cdr:y>
    </cdr:from>
    <cdr:to>
      <cdr:x>0.5053</cdr:x>
      <cdr:y>0.28525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68557" y="225187"/>
          <a:ext cx="552734" cy="368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>
              <a:latin typeface="Times New Roman" pitchFamily="18" charset="0"/>
              <a:cs typeface="Times New Roman" pitchFamily="18" charset="0"/>
            </a:rPr>
            <a:t>9 %</a:t>
          </a:r>
        </a:p>
      </cdr:txBody>
    </cdr:sp>
  </cdr:relSizeAnchor>
  <cdr:relSizeAnchor xmlns:cdr="http://schemas.openxmlformats.org/drawingml/2006/chartDrawing">
    <cdr:from>
      <cdr:x>0.20165</cdr:x>
      <cdr:y>0.20328</cdr:y>
    </cdr:from>
    <cdr:to>
      <cdr:x>0.34665</cdr:x>
      <cdr:y>0.36721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06640" y="423081"/>
          <a:ext cx="580030" cy="341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18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  <cdr:relSizeAnchor xmlns:cdr="http://schemas.openxmlformats.org/drawingml/2006/chartDrawing">
    <cdr:from>
      <cdr:x>0.31765</cdr:x>
      <cdr:y>0.59016</cdr:y>
    </cdr:from>
    <cdr:to>
      <cdr:x>0.46094</cdr:x>
      <cdr:y>0.76721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70664" y="1228299"/>
          <a:ext cx="573206" cy="36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>
              <a:latin typeface="Times New Roman" pitchFamily="18" charset="0"/>
              <a:cs typeface="Times New Roman" pitchFamily="18" charset="0"/>
            </a:rPr>
            <a:t>73 %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0.38931</cdr:x>
      <cdr:y>0.49271</cdr:y>
    </cdr:from>
    <cdr:to>
      <cdr:x>0.59874</cdr:x>
      <cdr:y>0.67347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09500" y="1153236"/>
          <a:ext cx="812042" cy="423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>
              <a:latin typeface="Times New Roman" pitchFamily="18" charset="0"/>
              <a:cs typeface="Times New Roman" pitchFamily="18" charset="0"/>
            </a:rPr>
            <a:t>64</a:t>
          </a:r>
          <a:r>
            <a:rPr lang="ru-RU" sz="1400" baseline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  <cdr:relSizeAnchor xmlns:cdr="http://schemas.openxmlformats.org/drawingml/2006/chartDrawing">
    <cdr:from>
      <cdr:x>0.1658</cdr:x>
      <cdr:y>0.31195</cdr:y>
    </cdr:from>
    <cdr:to>
      <cdr:x>0.31539</cdr:x>
      <cdr:y>0.47522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2867" y="730156"/>
          <a:ext cx="580030" cy="382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>
              <a:latin typeface="Times New Roman" pitchFamily="18" charset="0"/>
              <a:cs typeface="Times New Roman" pitchFamily="18" charset="0"/>
            </a:rPr>
            <a:t>36 %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677AD-91F2-42BD-98E9-51BACD01C9ED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E673C-11EA-40DE-873C-7DD7C82B2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245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354013" marR="0" lvl="0" indent="-354013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ct val="68000"/>
              <a:buFont typeface="Wingdings 3"/>
              <a:buChar char=""/>
              <a:tabLst/>
              <a:defRPr/>
            </a:pPr>
            <a:r>
              <a:rPr lang="ru-RU" dirty="0" smtClean="0"/>
              <a:t> С 2011 года Российская Федерация перешла на двухуровневую систему образования: "</a:t>
            </a:r>
            <a:r>
              <a:rPr lang="ru-RU" dirty="0" err="1" smtClean="0"/>
              <a:t>бакалавриат</a:t>
            </a:r>
            <a:r>
              <a:rPr lang="ru-RU" dirty="0" smtClean="0"/>
              <a:t>" и "магистратура“, традиционно существующую в странах Европейского Союза, в Соединенных Штатах Америки и других развитых странах.</a:t>
            </a: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ru-RU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Бакалавриат</a:t>
            </a: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 — первый уровень высшего образования, который является базовым и длится 4 года. </a:t>
            </a:r>
          </a:p>
          <a:p>
            <a:pPr marL="354013" marR="0" lvl="0" indent="-354013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 Диплом бакалавра дает выпускнику право при трудоустройстве занимать те должности, которые предусматривают наличие высшего образования в соответствии с их квалификационными требованиями. </a:t>
            </a:r>
          </a:p>
          <a:p>
            <a:pPr marL="354013" marR="0" lvl="0" indent="-35401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 Диплом «бакалавра» дает также право продолжить обучение в магистратуре. Магистратура  — ступень высшего профессионального образования, следующая после </a:t>
            </a:r>
            <a:r>
              <a:rPr kumimoji="0" lang="ru-RU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бакалавриата</a:t>
            </a: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, позволяющая углубить специализацию по определенному профессиональному направлению.</a:t>
            </a:r>
          </a:p>
          <a:p>
            <a:pPr marL="354013" marR="0" lvl="0" indent="-354013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C0"/>
              </a:buClr>
              <a:buSzPct val="68000"/>
              <a:buFont typeface="Wingdings 3"/>
              <a:buChar char=""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E673C-11EA-40DE-873C-7DD7C82B23B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91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E3E3473-C3C4-488F-B1E9-78562ACEAA24}" type="datetimeFigureOut">
              <a:rPr lang="ru-RU" smtClean="0"/>
              <a:pPr/>
              <a:t>08.06.2023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49F93F-25C4-4C2A-B44C-0290980FFD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8208912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sz="4100" smtClean="0"/>
              <a:t>«</a:t>
            </a:r>
            <a:r>
              <a:rPr lang="ru-RU" sz="4100"/>
              <a:t>О</a:t>
            </a:r>
            <a:r>
              <a:rPr lang="ru-RU" sz="4100" smtClean="0"/>
              <a:t>собенности </a:t>
            </a:r>
            <a:r>
              <a:rPr lang="ru-RU" sz="4100" dirty="0" smtClean="0"/>
              <a:t>формирования </a:t>
            </a:r>
            <a:r>
              <a:rPr lang="ru-RU" sz="4100" dirty="0" smtClean="0"/>
              <a:t>лексических </a:t>
            </a:r>
            <a:r>
              <a:rPr lang="ru-RU" sz="4100" dirty="0" smtClean="0"/>
              <a:t>навыков на уроках английского языка на среднем тапе обучения (на примере фразеологических единиц)»</a:t>
            </a:r>
            <a:endParaRPr lang="ru-RU" sz="4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877272"/>
            <a:ext cx="7772400" cy="191592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6000" dirty="0"/>
          </a:p>
        </p:txBody>
      </p:sp>
      <p:pic>
        <p:nvPicPr>
          <p:cNvPr id="4" name="Рисунок 3" descr="1 ст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98590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511256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	</a:t>
            </a:r>
            <a:r>
              <a:rPr lang="ru-RU" sz="3600" u="sng" dirty="0" smtClean="0"/>
              <a:t>Объектом исследования</a:t>
            </a:r>
            <a:r>
              <a:rPr lang="en-US" sz="3600" dirty="0" smtClean="0"/>
              <a:t> </a:t>
            </a:r>
            <a:r>
              <a:rPr lang="ru-RU" sz="3600" dirty="0" smtClean="0"/>
              <a:t>является процесс формирования лексических навыков на примере фразеологических единиц.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	</a:t>
            </a:r>
            <a:r>
              <a:rPr lang="ru-RU" sz="3600" u="sng" dirty="0" smtClean="0"/>
              <a:t>Предмет исследования </a:t>
            </a:r>
            <a:r>
              <a:rPr lang="ru-RU" sz="3600" dirty="0" smtClean="0"/>
              <a:t>- содержательный аспект формирования лексических навыков на основе фразеологических единиц.</a:t>
            </a:r>
            <a:br>
              <a:rPr lang="ru-RU" sz="3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56847817"/>
              </p:ext>
            </p:extLst>
          </p:nvPr>
        </p:nvGraphicFramePr>
        <p:xfrm>
          <a:off x="971600" y="6093296"/>
          <a:ext cx="7704856" cy="159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4824536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/>
              <a:t>Целью работы </a:t>
            </a:r>
            <a:r>
              <a:rPr lang="ru-RU" dirty="0" smtClean="0"/>
              <a:t>является выявление теоретических и практических аспектов формирования лексических навыков на основе фразеологических единиц на среднем этапе.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V="1">
            <a:off x="457200" y="6007291"/>
            <a:ext cx="8229600" cy="8600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6641976"/>
            <a:ext cx="8229600" cy="216024"/>
          </a:xfrm>
        </p:spPr>
        <p:txBody>
          <a:bodyPr>
            <a:noAutofit/>
          </a:bodyPr>
          <a:lstStyle/>
          <a:p>
            <a:pPr algn="ctr"/>
            <a:endParaRPr lang="ru-RU" sz="4800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3802427"/>
          </a:xfrm>
        </p:spPr>
        <p:txBody>
          <a:bodyPr>
            <a:noAutofit/>
          </a:bodyPr>
          <a:lstStyle/>
          <a:p>
            <a:pPr lvl="0" algn="ctr">
              <a:buNone/>
            </a:pPr>
            <a:endParaRPr lang="ru-RU" sz="3700" b="1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lvl="0" algn="ctr">
              <a:buNone/>
            </a:pPr>
            <a:r>
              <a:rPr lang="ru-RU" sz="37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 Раскрыть содержание обучения лексике на уроках иностранного языка на среднем этапе обучения.</a:t>
            </a:r>
          </a:p>
          <a:p>
            <a:pPr>
              <a:buNone/>
            </a:pPr>
            <a:endParaRPr lang="ru-RU" sz="36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70608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3730426"/>
          </a:xfrm>
        </p:spPr>
        <p:txBody>
          <a:bodyPr>
            <a:normAutofit/>
          </a:bodyPr>
          <a:lstStyle/>
          <a:p>
            <a:r>
              <a:rPr lang="ru-RU" sz="2700" dirty="0" smtClean="0"/>
              <a:t>	Мы обнаружили, что необходимым условием эффективности процесса обучения иноязычным речевым навыкам являются определенные закономерности, принципы, соблюдение которых позволит учителю иностранного языка современной школе достичь поставленной цели.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32770" name="AutoShape 2" descr="https://www.bilisselakademi.com/wp-content/uploads/2019/02/bayku%C5%9F-%C3%B6%C4%9Fretme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1" name="Picture 3" descr="C:\Users\1\Desktop\baykuş-öğretm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933056"/>
            <a:ext cx="3146758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669360"/>
            <a:ext cx="8229600" cy="188640"/>
          </a:xfrm>
        </p:spPr>
        <p:txBody>
          <a:bodyPr>
            <a:normAutofit fontScale="90000"/>
          </a:bodyPr>
          <a:lstStyle/>
          <a:p>
            <a:pPr algn="ctr"/>
            <a:endParaRPr lang="ru-RU" u="sng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76672" y="1772816"/>
            <a:ext cx="8867328" cy="40904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7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2. Выявить методы и приемы  </a:t>
            </a:r>
          </a:p>
          <a:p>
            <a:pPr algn="ctr">
              <a:buNone/>
            </a:pPr>
            <a:r>
              <a:rPr lang="ru-RU" sz="37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формирования лексических и фразеологических навыков, в том числе ФЕ.</a:t>
            </a:r>
          </a:p>
          <a:p>
            <a:pPr>
              <a:buNone/>
            </a:pPr>
            <a:endParaRPr lang="ru-RU" sz="3600" u="sng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и приемы формирования лексических навыков</a:t>
            </a:r>
            <a:endParaRPr lang="ru-RU" u="sng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49005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</p:txBody>
      </p: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>
            <a:off x="4572000" y="1844824"/>
            <a:ext cx="172819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2"/>
          </p:cNvCxnSpPr>
          <p:nvPr/>
        </p:nvCxnSpPr>
        <p:spPr>
          <a:xfrm flipH="1">
            <a:off x="2987824" y="1844824"/>
            <a:ext cx="158417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27584" y="2420888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работа над лексикой Г. В. Рогова, которая проходит в несколько этапов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716016" y="2420888"/>
            <a:ext cx="40324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работа С. Ф. Шатилова, периодическая тренировка учащимися некоторых этапов для улучшения лексических речевых навыков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38884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3. Рассмотреть использование фразеологических единиц при обучении лексическим навыкам на примере УМК</a:t>
            </a:r>
            <a:r>
              <a:rPr lang="en-US" dirty="0" smtClean="0"/>
              <a:t> </a:t>
            </a:r>
            <a:r>
              <a:rPr lang="ru-RU" dirty="0" smtClean="0"/>
              <a:t>«</a:t>
            </a:r>
            <a:r>
              <a:rPr lang="en-US" dirty="0" smtClean="0"/>
              <a:t>Opportunities Intermediate</a:t>
            </a:r>
            <a:r>
              <a:rPr lang="ru-RU" dirty="0" smtClean="0"/>
              <a:t>».</a:t>
            </a:r>
            <a:br>
              <a:rPr lang="ru-RU" dirty="0" smtClean="0"/>
            </a:br>
            <a:endParaRPr lang="ru-RU" u="sng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202027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346043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10445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	В данной главе мы проанализируем УМК «</a:t>
            </a:r>
            <a:r>
              <a:rPr lang="ru-RU" sz="2000" dirty="0" err="1" smtClean="0"/>
              <a:t>Opportunities</a:t>
            </a:r>
            <a:r>
              <a:rPr lang="ru-RU" sz="2000" dirty="0" smtClean="0"/>
              <a:t> </a:t>
            </a:r>
            <a:r>
              <a:rPr lang="ru-RU" sz="2000" dirty="0" err="1" smtClean="0"/>
              <a:t>Intermediate</a:t>
            </a:r>
            <a:r>
              <a:rPr lang="ru-RU" sz="2000" dirty="0" smtClean="0"/>
              <a:t>», авторами  которого являются </a:t>
            </a:r>
            <a:r>
              <a:rPr lang="ru-RU" sz="2000" dirty="0" err="1" smtClean="0"/>
              <a:t>Michael</a:t>
            </a:r>
            <a:r>
              <a:rPr lang="ru-RU" sz="2000" dirty="0" smtClean="0"/>
              <a:t> </a:t>
            </a:r>
            <a:r>
              <a:rPr lang="ru-RU" sz="2000" dirty="0" err="1" smtClean="0"/>
              <a:t>Harris</a:t>
            </a:r>
            <a:r>
              <a:rPr lang="ru-RU" sz="2000" dirty="0" smtClean="0"/>
              <a:t>, </a:t>
            </a:r>
            <a:r>
              <a:rPr lang="ru-RU" sz="2000" dirty="0" err="1" smtClean="0"/>
              <a:t>David</a:t>
            </a:r>
            <a:r>
              <a:rPr lang="ru-RU" sz="2000" dirty="0" smtClean="0"/>
              <a:t> </a:t>
            </a:r>
            <a:r>
              <a:rPr lang="ru-RU" sz="2000" dirty="0" err="1" smtClean="0"/>
              <a:t>Mower</a:t>
            </a:r>
            <a:r>
              <a:rPr lang="ru-RU" sz="2000" dirty="0" smtClean="0"/>
              <a:t>. </a:t>
            </a:r>
            <a:br>
              <a:rPr lang="ru-RU" sz="2000" dirty="0" smtClean="0"/>
            </a:br>
            <a:r>
              <a:rPr lang="ru-RU" sz="2000" dirty="0" smtClean="0"/>
              <a:t>	Данный учебно-методический комплекс предоставляется для учащихся среднего звена (то есть 7,8,9 классы) с углубленным изучением ИЯ. Учебник соответствует стандарту по обучению ИЯ.  Материалы курса направлены на подготовку учащихся к сдаче ОГЭ и ЕГЭ.</a:t>
            </a:r>
            <a:br>
              <a:rPr lang="ru-RU" sz="2000" dirty="0" smtClean="0"/>
            </a:br>
            <a:r>
              <a:rPr lang="ru-RU" sz="2000" dirty="0" smtClean="0"/>
              <a:t>	УМК содержит: учебник, книгу для учителя, рабочие тетради, аудиодиски (2 штуки), сборник тестов с аудиодиском. Состоит из 8 модулей. Модуль состоит из вводного </a:t>
            </a:r>
            <a:r>
              <a:rPr lang="ru-RU" sz="2000" dirty="0" err="1" smtClean="0"/>
              <a:t>урока,основных</a:t>
            </a:r>
            <a:r>
              <a:rPr lang="ru-RU" sz="2000" dirty="0" smtClean="0"/>
              <a:t> уроков, посвященных работе над коммуникативными умениями и обзорного (проверочного) урока после каждого модуля.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pic>
        <p:nvPicPr>
          <p:cNvPr id="31745" name="Picture 1" descr="C:\Users\1\Desktop\5be2e7f66c4b445234213f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509120"/>
            <a:ext cx="2594334" cy="2062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3204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4. Разработать учебно-методический</a:t>
            </a:r>
            <a:br>
              <a:rPr lang="ru-RU" dirty="0" smtClean="0"/>
            </a:br>
            <a:r>
              <a:rPr lang="ru-RU" dirty="0" smtClean="0"/>
              <a:t>материал по формированию лексических навыков на основе фразеологических единиц.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flipV="1">
            <a:off x="683568" y="6858000"/>
            <a:ext cx="8229600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9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9144000" cy="858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490059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960440"/>
          </a:xfrm>
        </p:spPr>
        <p:txBody>
          <a:bodyPr>
            <a:normAutofit fontScale="90000"/>
          </a:bodyPr>
          <a:lstStyle/>
          <a:p>
            <a:pPr lvl="0"/>
            <a:r>
              <a:rPr lang="ru-RU" sz="2200" dirty="0" smtClean="0"/>
              <a:t>	1. учащимся предлагается внимательно рассмотреть картинки и прочитать соответствующие им надписи.</a:t>
            </a:r>
            <a:br>
              <a:rPr lang="ru-RU" sz="2200" dirty="0" smtClean="0"/>
            </a:br>
            <a:r>
              <a:rPr lang="ru-RU" sz="2200" dirty="0" smtClean="0"/>
              <a:t>	2. предполагают, что они означают и как их следует перевести на русский язык (на данном этапе учащиеся применяют языковую догадку).</a:t>
            </a:r>
            <a:br>
              <a:rPr lang="ru-RU" sz="2200" dirty="0" smtClean="0"/>
            </a:br>
            <a:r>
              <a:rPr lang="ru-RU" sz="2200" dirty="0" smtClean="0"/>
              <a:t>	3. читают фразеологическую единицу и соотносят её с картинкой, переводят дословно.</a:t>
            </a:r>
            <a:br>
              <a:rPr lang="ru-RU" sz="2200" dirty="0" smtClean="0"/>
            </a:br>
            <a:r>
              <a:rPr lang="ru-RU" sz="2200" dirty="0" smtClean="0"/>
              <a:t>	4. учитель предлагает учащимся ситуацию с использованием данного фразеологизма для прослушивания или прочтения.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pic>
        <p:nvPicPr>
          <p:cNvPr id="5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9144000" cy="858253"/>
          </a:xfrm>
          <a:prstGeom prst="rect">
            <a:avLst/>
          </a:prstGeom>
        </p:spPr>
      </p:pic>
      <p:pic>
        <p:nvPicPr>
          <p:cNvPr id="35842" name="Picture 2" descr="C:\Users\1\Desktop\Stack of books 2-2965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149080"/>
            <a:ext cx="2160240" cy="2520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490059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672408"/>
          </a:xfrm>
        </p:spPr>
        <p:txBody>
          <a:bodyPr>
            <a:normAutofit fontScale="90000"/>
          </a:bodyPr>
          <a:lstStyle/>
          <a:p>
            <a:pPr lvl="0"/>
            <a:r>
              <a:rPr lang="ru-RU" sz="2200" dirty="0" smtClean="0"/>
              <a:t>	5. учащиеся высказывают свои варианты относительно контекста.</a:t>
            </a:r>
            <a:br>
              <a:rPr lang="ru-RU" sz="2200" dirty="0" smtClean="0"/>
            </a:br>
            <a:r>
              <a:rPr lang="ru-RU" sz="2200" dirty="0" smtClean="0"/>
              <a:t>	6. записывают фразеологический оборот, его значение в специальный словарик .</a:t>
            </a:r>
            <a:br>
              <a:rPr lang="ru-RU" sz="2200" dirty="0" smtClean="0"/>
            </a:br>
            <a:r>
              <a:rPr lang="ru-RU" sz="2200" dirty="0" smtClean="0"/>
              <a:t>	7. учащиеся составляют (устно) предложения с данной единицей.</a:t>
            </a:r>
            <a:br>
              <a:rPr lang="ru-RU" sz="2200" dirty="0" smtClean="0"/>
            </a:br>
            <a:r>
              <a:rPr lang="ru-RU" sz="2200" dirty="0" smtClean="0"/>
              <a:t>	8. учитель предлагает учащимся составить диалог или ситуацию, используя определённую фразеологическую единицу.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pic>
        <p:nvPicPr>
          <p:cNvPr id="34818" name="Picture 2" descr="C:\Users\1\Desktop\DdQsjfgVQAAJ7u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761656"/>
            <a:ext cx="3096344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4032448"/>
          </a:xfrm>
        </p:spPr>
        <p:txBody>
          <a:bodyPr>
            <a:noAutofit/>
          </a:bodyPr>
          <a:lstStyle/>
          <a:p>
            <a:pPr lvl="1" algn="ctr"/>
            <a:r>
              <a:rPr lang="ru-RU" sz="3700" b="1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3700" b="1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700" b="1" kern="120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5. Проверить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37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эффективность использованного учебно-методического материала в ходе исследовательской работы.</a:t>
            </a:r>
            <a:br>
              <a:rPr lang="ru-RU" sz="37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3700" b="1" kern="120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346043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Обобщенные результаты усвоения учащимися фразеологических единиц </a:t>
            </a:r>
            <a:br>
              <a:rPr lang="ru-RU" sz="3600" dirty="0" smtClean="0"/>
            </a:br>
            <a:r>
              <a:rPr lang="en-US" sz="3600" dirty="0" smtClean="0"/>
              <a:t>(</a:t>
            </a:r>
            <a:r>
              <a:rPr lang="en-US" sz="3600" dirty="0" err="1" smtClean="0"/>
              <a:t>до</a:t>
            </a:r>
            <a:r>
              <a:rPr lang="en-US" sz="3600" dirty="0" smtClean="0"/>
              <a:t> </a:t>
            </a:r>
            <a:r>
              <a:rPr lang="en-US" sz="3600" dirty="0" err="1" smtClean="0"/>
              <a:t>начала</a:t>
            </a:r>
            <a:r>
              <a:rPr lang="en-US" sz="3600" dirty="0" smtClean="0"/>
              <a:t> </a:t>
            </a:r>
            <a:r>
              <a:rPr lang="en-US" sz="3600" dirty="0" err="1" smtClean="0"/>
              <a:t>исследовательской</a:t>
            </a:r>
            <a:r>
              <a:rPr lang="en-US" sz="3600" dirty="0" smtClean="0"/>
              <a:t> </a:t>
            </a:r>
            <a:r>
              <a:rPr lang="en-US" sz="3600" dirty="0" err="1" smtClean="0"/>
              <a:t>работы</a:t>
            </a:r>
            <a:r>
              <a:rPr lang="en-US" sz="3600" dirty="0" smtClean="0"/>
              <a:t>)</a:t>
            </a:r>
            <a:endParaRPr lang="ru-RU" sz="3600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371703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</a:t>
            </a:r>
            <a:endParaRPr lang="ru-RU" sz="2400" dirty="0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1619672" y="2708920"/>
          <a:ext cx="63370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Обобщенные результаты усвоения учащимися фразеологических единиц </a:t>
            </a:r>
            <a:br>
              <a:rPr lang="ru-RU" sz="3600" dirty="0" smtClean="0"/>
            </a:br>
            <a:r>
              <a:rPr lang="en-US" sz="3600" dirty="0" smtClean="0"/>
              <a:t> (</a:t>
            </a:r>
            <a:r>
              <a:rPr lang="en-US" sz="3600" dirty="0" err="1" smtClean="0"/>
              <a:t>по</a:t>
            </a:r>
            <a:r>
              <a:rPr lang="en-US" sz="3600" dirty="0" smtClean="0"/>
              <a:t> </a:t>
            </a:r>
            <a:r>
              <a:rPr lang="en-US" sz="3600" dirty="0" err="1" smtClean="0"/>
              <a:t>итогам</a:t>
            </a:r>
            <a:r>
              <a:rPr lang="en-US" sz="3600" dirty="0" smtClean="0"/>
              <a:t> </a:t>
            </a:r>
            <a:r>
              <a:rPr lang="en-US" sz="3600" dirty="0" err="1" smtClean="0"/>
              <a:t>исследовательской</a:t>
            </a:r>
            <a:r>
              <a:rPr lang="en-US" sz="3600" dirty="0" smtClean="0"/>
              <a:t> </a:t>
            </a:r>
            <a:r>
              <a:rPr lang="en-US" sz="3600" dirty="0" err="1" smtClean="0"/>
              <a:t>работы</a:t>
            </a:r>
            <a:r>
              <a:rPr lang="en-US" sz="3600" dirty="0" smtClean="0"/>
              <a:t>)</a:t>
            </a:r>
            <a:endParaRPr lang="ru-RU" sz="3600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371703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</a:t>
            </a:r>
            <a:endParaRPr lang="ru-RU" sz="24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411760" y="3212976"/>
          <a:ext cx="569897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352839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Благодарю за внимание!!!</a:t>
            </a:r>
            <a:endParaRPr lang="ru-RU" dirty="0"/>
          </a:p>
        </p:txBody>
      </p:sp>
      <p:pic>
        <p:nvPicPr>
          <p:cNvPr id="4" name="Содержимое 3" descr="РАМК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58253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56206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sz="5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3">
      <a:dk1>
        <a:sysClr val="windowText" lastClr="000000"/>
      </a:dk1>
      <a:lt1>
        <a:sysClr val="window" lastClr="FFFFFF"/>
      </a:lt1>
      <a:dk2>
        <a:srgbClr val="005390"/>
      </a:dk2>
      <a:lt2>
        <a:srgbClr val="DEF5FA"/>
      </a:lt2>
      <a:accent1>
        <a:srgbClr val="0070C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5390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1259</TotalTime>
  <Words>156</Words>
  <Application>Microsoft Office PowerPoint</Application>
  <PresentationFormat>Экран (4:3)</PresentationFormat>
  <Paragraphs>31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 «Особенности формирования лексических навыков на уроках английского языка на среднем тапе обучения (на примере фразеологических единиц)»</vt:lpstr>
      <vt:lpstr> Объектом исследования является процесс формирования лексических навыков на примере фразеологических единиц.   Предмет исследования - содержательный аспект формирования лексических навыков на основе фразеологических единиц.  </vt:lpstr>
      <vt:lpstr>Целью работы является выявление теоретических и практических аспектов формирования лексических навыков на основе фразеологических единиц на среднем этапе. </vt:lpstr>
      <vt:lpstr>Презентация PowerPoint</vt:lpstr>
      <vt:lpstr> Мы обнаружили, что необходимым условием эффективности процесса обучения иноязычным речевым навыкам являются определенные закономерности, принципы, соблюдение которых позволит учителю иностранного языка современной школе достичь поставленной цели. </vt:lpstr>
      <vt:lpstr>Презентация PowerPoint</vt:lpstr>
      <vt:lpstr>Методы и приемы формирования лексических навыков</vt:lpstr>
      <vt:lpstr>3. Рассмотреть использование фразеологических единиц при обучении лексическим навыкам на примере УМК «Opportunities Intermediate». </vt:lpstr>
      <vt:lpstr> В данной главе мы проанализируем УМК «Opportunities Intermediate», авторами  которого являются Michael Harris, David Mower.   Данный учебно-методический комплекс предоставляется для учащихся среднего звена (то есть 7,8,9 классы) с углубленным изучением ИЯ. Учебник соответствует стандарту по обучению ИЯ.  Материалы курса направлены на подготовку учащихся к сдаче ОГЭ и ЕГЭ.  УМК содержит: учебник, книгу для учителя, рабочие тетради, аудиодиски (2 штуки), сборник тестов с аудиодиском. Состоит из 8 модулей. Модуль состоит из вводного урока,основных уроков, посвященных работе над коммуникативными умениями и обзорного (проверочного) урока после каждого модуля.  </vt:lpstr>
      <vt:lpstr>  4. Разработать учебно-методический материал по формированию лексических навыков на основе фразеологических единиц. </vt:lpstr>
      <vt:lpstr> 1. учащимся предлагается внимательно рассмотреть картинки и прочитать соответствующие им надписи.  2. предполагают, что они означают и как их следует перевести на русский язык (на данном этапе учащиеся применяют языковую догадку).  3. читают фразеологическую единицу и соотносят её с картинкой, переводят дословно.  4. учитель предлагает учащимся ситуацию с использованием данного фразеологизма для прослушивания или прочтения. </vt:lpstr>
      <vt:lpstr> 5. учащиеся высказывают свои варианты относительно контекста.  6. записывают фразеологический оборот, его значение в специальный словарик .  7. учащиеся составляют (устно) предложения с данной единицей.  8. учитель предлагает учащимся составить диалог или ситуацию, используя определённую фразеологическую единицу. </vt:lpstr>
      <vt:lpstr> 5. Проверить  эффективность использованного учебно-методического материала в ходе исследовательской работы. </vt:lpstr>
      <vt:lpstr>Обобщенные результаты усвоения учащимися фразеологических единиц  (до начала исследовательской работы)</vt:lpstr>
      <vt:lpstr> Обобщенные результаты усвоения учащимися фразеологических единиц   (по итогам исследовательской работы)</vt:lpstr>
      <vt:lpstr>  Благодарю за внимание!!!</vt:lpstr>
    </vt:vector>
  </TitlesOfParts>
  <Company>MultiDVD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ПРИЕМНАЯ КОММИСИЯ</dc:title>
  <dc:creator>Мсти</dc:creator>
  <cp:lastModifiedBy>user</cp:lastModifiedBy>
  <cp:revision>141</cp:revision>
  <dcterms:created xsi:type="dcterms:W3CDTF">2013-02-02T16:42:37Z</dcterms:created>
  <dcterms:modified xsi:type="dcterms:W3CDTF">2023-06-08T12:19:17Z</dcterms:modified>
</cp:coreProperties>
</file>