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8" r:id="rId4"/>
    <p:sldId id="267" r:id="rId5"/>
    <p:sldId id="274" r:id="rId6"/>
    <p:sldId id="266" r:id="rId7"/>
    <p:sldId id="265" r:id="rId8"/>
    <p:sldId id="264" r:id="rId9"/>
    <p:sldId id="263" r:id="rId10"/>
    <p:sldId id="277" r:id="rId11"/>
    <p:sldId id="262" r:id="rId12"/>
    <p:sldId id="272" r:id="rId13"/>
    <p:sldId id="271" r:id="rId14"/>
    <p:sldId id="278" r:id="rId15"/>
    <p:sldId id="276" r:id="rId16"/>
    <p:sldId id="270" r:id="rId17"/>
    <p:sldId id="26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9557F-B6FC-4EE2-810A-05BB57AA7305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77B679-B604-4A7E-8819-5B2C4613C04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77B679-B604-4A7E-8819-5B2C4613C047}" type="slidenum">
              <a:rPr lang="ru-RU" smtClean="0"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h2.hqtexture.com/105/10451/1458557993-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57224" y="214290"/>
            <a:ext cx="74295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Муниципальное автономное дошкольное образовательное учреждение </a:t>
            </a:r>
          </a:p>
          <a:p>
            <a:pPr algn="ctr"/>
            <a:r>
              <a:rPr lang="ru-RU" dirty="0" smtClean="0"/>
              <a:t>«Детский сад №1 «Белоснежка»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1059845"/>
            <a:ext cx="457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Марафон предприимчивости </a:t>
            </a:r>
          </a:p>
          <a:p>
            <a:pPr algn="ctr"/>
            <a:r>
              <a:rPr lang="ru-RU" sz="3200" b="1" dirty="0" smtClean="0">
                <a:solidFill>
                  <a:srgbClr val="00B050"/>
                </a:solidFill>
              </a:rPr>
              <a:t>«</a:t>
            </a:r>
            <a:r>
              <a:rPr lang="ru-RU" sz="3200" b="1" dirty="0" smtClean="0">
                <a:solidFill>
                  <a:srgbClr val="00B050"/>
                </a:solidFill>
              </a:rPr>
              <a:t>Дошколята - </a:t>
            </a:r>
            <a:r>
              <a:rPr lang="ru-RU" sz="3200" b="1" dirty="0" err="1" smtClean="0">
                <a:solidFill>
                  <a:srgbClr val="00B050"/>
                </a:solidFill>
              </a:rPr>
              <a:t>ЭКОлята</a:t>
            </a:r>
            <a:r>
              <a:rPr lang="ru-RU" sz="3200" b="1" dirty="0" smtClean="0">
                <a:solidFill>
                  <a:srgbClr val="00B050"/>
                </a:solidFill>
              </a:rPr>
              <a:t>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5715016"/>
            <a:ext cx="4572000" cy="774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Старшая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группа №6 «Пчелки»</a:t>
            </a:r>
          </a:p>
          <a:p>
            <a:pPr lvl="0" algn="ctr" defTabSz="45720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2023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88" name="AutoShape 16" descr="https://pichold.ru/wp-content/uploads/2021/06/png-clipart-costume-design-cartoon-figurine-others-legendary-creature-cartoo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90" name="AutoShape 18" descr="https://pichold.ru/wp-content/uploads/2021/06/png-clipart-costume-design-cartoon-figurine-others-legendary-creature-cartoo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92" name="Picture 20" descr="https://sun9-62.userapi.com/impg/kBJzGB8M9xS4YuD4wBJV0jxr3BR_UXtYUVCS8w/lVP16eD5C0M.jpg?size=696x711&amp;quality=95&amp;sign=8b41ca6e796ccf9f64c2c742e8065540&amp;c_uniq_tag=NTLskpUSS0cv9efEJ44OC7j7_HuB5lpUFSs689ya71s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437" l="2586" r="9842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071802" y="2571744"/>
            <a:ext cx="2774762" cy="2834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phonoteka.top/uploads/posts/2022-09/1663709781_60-phonoteka-org-p-fon-dlya-ekologicheskoi-prezentatsii-pinte-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928794" y="357166"/>
            <a:ext cx="650085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Важнейший аспект в решении вопроса сохранения природных ресурсов Земли – образование. Экологическое образование официально признано сегодня как одно из приоритетных направлений совершенствования деятельности образовательных систем. Началом формирования экологической направленности личности можно считать дошкольное детство, так как в этот период закладывается фундамент осознанного отношения к окружающей действительности, накапливаются яркие, эмоциональные впечатления, которые надолго остаются в памяти человека. На этапе дошкольного детства ребенок получает эмоциональные впечатления о природе, накапливает представления о разных формах жизни, т. е. у него формируются первоосновы</a:t>
            </a:r>
            <a:r>
              <a:rPr lang="ru-RU" b="1" dirty="0" smtClean="0"/>
              <a:t> </a:t>
            </a:r>
            <a:r>
              <a:rPr lang="ru-RU" dirty="0" smtClean="0"/>
              <a:t>экологического мышления,  сознания, закладываются начальные элементы экологической культуры. </a:t>
            </a:r>
          </a:p>
          <a:p>
            <a:r>
              <a:rPr lang="ru-RU" dirty="0" smtClean="0"/>
              <a:t>Обострение экологической проблемы в стране и в мире диктует необходимость интенсивной просветительской работы по формированию у детей экологического сознания, культуры природопользования.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phonoteka.top/uploads/posts/2022-09/1663709781_60-phonoteka-org-p-fon-dlya-ekologicheskoi-prezentatsii-pinte-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0" y="751344"/>
            <a:ext cx="571502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марафона: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экологически грамотного отношения дошкольников к природе</a:t>
            </a:r>
            <a:b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марафона: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Развивать познавательный интерес к миру природы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Формировать навыки бережного отношения к природе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Воспитывать гуманное, бережное отношение к миру  природы и окружающему миру в целом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 Воспитывать у детей желание сохранять природу и при необходимости оказывать ей помощь              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000232" y="5286388"/>
            <a:ext cx="4857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b="1" dirty="0" smtClean="0">
                <a:ln w="3175" cmpd="sng">
                  <a:noFill/>
                </a:ln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Участники марафона</a:t>
            </a:r>
            <a:r>
              <a:rPr lang="ru-RU" dirty="0" smtClean="0">
                <a:ln w="3175" cmpd="sng">
                  <a:noFill/>
                </a:ln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воспитанники старшей группы, родители и воспитатели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phonoteka.top/uploads/posts/2022-09/1663709781_60-phonoteka-org-p-fon-dlya-ekologicheskoi-prezentatsii-pinte-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0" y="428604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1670" y="285728"/>
            <a:ext cx="65008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kern="0" dirty="0" smtClean="0">
                <a:solidFill>
                  <a:srgbClr val="C00000"/>
                </a:solidFill>
                <a:latin typeface="Comic Sans MS"/>
                <a:ea typeface="Calibri"/>
                <a:cs typeface="Times New Roman"/>
              </a:rPr>
              <a:t>В группу «Пчелки»  </a:t>
            </a:r>
            <a:r>
              <a:rPr lang="ru-RU" b="1" kern="0" dirty="0" smtClean="0">
                <a:solidFill>
                  <a:srgbClr val="00B050"/>
                </a:solidFill>
                <a:latin typeface="Comic Sans MS"/>
                <a:ea typeface="Calibri"/>
                <a:cs typeface="Times New Roman"/>
              </a:rPr>
              <a:t>пришло письмо и закрытый сундучок от </a:t>
            </a:r>
            <a:r>
              <a:rPr lang="ru-RU" b="1" kern="0" dirty="0" err="1" smtClean="0">
                <a:solidFill>
                  <a:srgbClr val="00B050"/>
                </a:solidFill>
                <a:latin typeface="Comic Sans MS"/>
                <a:ea typeface="Calibri"/>
                <a:cs typeface="Times New Roman"/>
              </a:rPr>
              <a:t>Лесовичка</a:t>
            </a:r>
            <a:r>
              <a:rPr lang="ru-RU" b="1" kern="0" dirty="0" smtClean="0">
                <a:solidFill>
                  <a:srgbClr val="00B050"/>
                </a:solidFill>
                <a:latin typeface="Comic Sans MS"/>
                <a:ea typeface="Calibri"/>
                <a:cs typeface="Times New Roman"/>
              </a:rPr>
              <a:t>. Чтобы его открыть и узнать, что прислал </a:t>
            </a:r>
            <a:r>
              <a:rPr lang="ru-RU" b="1" kern="0" dirty="0" err="1" smtClean="0">
                <a:solidFill>
                  <a:srgbClr val="00B050"/>
                </a:solidFill>
                <a:latin typeface="Comic Sans MS"/>
                <a:ea typeface="Calibri"/>
                <a:cs typeface="Times New Roman"/>
              </a:rPr>
              <a:t>Лесовичок</a:t>
            </a:r>
            <a:r>
              <a:rPr lang="ru-RU" b="1" kern="0" dirty="0" smtClean="0">
                <a:solidFill>
                  <a:srgbClr val="00B050"/>
                </a:solidFill>
                <a:latin typeface="Comic Sans MS"/>
                <a:ea typeface="Calibri"/>
                <a:cs typeface="Times New Roman"/>
              </a:rPr>
              <a:t>, ребята проходят задания  и собирают ключ</a:t>
            </a:r>
            <a:endParaRPr lang="ru-RU" dirty="0"/>
          </a:p>
        </p:txBody>
      </p:sp>
      <p:pic>
        <p:nvPicPr>
          <p:cNvPr id="12290" name="Picture 2" descr="https://oki4.vkusercdn.ru/i?r=BDHElZJBPNKGuFyY-akIDfgnEP9fmg7MT6Q4M__IW7p70nnmaedqRfh3e4DP6iiZgd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1857364"/>
            <a:ext cx="5715040" cy="42862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phonoteka.top/uploads/posts/2022-09/1663709781_60-phonoteka-org-p-fon-dlya-ekologicheskoi-prezentatsii-pinte-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0" y="428604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43042" y="214290"/>
            <a:ext cx="714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kern="0" dirty="0" smtClean="0">
                <a:solidFill>
                  <a:srgbClr val="C00000"/>
                </a:solidFill>
                <a:latin typeface="Comic Sans MS"/>
                <a:ea typeface="Calibri"/>
                <a:cs typeface="Times New Roman"/>
              </a:rPr>
              <a:t>1 день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 ходили на прогулку в лес, где 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составляли рассказы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грибах и растениях, </a:t>
            </a:r>
            <a:r>
              <a:rPr lang="ru-RU" b="1" dirty="0" smtClean="0"/>
              <a:t>занесенных в Красную книгу. Мероприятие направлено на воспитание любви и бережному отношению к природе, лесу.</a:t>
            </a:r>
            <a:endParaRPr lang="ru-RU" dirty="0"/>
          </a:p>
        </p:txBody>
      </p:sp>
      <p:pic>
        <p:nvPicPr>
          <p:cNvPr id="1026" name="Picture 2" descr="https://oki4.vkusercdn.ru/i?r=BDHElZJBPNKGuFyY-akIDfgnSnCjfSOhyYCqimY9hXLGDev7MgGR5gztagjA2xk0RX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0259" y="1357298"/>
            <a:ext cx="3143271" cy="2357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2" name="Picture 8" descr="https://oki4.vkusercdn.ru/i?r=BDHElZJBPNKGuFyY-akIDfgn5Ag_4DEb9AFBOwMRmKYPllXDrtKYfzmq6DMmY3CL6d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1428736"/>
            <a:ext cx="3204570" cy="24034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4" name="Picture 10" descr="https://oki4.vkusercdn.ru/i?r=BDHElZJBPNKGuFyY-akIDfgnI-MtR6CCKExWiSfHDU2CvDaliUZYi5upbNQXLlJiEk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3071810"/>
            <a:ext cx="2651514" cy="3535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8" name="Picture 14" descr="https://oki4.vkusercdn.ru/i?r=BDHElZJBPNKGuFyY-akIDfgnVhcZjs3YLQzJFnjsv-fEh4i9MweGZGQ5m6fm3OfTsD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4071942"/>
            <a:ext cx="3371259" cy="25284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phonoteka.top/uploads/posts/2022-09/1663709781_60-phonoteka-org-p-fon-dlya-ekologicheskoi-prezentatsii-pinte-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0" y="357166"/>
            <a:ext cx="65008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По возвращении в группу 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рисовали нетрадиционной техникой </a:t>
            </a:r>
            <a:r>
              <a:rPr lang="ru-RU" b="1" dirty="0" smtClean="0"/>
              <a:t>осенние деревья. Мероприятие- направленное на развитие  интереса к ярким, красивым явлениям природы.</a:t>
            </a:r>
            <a:endParaRPr lang="ru-RU" dirty="0"/>
          </a:p>
        </p:txBody>
      </p:sp>
      <p:pic>
        <p:nvPicPr>
          <p:cNvPr id="11266" name="Picture 2" descr="https://oki4.vkusercdn.ru/i?r=BDHElZJBPNKGuFyY-akIDfgnVRIsJc2KPBpffZam_5uCOznM-scFihpvhRfcGLY2me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1581866"/>
            <a:ext cx="5500726" cy="412554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phonoteka.top/uploads/posts/2022-09/1663709781_60-phonoteka-org-p-fon-dlya-ekologicheskoi-prezentatsii-pinte-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357422" y="428604"/>
            <a:ext cx="56436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omic Sans MS"/>
                <a:ea typeface="Calibri"/>
                <a:cs typeface="Times New Roman"/>
              </a:rPr>
              <a:t>2день </a:t>
            </a:r>
            <a:r>
              <a:rPr lang="ru-RU" b="1" dirty="0" smtClean="0">
                <a:latin typeface="Calibri" pitchFamily="34" charset="0"/>
                <a:ea typeface="Calibri"/>
                <a:cs typeface="Calibri" pitchFamily="34" charset="0"/>
              </a:rPr>
              <a:t>Ребята помогли 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/>
                <a:cs typeface="Calibri" pitchFamily="34" charset="0"/>
              </a:rPr>
              <a:t>навести порядок </a:t>
            </a:r>
            <a:r>
              <a:rPr lang="ru-RU" b="1" dirty="0" smtClean="0">
                <a:latin typeface="Calibri" pitchFamily="34" charset="0"/>
                <a:ea typeface="Calibri"/>
                <a:cs typeface="Calibri" pitchFamily="34" charset="0"/>
              </a:rPr>
              <a:t>на участке, затем поиграли в 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/>
                <a:cs typeface="Calibri" pitchFamily="34" charset="0"/>
              </a:rPr>
              <a:t>игру с мячом «Воздух, земля, вода»</a:t>
            </a:r>
            <a:r>
              <a:rPr lang="ru-RU" b="1" dirty="0" smtClean="0">
                <a:latin typeface="Calibri" pitchFamily="34" charset="0"/>
                <a:ea typeface="Calibri"/>
                <a:cs typeface="Calibri" pitchFamily="34" charset="0"/>
              </a:rPr>
              <a:t>, чтобы закрепить знания детей об объектах природы. 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42" name="Picture 2" descr="https://oki4.vkusercdn.ru/i?r=BDHElZJBPNKGuFyY-akIDfgnYVYaTFyxFTQGDxWHBkgwNKDQRPVaX6WA-8ctBslItZ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000240"/>
            <a:ext cx="3395072" cy="254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44" name="Picture 4" descr="https://oki4.vkusercdn.ru/i?r=BDHElZJBPNKGuFyY-akIDfgnLfzHW3sNlhA1m7MOV04pc8rZTrq8jT-N54o8Xi-cxl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68" y="3214686"/>
            <a:ext cx="2491937" cy="33225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46" name="Picture 6" descr="https://oki4.vkusercdn.ru/i?r=BDHElZJBPNKGuFyY-akIDfgnz3gut1rtHJ04_kML89lrnj8tHp_1CmiSXJtyFpEVyU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1428736"/>
            <a:ext cx="2875380" cy="38338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phonoteka.top/uploads/posts/2022-09/1663709781_60-phonoteka-org-p-fon-dlya-ekologicheskoi-prezentatsii-pinte-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0" y="285729"/>
            <a:ext cx="6143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alibri" pitchFamily="34" charset="0"/>
                <a:ea typeface="Calibri"/>
                <a:cs typeface="Calibri" pitchFamily="34" charset="0"/>
              </a:rPr>
              <a:t>по возвращении в группу 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/>
                <a:cs typeface="Calibri" pitchFamily="34" charset="0"/>
              </a:rPr>
              <a:t>собирали  осенний венок </a:t>
            </a:r>
            <a:r>
              <a:rPr lang="ru-RU" b="1" dirty="0" smtClean="0">
                <a:latin typeface="Calibri" pitchFamily="34" charset="0"/>
                <a:ea typeface="Calibri"/>
                <a:cs typeface="Calibri" pitchFamily="34" charset="0"/>
              </a:rPr>
              <a:t>из листьев, развивая эмоционально-эстетические чувства </a:t>
            </a:r>
            <a:endParaRPr lang="ru-RU" dirty="0"/>
          </a:p>
        </p:txBody>
      </p:sp>
      <p:pic>
        <p:nvPicPr>
          <p:cNvPr id="9218" name="Picture 2" descr="https://oki4.vkusercdn.ru/i?r=BDHElZJBPNKGuFyY-akIDfgnmUllkGE_AxXyuprJqo-5j1ALZPisETnZw6aN30i2K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928934"/>
            <a:ext cx="4381530" cy="32861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20" name="Picture 4" descr="https://oki4.vkusercdn.ru/i?r=BDHElZJBPNKGuFyY-akIDfgnt2xTJSPm3_8I6wIgXZePOl35SoXct_LSwTJ2m43yVY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1071546"/>
            <a:ext cx="4228515" cy="31713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phonoteka.top/uploads/posts/2022-09/1663709781_60-phonoteka-org-p-fon-dlya-ekologicheskoi-prezentatsii-pinte-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5984" y="285728"/>
            <a:ext cx="614366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omic Sans MS"/>
                <a:ea typeface="Calibri"/>
                <a:cs typeface="Times New Roman"/>
              </a:rPr>
              <a:t>3 день </a:t>
            </a:r>
            <a:r>
              <a:rPr lang="ru-RU" b="1" dirty="0" smtClean="0">
                <a:latin typeface="Calibri" pitchFamily="34" charset="0"/>
                <a:ea typeface="Calibri"/>
                <a:cs typeface="Calibri" pitchFamily="34" charset="0"/>
              </a:rPr>
              <a:t>играли в экологическую игру 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/>
                <a:cs typeface="Calibri" pitchFamily="34" charset="0"/>
              </a:rPr>
              <a:t>«Сортировка мусора»</a:t>
            </a:r>
            <a:r>
              <a:rPr lang="ru-RU" b="1" dirty="0" smtClean="0">
                <a:latin typeface="Calibri" pitchFamily="34" charset="0"/>
                <a:ea typeface="Calibri"/>
                <a:cs typeface="Calibri" pitchFamily="34" charset="0"/>
              </a:rPr>
              <a:t>, чтобы повысить уровень экологической культуры и информированности о проблеме обращения с отходами и раскрашивали раскраски 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/>
                <a:cs typeface="Calibri" pitchFamily="34" charset="0"/>
              </a:rPr>
              <a:t>«Береги природу»</a:t>
            </a:r>
            <a:r>
              <a:rPr lang="ru-RU" b="1" i="1" dirty="0" smtClean="0">
                <a:latin typeface="Calibri" pitchFamily="34" charset="0"/>
                <a:ea typeface="Calibri"/>
                <a:cs typeface="Calibri" pitchFamily="34" charset="0"/>
              </a:rPr>
              <a:t>, </a:t>
            </a:r>
            <a:r>
              <a:rPr lang="ru-RU" b="1" dirty="0" smtClean="0">
                <a:latin typeface="Calibri" pitchFamily="34" charset="0"/>
                <a:ea typeface="Calibri"/>
                <a:cs typeface="Calibri" pitchFamily="34" charset="0"/>
              </a:rPr>
              <a:t>посвященные  защите окружающей среды.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194" name="Picture 2" descr="https://oki4.vkusercdn.ru/i?r=BDHElZJBPNKGuFyY-akIDfgn6i29PaMAHPM2IXJ9_AMZ2F5_N_rR1kA_fpVEOKH7f7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571744"/>
            <a:ext cx="4347579" cy="32606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6" name="Picture 4" descr="https://oki4.vkusercdn.ru/i?r=BDHElZJBPNKGuFyY-akIDfgnlraBLryWKkEPEEHgEc0omAno3QAAEYzpuzmyYFEb-3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1928802"/>
            <a:ext cx="4167218" cy="31254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https://phonoteka.top/uploads/posts/2022-09/1663709781_60-phonoteka-org-p-fon-dlya-ekologicheskoi-prezentatsii-pinte-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071670" y="357166"/>
            <a:ext cx="64294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alibri" pitchFamily="34" charset="0"/>
                <a:ea typeface="Calibri"/>
                <a:cs typeface="Calibri" pitchFamily="34" charset="0"/>
              </a:rPr>
              <a:t>Играли в дидактическую игру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/>
                <a:cs typeface="Calibri" pitchFamily="34" charset="0"/>
              </a:rPr>
              <a:t>«Чемоданчик  растений» </a:t>
            </a:r>
            <a:r>
              <a:rPr lang="ru-RU" b="1" dirty="0" smtClean="0">
                <a:latin typeface="Calibri" pitchFamily="34" charset="0"/>
                <a:ea typeface="Calibri"/>
                <a:cs typeface="Calibri" pitchFamily="34" charset="0"/>
              </a:rPr>
              <a:t>, где формировали представление о лекарственных, луговых и лесных растениях и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/>
                <a:cs typeface="Calibri" pitchFamily="34" charset="0"/>
              </a:rPr>
              <a:t>рассуждали как ухаживать </a:t>
            </a:r>
            <a:r>
              <a:rPr lang="ru-RU" b="1" dirty="0" smtClean="0">
                <a:latin typeface="Calibri" pitchFamily="34" charset="0"/>
                <a:ea typeface="Calibri"/>
                <a:cs typeface="Calibri" pitchFamily="34" charset="0"/>
              </a:rPr>
              <a:t>за домашними цветами.</a:t>
            </a:r>
            <a:endParaRPr lang="ru-RU" dirty="0"/>
          </a:p>
        </p:txBody>
      </p:sp>
      <p:pic>
        <p:nvPicPr>
          <p:cNvPr id="30724" name="Picture 4" descr="https://oki4.vkusercdn.ru/i?r=BDHElZJBPNKGuFyY-akIDfgnsYWaO7yrg7OZ8405LD4t04o4kEwkCXMcML-PUIknkI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143116"/>
            <a:ext cx="4119592" cy="30896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28" name="Picture 8" descr="https://oki4.vkusercdn.ru/i?r=BDHElZJBPNKGuFyY-akIDfgn1ZkN61pYtoBzVPvD33nch3JsVWvNop0U6KX07OnH0r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1571612"/>
            <a:ext cx="3571868" cy="47624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phonoteka.top/uploads/posts/2022-09/1663709781_60-phonoteka-org-p-fon-dlya-ekologicheskoi-prezentatsii-pinte-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643042" y="285728"/>
            <a:ext cx="72866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omic Sans MS"/>
                <a:ea typeface="Calibri"/>
                <a:cs typeface="Times New Roman"/>
              </a:rPr>
              <a:t>4 день </a:t>
            </a:r>
            <a:r>
              <a:rPr lang="ru-RU" b="1" dirty="0" smtClean="0">
                <a:latin typeface="Comic Sans MS"/>
                <a:ea typeface="Calibri"/>
                <a:cs typeface="Times New Roman"/>
              </a:rPr>
              <a:t>проводили </a:t>
            </a:r>
            <a:r>
              <a:rPr lang="ru-RU" b="1" dirty="0" smtClean="0">
                <a:solidFill>
                  <a:srgbClr val="FF0000"/>
                </a:solidFill>
                <a:latin typeface="Comic Sans MS"/>
                <a:ea typeface="Calibri"/>
                <a:cs typeface="Times New Roman"/>
              </a:rPr>
              <a:t>эксперименты: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omic Sans MS"/>
                <a:ea typeface="Calibri"/>
                <a:cs typeface="Times New Roman"/>
              </a:rPr>
              <a:t> «Задержка воздуха», </a:t>
            </a:r>
            <a:r>
              <a:rPr lang="ru-RU" b="1" dirty="0" smtClean="0">
                <a:latin typeface="Comic Sans MS"/>
                <a:ea typeface="Calibri"/>
                <a:cs typeface="Times New Roman"/>
              </a:rPr>
              <a:t>чтобы узнать, как долго мы можем находится без воздуха? Сделали вывод, что человек без воздуха жить не может </a:t>
            </a:r>
            <a:endParaRPr lang="ru-RU" b="1" dirty="0" smtClean="0">
              <a:latin typeface="Comic Sans MS"/>
              <a:cs typeface="Times New Roman"/>
            </a:endParaRP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omic Sans MS"/>
                <a:cs typeface="Times New Roman"/>
              </a:rPr>
              <a:t>«Увидим воздух» </a:t>
            </a:r>
            <a:r>
              <a:rPr lang="ru-RU" b="1" dirty="0" smtClean="0">
                <a:latin typeface="Comic Sans MS"/>
                <a:cs typeface="Times New Roman"/>
              </a:rPr>
              <a:t>Узнали, сколько мы вдыхаем воздуха, от этого зависит количество пузырьков</a:t>
            </a:r>
          </a:p>
          <a:p>
            <a:endParaRPr lang="ru-RU" b="1" dirty="0" smtClean="0">
              <a:latin typeface="Comic Sans MS"/>
              <a:cs typeface="Times New Roman"/>
            </a:endParaRPr>
          </a:p>
          <a:p>
            <a:endParaRPr lang="ru-RU" dirty="0"/>
          </a:p>
        </p:txBody>
      </p:sp>
      <p:pic>
        <p:nvPicPr>
          <p:cNvPr id="7170" name="Picture 2" descr="https://oki4.vkusercdn.ru/i?r=BDHElZJBPNKGuFyY-akIDfgn9rULHvGFXlz2AnnqiZK-Tzou-S30IpprXodRZvCl1D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3643314"/>
            <a:ext cx="3446461" cy="25848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2" name="Picture 4" descr="https://oki4.vkusercdn.ru/i?r=BDHElZJBPNKGuFyY-akIDfgn1_ifrvlLgqr4NKVsjsdX2ZuFx2bahOQWa3tVFk2QNi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2428868"/>
            <a:ext cx="2678907" cy="35718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1643042" y="1714488"/>
            <a:ext cx="69294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omic Sans MS"/>
                <a:cs typeface="Times New Roman"/>
              </a:rPr>
              <a:t>«Нужен ли растениям воздух?»</a:t>
            </a:r>
            <a:r>
              <a:rPr lang="ru-RU" b="1" dirty="0" smtClean="0">
                <a:latin typeface="Comic Sans MS"/>
                <a:cs typeface="Times New Roman"/>
              </a:rPr>
              <a:t> </a:t>
            </a:r>
            <a:r>
              <a:rPr lang="ru-RU" b="1" dirty="0" err="1" smtClean="0">
                <a:latin typeface="Comic Sans MS"/>
                <a:cs typeface="Times New Roman"/>
              </a:rPr>
              <a:t>Узнали,что</a:t>
            </a:r>
            <a:r>
              <a:rPr lang="ru-RU" b="1" dirty="0" smtClean="0">
                <a:latin typeface="Comic Sans MS"/>
                <a:cs typeface="Times New Roman"/>
              </a:rPr>
              <a:t> растения под землей тоже дышат, в земле есть воздух.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omic Sans MS"/>
                <a:cs typeface="Times New Roman"/>
              </a:rPr>
              <a:t> </a:t>
            </a:r>
            <a:endParaRPr lang="ru-RU" dirty="0"/>
          </a:p>
        </p:txBody>
      </p:sp>
      <p:pic>
        <p:nvPicPr>
          <p:cNvPr id="7174" name="Picture 6" descr="https://oki4.vkusercdn.ru/i?r=BDHElZJBPNKGuFyY-akIDfgnumjCsymEjSZlpJIgeKDGuwVjf7sOjK3Y09ZqPyTqDm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2357430"/>
            <a:ext cx="2732486" cy="3643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phonoteka.top/uploads/posts/2022-09/1663709781_60-phonoteka-org-p-fon-dlya-ekologicheskoi-prezentatsii-pinte-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5984" y="285728"/>
            <a:ext cx="61436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/>
                <a:cs typeface="Calibri" pitchFamily="34" charset="0"/>
              </a:rPr>
              <a:t>Делали из шишек и орешек поделки</a:t>
            </a:r>
            <a:r>
              <a:rPr lang="ru-RU" b="1" dirty="0" smtClean="0">
                <a:latin typeface="Calibri" pitchFamily="34" charset="0"/>
                <a:ea typeface="Calibri"/>
                <a:cs typeface="Calibri" pitchFamily="34" charset="0"/>
              </a:rPr>
              <a:t>, развивая творческую фантазию детей: умение замечать сходство с различными фигурками, животными.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146" name="Picture 2" descr="https://oki4.vkusercdn.ru/i?r=BDHElZJBPNKGuFyY-akIDfgnlKyhSXATndpaAhgDR2PbczwUAmHjsztd1LyO_jzh1u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1589472"/>
            <a:ext cx="6181153" cy="46358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phonoteka.top/uploads/posts/2022-09/1663709781_60-phonoteka-org-p-fon-dlya-ekologicheskoi-prezentatsii-pinte-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071670" y="285729"/>
            <a:ext cx="67866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b="1" dirty="0" smtClean="0">
                <a:solidFill>
                  <a:srgbClr val="C00000"/>
                </a:solidFill>
                <a:latin typeface="Comic Sans MS"/>
                <a:ea typeface="Calibri"/>
                <a:cs typeface="Times New Roman"/>
              </a:rPr>
              <a:t>5 день</a:t>
            </a:r>
          </a:p>
          <a:p>
            <a:pPr lvl="0">
              <a:lnSpc>
                <a:spcPct val="120000"/>
              </a:lnSpc>
            </a:pPr>
            <a:r>
              <a:rPr lang="ru-RU" sz="1400" b="1" dirty="0" smtClean="0">
                <a:solidFill>
                  <a:srgbClr val="00B050"/>
                </a:solidFill>
                <a:latin typeface="Comic Sans MS"/>
                <a:ea typeface="Calibri"/>
                <a:cs typeface="Times New Roman"/>
              </a:rPr>
              <a:t>ДЕНЬ</a:t>
            </a:r>
            <a:r>
              <a:rPr lang="ru-RU" sz="1400" b="1" dirty="0" smtClean="0">
                <a:solidFill>
                  <a:prstClr val="black">
                    <a:tint val="75000"/>
                  </a:prstClr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ru-RU" sz="1400" b="1" dirty="0" smtClean="0">
                <a:solidFill>
                  <a:srgbClr val="00B050"/>
                </a:solidFill>
                <a:latin typeface="Comic Sans MS"/>
                <a:ea typeface="Calibri"/>
                <a:cs typeface="Times New Roman"/>
              </a:rPr>
              <a:t>ВИКТОРИНЫ «ЗНАЮТ ПРАВИЛА ДРУЗЬЯ, ЗНАЧИТ ЗНАЮ ИХ И Я» </a:t>
            </a:r>
            <a:r>
              <a:rPr lang="ru-RU" sz="1400" dirty="0" smtClean="0">
                <a:ea typeface="Calibri"/>
                <a:cs typeface="Times New Roman"/>
              </a:rPr>
              <a:t>Мероприятия  дня   направлено на закрепление знаний об окружающей его Природе и правилах поведения. </a:t>
            </a:r>
          </a:p>
          <a:p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122" name="Picture 2" descr="https://oki4.vkusercdn.ru/i?r=BDHElZJBPNKGuFyY-akIDfgnZHcQm6ivS-5dCn7cWAlAoZJ09KBeqi8Rm30mUrHuZg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1857364"/>
            <a:ext cx="3349193" cy="44655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6" name="Picture 6" descr="https://oki4.vkusercdn.ru/i?r=BDHElZJBPNKGuFyY-akIDfgnlok8-TpkI-7j1w473naOLyLbHrfbL7VGpy45QQWTwp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214554"/>
            <a:ext cx="4919081" cy="36893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phonoteka.top/uploads/posts/2022-09/1663709781_60-phonoteka-org-p-fon-dlya-ekologicheskoi-prezentatsii-pinte-6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14546" y="357166"/>
            <a:ext cx="6000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/>
                <a:cs typeface="Calibri" pitchFamily="34" charset="0"/>
              </a:rPr>
              <a:t>Ухаживали за растениями в группе,</a:t>
            </a:r>
            <a:r>
              <a:rPr lang="ru-RU" dirty="0" smtClean="0">
                <a:latin typeface="Calibri" pitchFamily="34" charset="0"/>
                <a:ea typeface="Calibri"/>
                <a:cs typeface="Calibri" pitchFamily="34" charset="0"/>
              </a:rPr>
              <a:t> воспитывая бережное и заботливое отношение к природе </a:t>
            </a:r>
            <a:endParaRPr lang="ru-RU" dirty="0"/>
          </a:p>
        </p:txBody>
      </p:sp>
      <p:pic>
        <p:nvPicPr>
          <p:cNvPr id="3074" name="Picture 2" descr="https://oki4.vkusercdn.ru/i?r=BDHElZJBPNKGuFyY-akIDfgnQsJV8I8f5P8ksLkXOVPlXq7cUd08w8prIglCO9QzO_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7356" y="1357298"/>
            <a:ext cx="6249917" cy="46874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phonoteka.top/uploads/posts/2022-09/1663709781_60-phonoteka-org-p-fon-dlya-ekologicheskoi-prezentatsii-pinte-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5984" y="285728"/>
            <a:ext cx="61436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1670" y="285728"/>
            <a:ext cx="68580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«Литературный час»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28674" name="Picture 2" descr="https://oki4.vkusercdn.ru/i?r=BDHElZJBPNKGuFyY-akIDfgn5pq_GnFQKAmjdutXu_06V863amVAluXmrwJLANhDGE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2000240"/>
            <a:ext cx="2599076" cy="346543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8676" name="Picture 4" descr="https://oki4.vkusercdn.ru/i?r=BDHElZJBPNKGuFyY-akIDfgnRhXjcxGjg2hc8shRlUf0wYFX2egNHOk9vd9h1bsvw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46" y="642918"/>
            <a:ext cx="3776074" cy="28320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678" name="Picture 6" descr="https://oki4.vkusercdn.ru/i?r=BDHElZJBPNKGuFyY-akIDfgn7X_JsfZFlF8xLq4XfSdBpBDzf1InpMP5DaYbNuWJ60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2976" y="3571876"/>
            <a:ext cx="4228515" cy="31713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phonoteka.top/uploads/posts/2022-09/1663709781_60-phonoteka-org-p-fon-dlya-ekologicheskoi-prezentatsii-pinte-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5984" y="285728"/>
            <a:ext cx="61436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1670" y="285728"/>
            <a:ext cx="68580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srgbClr val="90C226">
                    <a:lumMod val="75000"/>
                  </a:srgbClr>
                </a:solidFill>
                <a:latin typeface="Comic Sans MS" panose="030F0702030302020204" pitchFamily="66" charset="0"/>
              </a:rPr>
              <a:t>«Семейные дни» Сделать рассказ-доклад «Лекарственные растения Красноярского края»</a:t>
            </a:r>
          </a:p>
          <a:p>
            <a:pPr lvl="0"/>
            <a:r>
              <a:rPr lang="ru-RU" dirty="0" smtClean="0">
                <a:solidFill>
                  <a:srgbClr val="90C226">
                    <a:lumMod val="75000"/>
                  </a:srgbClr>
                </a:solidFill>
                <a:latin typeface="Comic Sans MS" panose="030F0702030302020204" pitchFamily="66" charset="0"/>
              </a:rPr>
              <a:t>Задание этих дней направлено на организацию совместной деятельности родителей и детей, раскрытие творческих способностей и потенциала</a:t>
            </a:r>
          </a:p>
          <a:p>
            <a:pPr lvl="0"/>
            <a:r>
              <a:rPr lang="ru-RU" dirty="0" smtClean="0">
                <a:solidFill>
                  <a:srgbClr val="90C226">
                    <a:lumMod val="75000"/>
                  </a:srgbClr>
                </a:solidFill>
                <a:latin typeface="Comic Sans MS" panose="030F0702030302020204" pitchFamily="66" charset="0"/>
              </a:rPr>
              <a:t>предприимчивости, включение в образовательный процесс.</a:t>
            </a:r>
            <a:endParaRPr lang="ru-RU" dirty="0">
              <a:solidFill>
                <a:srgbClr val="90C226">
                  <a:lumMod val="75000"/>
                </a:srgbClr>
              </a:solidFill>
              <a:latin typeface="Comic Sans MS" panose="030F0702030302020204" pitchFamily="66" charset="0"/>
            </a:endParaRPr>
          </a:p>
        </p:txBody>
      </p:sp>
      <p:pic>
        <p:nvPicPr>
          <p:cNvPr id="5122" name="Picture 2" descr="https://oki4.vkusercdn.ru/i?r=BDHElZJBPNKGuFyY-akIDfgnzDhXqg8pyhHtTU0yg8MGyK-Y2gro4uF770spzEvg6m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357430"/>
            <a:ext cx="2589627" cy="34528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4" name="Picture 4" descr="https://oki4.vkusercdn.ru/i?r=BDHElZJBPNKGuFyY-akIDfgnG7GP5xLKESt47Uw4727Ihhs9GLNtYkQDVMMzeL6C8U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2285992"/>
            <a:ext cx="2596058" cy="34614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6" name="Picture 6" descr="https://oki4.vkusercdn.ru/i?r=BDHElZJBPNKGuFyY-akIDfgn0JIDgyNC2ChhDzp3PwiW7VqC32Kivdrt11pv2rwWOF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07521" y="2571744"/>
            <a:ext cx="2880508" cy="38406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phonoteka.top/uploads/posts/2022-09/1663709781_60-phonoteka-org-p-fon-dlya-ekologicheskoi-prezentatsii-pinte-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5984" y="285728"/>
            <a:ext cx="614366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rgbClr val="C00000"/>
                </a:solidFill>
                <a:latin typeface="Comic Sans MS"/>
                <a:ea typeface="Calibri"/>
                <a:cs typeface="Times New Roman"/>
              </a:rPr>
              <a:t>6 день </a:t>
            </a:r>
            <a:r>
              <a:rPr lang="ru-RU" dirty="0" smtClean="0">
                <a:solidFill>
                  <a:srgbClr val="90C226">
                    <a:lumMod val="75000"/>
                  </a:srgbClr>
                </a:solidFill>
                <a:latin typeface="Calibri" pitchFamily="34" charset="0"/>
                <a:cs typeface="Calibri" pitchFamily="34" charset="0"/>
              </a:rPr>
              <a:t>«Заключительный»</a:t>
            </a:r>
            <a:r>
              <a:rPr lang="ru-RU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Мероприятия заключительного дня посвящены подведению итогов   марафона предприимчивости. (обобщение: что нового узнали)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Calibri"/>
                <a:cs typeface="Calibri" pitchFamily="34" charset="0"/>
              </a:rPr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a typeface="Calibri"/>
                <a:cs typeface="Times New Roman"/>
              </a:rPr>
              <a:t>ребята получили еще часть ключа, собрали его и открыли сундучок. </a:t>
            </a:r>
            <a:r>
              <a:rPr lang="ru-RU" dirty="0" smtClean="0">
                <a:solidFill>
                  <a:srgbClr val="00B050"/>
                </a:solidFill>
                <a:ea typeface="Calibri"/>
                <a:cs typeface="Times New Roman"/>
              </a:rPr>
              <a:t>Заслуженная награда от </a:t>
            </a:r>
            <a:r>
              <a:rPr lang="ru-RU" dirty="0" err="1" smtClean="0">
                <a:solidFill>
                  <a:srgbClr val="00B050"/>
                </a:solidFill>
                <a:ea typeface="Calibri"/>
                <a:cs typeface="Times New Roman"/>
              </a:rPr>
              <a:t>Лесовичка</a:t>
            </a:r>
            <a:r>
              <a:rPr lang="ru-RU" dirty="0" smtClean="0">
                <a:solidFill>
                  <a:srgbClr val="00B050"/>
                </a:solidFill>
                <a:ea typeface="Calibri"/>
                <a:cs typeface="Times New Roman"/>
              </a:rPr>
              <a:t> удостоверения о том, что теперь ребята- «</a:t>
            </a:r>
            <a:r>
              <a:rPr lang="ru-RU" dirty="0" err="1" smtClean="0">
                <a:solidFill>
                  <a:srgbClr val="00B050"/>
                </a:solidFill>
                <a:ea typeface="Calibri"/>
                <a:cs typeface="Times New Roman"/>
              </a:rPr>
              <a:t>Эколята</a:t>
            </a:r>
            <a:r>
              <a:rPr lang="ru-RU" dirty="0" smtClean="0">
                <a:solidFill>
                  <a:srgbClr val="00B050"/>
                </a:solidFill>
                <a:ea typeface="Calibri"/>
                <a:cs typeface="Times New Roman"/>
              </a:rPr>
              <a:t>»!</a:t>
            </a:r>
          </a:p>
        </p:txBody>
      </p:sp>
      <p:pic>
        <p:nvPicPr>
          <p:cNvPr id="3074" name="Picture 2" descr="https://oki4.vkusercdn.ru/i?r=BDHElZJBPNKGuFyY-akIDfgnJMvvcb4wbLNSkA8vVp4SapCbpaV6hXM2raZZeK9cpq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571472" y="2214554"/>
            <a:ext cx="3268271" cy="43576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6" name="Picture 4" descr="https://oki4.vkusercdn.ru/i?r=BDHElZJBPNKGuFyY-akIDfgnM6awn6gumEhQvxr7_ZTwp8NuP1jraanLllneQuO3v4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2571744"/>
            <a:ext cx="4990552" cy="374291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465</Words>
  <Application>Microsoft Office PowerPoint</Application>
  <PresentationFormat>Экран (4:3)</PresentationFormat>
  <Paragraphs>32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Comic Sans MS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Asus</dc:creator>
  <cp:lastModifiedBy>Пользователь</cp:lastModifiedBy>
  <cp:revision>29</cp:revision>
  <dcterms:created xsi:type="dcterms:W3CDTF">2023-10-27T07:07:50Z</dcterms:created>
  <dcterms:modified xsi:type="dcterms:W3CDTF">2023-11-13T02:10:21Z</dcterms:modified>
</cp:coreProperties>
</file>