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</p:sldIdLst>
  <p:sldSz cx="14630400" cy="8229600"/>
  <p:notesSz cx="9928225" cy="6797675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Source Serif 4 Semi Bold" panose="020B0604020202020204" charset="0"/>
      <p:regular r:id="rId19"/>
    </p:embeddedFont>
    <p:embeddedFont>
      <p:font typeface="Source Sans 3" panose="020B0604020202020204" charset="0"/>
      <p:regular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44E2"/>
    <a:srgbClr val="F7C1F7"/>
    <a:srgbClr val="F9C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6" d="100"/>
          <a:sy n="76" d="100"/>
        </p:scale>
        <p:origin x="5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465" cy="340769"/>
          </a:xfrm>
          <a:prstGeom prst="rect">
            <a:avLst/>
          </a:prstGeom>
        </p:spPr>
        <p:txBody>
          <a:bodyPr vert="horz" lIns="66898" tIns="33449" rIns="66898" bIns="33449" rtlCol="0"/>
          <a:lstStyle>
            <a:lvl1pPr algn="l">
              <a:defRPr sz="9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30" y="0"/>
            <a:ext cx="4303380" cy="340769"/>
          </a:xfrm>
          <a:prstGeom prst="rect">
            <a:avLst/>
          </a:prstGeom>
        </p:spPr>
        <p:txBody>
          <a:bodyPr vert="horz" lIns="66898" tIns="33449" rIns="66898" bIns="33449" rtlCol="0"/>
          <a:lstStyle>
            <a:lvl1pPr algn="r">
              <a:defRPr sz="900"/>
            </a:lvl1pPr>
          </a:lstStyle>
          <a:p>
            <a:fld id="{9B535E6A-40E1-420E-9C5D-2432706A2415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907"/>
            <a:ext cx="4301465" cy="340769"/>
          </a:xfrm>
          <a:prstGeom prst="rect">
            <a:avLst/>
          </a:prstGeom>
        </p:spPr>
        <p:txBody>
          <a:bodyPr vert="horz" lIns="66898" tIns="33449" rIns="66898" bIns="33449" rtlCol="0" anchor="b"/>
          <a:lstStyle>
            <a:lvl1pPr algn="l">
              <a:defRPr sz="9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30" y="6456907"/>
            <a:ext cx="4303380" cy="340769"/>
          </a:xfrm>
          <a:prstGeom prst="rect">
            <a:avLst/>
          </a:prstGeom>
        </p:spPr>
        <p:txBody>
          <a:bodyPr vert="horz" lIns="66898" tIns="33449" rIns="66898" bIns="33449" rtlCol="0" anchor="b"/>
          <a:lstStyle>
            <a:lvl1pPr algn="r">
              <a:defRPr sz="900"/>
            </a:lvl1pPr>
          </a:lstStyle>
          <a:p>
            <a:fld id="{72F4DC11-1B74-48C5-9BC9-8F6BBC6105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5646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5299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98" tIns="33449" rIns="66898" bIns="3344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98" tIns="33449" rIns="66898" bIns="33449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98" tIns="33449" rIns="66898" bIns="3344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98" tIns="33449" rIns="66898" bIns="33449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98" tIns="33449" rIns="66898" bIns="3344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98" tIns="33449" rIns="66898" bIns="33449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98" tIns="33449" rIns="66898" bIns="3344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98" tIns="33449" rIns="66898" bIns="33449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98" tIns="33449" rIns="66898" bIns="3344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98" tIns="33449" rIns="66898" bIns="33449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98" tIns="33449" rIns="66898" bIns="3344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98" tIns="33449" rIns="66898" bIns="33449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98" tIns="33449" rIns="66898" bIns="3344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98" tIns="33449" rIns="66898" bIns="33449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98" tIns="33449" rIns="66898" bIns="3344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98" tIns="33449" rIns="66898" bIns="33449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98" tIns="33449" rIns="66898" bIns="3344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98" tIns="33449" rIns="66898" bIns="33449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98" tIns="33449" rIns="66898" bIns="3344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98" tIns="33449" rIns="66898" bIns="33449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32501" y="1458446"/>
            <a:ext cx="7760176" cy="3520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3200" dirty="0" err="1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Система</a:t>
            </a:r>
            <a:r>
              <a:rPr lang="en-US" sz="320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ru-RU" sz="32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реализации </a:t>
            </a:r>
            <a:r>
              <a:rPr lang="en-US" sz="3200" dirty="0" err="1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адресной</a:t>
            </a:r>
            <a:r>
              <a:rPr lang="en-US" sz="32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20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методической </a:t>
            </a:r>
            <a:r>
              <a:rPr lang="en-US" sz="3200" dirty="0" err="1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помощи</a:t>
            </a:r>
            <a:r>
              <a:rPr lang="en-US" sz="320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2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ОО</a:t>
            </a:r>
            <a:r>
              <a:rPr lang="ru-RU" sz="32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</a:p>
          <a:p>
            <a:pPr marL="0" indent="0" algn="ctr">
              <a:lnSpc>
                <a:spcPts val="5500"/>
              </a:lnSpc>
              <a:buNone/>
            </a:pPr>
            <a:r>
              <a:rPr lang="ru-RU" sz="32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(МБОУ СОШ №5), имеющей</a:t>
            </a:r>
            <a:r>
              <a:rPr lang="en-US" sz="32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200" dirty="0" err="1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низки</a:t>
            </a:r>
            <a:r>
              <a:rPr lang="ru-RU" sz="32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е</a:t>
            </a:r>
            <a:r>
              <a:rPr lang="en-US" sz="32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200" dirty="0" err="1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образовательны</a:t>
            </a:r>
            <a:r>
              <a:rPr lang="ru-RU" sz="32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е</a:t>
            </a:r>
            <a:r>
              <a:rPr lang="en-US" sz="32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3200" dirty="0" err="1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результат</a:t>
            </a:r>
            <a:r>
              <a:rPr lang="ru-RU" sz="32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ы по итогам оценочных процедур </a:t>
            </a:r>
          </a:p>
          <a:p>
            <a:pPr marL="0" indent="0" algn="ctr">
              <a:lnSpc>
                <a:spcPts val="5500"/>
              </a:lnSpc>
              <a:buNone/>
            </a:pPr>
            <a:r>
              <a:rPr lang="ru-RU" sz="32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2023-24 уч. года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032501" y="232480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185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Муниципальный куратор – МБОУ СОШ с углубленным изучением отдельных предметов №6</a:t>
            </a:r>
            <a:endParaRPr lang="en-US" sz="1850" dirty="0"/>
          </a:p>
        </p:txBody>
      </p:sp>
      <p:sp>
        <p:nvSpPr>
          <p:cNvPr id="5" name="TextBox 4"/>
          <p:cNvSpPr txBox="1"/>
          <p:nvPr/>
        </p:nvSpPr>
        <p:spPr>
          <a:xfrm>
            <a:off x="9448800" y="6819900"/>
            <a:ext cx="4927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Source Sans 3" panose="020B0604020202020204" charset="0"/>
              </a:rPr>
              <a:t>Спикер: </a:t>
            </a:r>
            <a:r>
              <a:rPr lang="ru-RU" dirty="0" err="1" smtClean="0">
                <a:latin typeface="Source Sans 3" panose="020B0604020202020204" charset="0"/>
              </a:rPr>
              <a:t>Абдалмаджид</a:t>
            </a:r>
            <a:r>
              <a:rPr lang="ru-RU" dirty="0" smtClean="0">
                <a:latin typeface="Source Sans 3" panose="020B0604020202020204" charset="0"/>
              </a:rPr>
              <a:t> Светлана Сергеевна, </a:t>
            </a:r>
          </a:p>
          <a:p>
            <a:r>
              <a:rPr lang="ru-RU" dirty="0" smtClean="0">
                <a:latin typeface="Source Sans 3" panose="020B0604020202020204" charset="0"/>
              </a:rPr>
              <a:t>заместитель директора по УВР МБОУ СОШ №6</a:t>
            </a:r>
            <a:endParaRPr lang="ru-RU" dirty="0">
              <a:latin typeface="Source Sans 3" panose="020B060402020202020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2541" y="0"/>
            <a:ext cx="1280271" cy="13046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t="6202"/>
          <a:stretch/>
        </p:blipFill>
        <p:spPr>
          <a:xfrm>
            <a:off x="0" y="0"/>
            <a:ext cx="5905500" cy="4994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994275"/>
            <a:ext cx="5905500" cy="3235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1147" y="472321"/>
            <a:ext cx="9203888" cy="505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Актуальность проблемы: Почему это важно?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601147" y="1406843"/>
            <a:ext cx="2484834" cy="252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Выявление слабых мест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601147" y="1831062"/>
            <a:ext cx="4196120" cy="10991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 итогам оценочных процедур 2023-24 учебного года выявлен ряд образовательных организаций с </a:t>
            </a:r>
            <a:r>
              <a:rPr lang="en-US" sz="1350" dirty="0" err="1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низкими</a:t>
            </a:r>
            <a:r>
              <a:rPr lang="en-US" sz="135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350" dirty="0" err="1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результатами</a:t>
            </a:r>
            <a:endParaRPr lang="en-US" sz="13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47" y="3123486"/>
            <a:ext cx="4196120" cy="41961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223986" y="1406843"/>
            <a:ext cx="3511391" cy="252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Влияние на качество образования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5223986" y="1831062"/>
            <a:ext cx="4196120" cy="10991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Низкие образовательные показатели напрямую влияют на общее качество образования в регионе и создают предпосылки для образовательного неравенства.</a:t>
            </a:r>
            <a:endParaRPr lang="en-US" sz="13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3123486"/>
            <a:ext cx="4196120" cy="41961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846826" y="1406843"/>
            <a:ext cx="2996446" cy="252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Государственный приоритет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9846826" y="1831062"/>
            <a:ext cx="4196120" cy="10991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Государственная программа Российской Федерации «Развитие образования» ставит задачу целенаправленного повышения качества через механизмы адресной помощи и поддержки.</a:t>
            </a:r>
            <a:endParaRPr lang="en-US" sz="13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6826" y="3123486"/>
            <a:ext cx="4196120" cy="41961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01147" y="7706082"/>
            <a:ext cx="13428107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Целенаправленная поддержка необходима для обеспечения равного доступа к качественному образованию.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11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9844" y="518398"/>
            <a:ext cx="7824311" cy="1108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Законодательная база и нормативные документы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659844" y="1910120"/>
            <a:ext cx="7824311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Наша система опирается на федеральные и региональные правовые акты, обеспечивающие её легитимность и финансирование.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59844" y="3008352"/>
            <a:ext cx="3817858" cy="2556867"/>
          </a:xfrm>
          <a:prstGeom prst="roundRect">
            <a:avLst>
              <a:gd name="adj" fmla="val 4292"/>
            </a:avLst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44" y="2985492"/>
            <a:ext cx="3817858" cy="91440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0" y="2725579"/>
            <a:ext cx="565547" cy="56554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514540" y="2641660"/>
            <a:ext cx="226219" cy="282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1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871180" y="3479602"/>
            <a:ext cx="3395186" cy="554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Приказ Минпросвещения России №838</a:t>
            </a:r>
            <a:endParaRPr lang="en-US" sz="1700" dirty="0"/>
          </a:p>
        </p:txBody>
      </p:sp>
      <p:sp>
        <p:nvSpPr>
          <p:cNvPr id="10" name="Text 5"/>
          <p:cNvSpPr/>
          <p:nvPr/>
        </p:nvSpPr>
        <p:spPr>
          <a:xfrm>
            <a:off x="871180" y="4147066"/>
            <a:ext cx="3395186" cy="1206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 28.11.2024: устанавливает критерии оснащения и механизмы поддержки образовательных организаций, нуждающихся в помощи.</a:t>
            </a:r>
            <a:endParaRPr lang="en-US" sz="1450" dirty="0"/>
          </a:p>
        </p:txBody>
      </p:sp>
      <p:sp>
        <p:nvSpPr>
          <p:cNvPr id="11" name="Shape 6"/>
          <p:cNvSpPr/>
          <p:nvPr/>
        </p:nvSpPr>
        <p:spPr>
          <a:xfrm>
            <a:off x="4666178" y="3008352"/>
            <a:ext cx="3817977" cy="2556867"/>
          </a:xfrm>
          <a:prstGeom prst="roundRect">
            <a:avLst>
              <a:gd name="adj" fmla="val 4292"/>
            </a:avLst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178" y="2985492"/>
            <a:ext cx="3817977" cy="91440"/>
          </a:xfrm>
          <a:prstGeom prst="rect">
            <a:avLst/>
          </a:prstGeom>
        </p:spPr>
      </p:pic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5443" y="2357439"/>
            <a:ext cx="565547" cy="60448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584632" y="2641660"/>
            <a:ext cx="226219" cy="282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2</a:t>
            </a:r>
            <a:endParaRPr lang="en-US" sz="1750" dirty="0"/>
          </a:p>
        </p:txBody>
      </p:sp>
      <p:sp>
        <p:nvSpPr>
          <p:cNvPr id="15" name="Text 8"/>
          <p:cNvSpPr/>
          <p:nvPr/>
        </p:nvSpPr>
        <p:spPr>
          <a:xfrm>
            <a:off x="4877514" y="3479602"/>
            <a:ext cx="2671763" cy="277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Региональные проекты</a:t>
            </a:r>
            <a:endParaRPr lang="en-US" sz="1700" dirty="0"/>
          </a:p>
        </p:txBody>
      </p:sp>
      <p:sp>
        <p:nvSpPr>
          <p:cNvPr id="16" name="Text 9"/>
          <p:cNvSpPr/>
          <p:nvPr/>
        </p:nvSpPr>
        <p:spPr>
          <a:xfrm>
            <a:off x="4877514" y="3869888"/>
            <a:ext cx="3395305" cy="1206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Инициативы, разработанные в рамках национального проекта «Образование» для локальной адаптации федеральных целей.</a:t>
            </a:r>
            <a:endParaRPr lang="en-US" sz="1450" dirty="0"/>
          </a:p>
        </p:txBody>
      </p:sp>
      <p:sp>
        <p:nvSpPr>
          <p:cNvPr id="17" name="Shape 10"/>
          <p:cNvSpPr/>
          <p:nvPr/>
        </p:nvSpPr>
        <p:spPr>
          <a:xfrm>
            <a:off x="659844" y="6036469"/>
            <a:ext cx="7824311" cy="1676281"/>
          </a:xfrm>
          <a:prstGeom prst="roundRect">
            <a:avLst>
              <a:gd name="adj" fmla="val 6546"/>
            </a:avLst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844" y="6013609"/>
            <a:ext cx="7824311" cy="91440"/>
          </a:xfrm>
          <a:prstGeom prst="rect">
            <a:avLst/>
          </a:prstGeom>
        </p:spPr>
      </p:pic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9227" y="5753695"/>
            <a:ext cx="565547" cy="565547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871180" y="6507718"/>
            <a:ext cx="3286720" cy="277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Финансирование и субсидии</a:t>
            </a:r>
            <a:endParaRPr lang="en-US" sz="1700" dirty="0"/>
          </a:p>
        </p:txBody>
      </p:sp>
      <p:sp>
        <p:nvSpPr>
          <p:cNvPr id="22" name="Text 12"/>
          <p:cNvSpPr/>
          <p:nvPr/>
        </p:nvSpPr>
        <p:spPr>
          <a:xfrm>
            <a:off x="871180" y="6898005"/>
            <a:ext cx="7401639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Обеспечение финансовыми ресурсами на модернизацию инфраструктуры и усиленную методическую поддержку.</a:t>
            </a:r>
            <a:endParaRPr lang="en-US" sz="1450" dirty="0"/>
          </a:p>
        </p:txBody>
      </p:sp>
      <p:sp>
        <p:nvSpPr>
          <p:cNvPr id="23" name="TextBox 22"/>
          <p:cNvSpPr txBox="1"/>
          <p:nvPr/>
        </p:nvSpPr>
        <p:spPr>
          <a:xfrm>
            <a:off x="4421156" y="56671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9023" y="787122"/>
            <a:ext cx="7625953" cy="1760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00"/>
              </a:lnSpc>
              <a:buNone/>
            </a:pPr>
            <a:r>
              <a:rPr lang="en-US" sz="550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Цели и задачи системы помощи</a:t>
            </a:r>
            <a:endParaRPr lang="en-US" sz="5500" dirty="0"/>
          </a:p>
        </p:txBody>
      </p:sp>
      <p:sp>
        <p:nvSpPr>
          <p:cNvPr id="4" name="Shape 1"/>
          <p:cNvSpPr/>
          <p:nvPr/>
        </p:nvSpPr>
        <p:spPr>
          <a:xfrm>
            <a:off x="759023" y="2872859"/>
            <a:ext cx="3704511" cy="2697004"/>
          </a:xfrm>
          <a:prstGeom prst="roundRect">
            <a:avLst>
              <a:gd name="adj" fmla="val 1930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83456" y="3097292"/>
            <a:ext cx="3255645" cy="7655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Повышение результатов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983456" y="3992880"/>
            <a:ext cx="3255645" cy="1041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Достижение устойчивого роста образовательных результатов в школах с низкими показателями.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680347" y="2872859"/>
            <a:ext cx="3704630" cy="2697004"/>
          </a:xfrm>
          <a:prstGeom prst="roundRect">
            <a:avLst>
              <a:gd name="adj" fmla="val 19300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04780" y="3097292"/>
            <a:ext cx="3077408" cy="3827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Индивидуализация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4904780" y="3610094"/>
            <a:ext cx="3255764" cy="1735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Разработка и реализация индивидуальных траекторий поддержки, учитывающих специфику каждой школы и её потребности.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59023" y="5786676"/>
            <a:ext cx="7625953" cy="1655802"/>
          </a:xfrm>
          <a:prstGeom prst="roundRect">
            <a:avLst>
              <a:gd name="adj" fmla="val 31437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3456" y="6011108"/>
            <a:ext cx="3940969" cy="3827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Профессиональный рост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983456" y="6523911"/>
            <a:ext cx="7177088" cy="6941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Содействие развитию профессиональных компетенций педагогических кадров через обучение и наставничество.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09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2707" y="3358634"/>
            <a:ext cx="13123545" cy="590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Ключевые компоненты системы адресной поддержки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702707" y="4250293"/>
            <a:ext cx="13224986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Наш подход основан на цикле непрерывного улучшения, начиная с точной диагностики.</a:t>
            </a:r>
            <a:endParaRPr lang="en-US" sz="15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707" y="4797266"/>
            <a:ext cx="4408289" cy="80307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03446" y="5801082"/>
            <a:ext cx="334160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Диагностика и мониторинг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903446" y="6216729"/>
            <a:ext cx="4006810" cy="9633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Анализ образовательных результатов 2023-24 уч. года, выявление корневых проблем и потребностей ОО.</a:t>
            </a:r>
            <a:endParaRPr lang="en-US" sz="1550" dirty="0"/>
          </a:p>
        </p:txBody>
      </p:sp>
      <p:sp>
        <p:nvSpPr>
          <p:cNvPr id="9" name="Text 4"/>
          <p:cNvSpPr/>
          <p:nvPr/>
        </p:nvSpPr>
        <p:spPr>
          <a:xfrm>
            <a:off x="5311735" y="5801082"/>
            <a:ext cx="236220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Разработка ИПМП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5311735" y="6216729"/>
            <a:ext cx="4006810" cy="9633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Создание Индивидуальных Планов Методической Поддержки (ИПМП) для каждой проблемной школы.</a:t>
            </a:r>
            <a:endParaRPr lang="en-US" sz="15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9285" y="4797266"/>
            <a:ext cx="4408289" cy="80307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720024" y="5801082"/>
            <a:ext cx="247685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Реализация помощи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9720024" y="6216729"/>
            <a:ext cx="4006810" cy="9633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Организация целевых консультаций, практических тренингов, семинаров и программ наставничества для педагогов.</a:t>
            </a:r>
            <a:endParaRPr lang="en-US" sz="1550" dirty="0"/>
          </a:p>
        </p:txBody>
      </p:sp>
      <p:sp>
        <p:nvSpPr>
          <p:cNvPr id="15" name="Шеврон 14"/>
          <p:cNvSpPr/>
          <p:nvPr/>
        </p:nvSpPr>
        <p:spPr>
          <a:xfrm>
            <a:off x="5110995" y="4829789"/>
            <a:ext cx="4408289" cy="770554"/>
          </a:xfrm>
          <a:prstGeom prst="chevron">
            <a:avLst/>
          </a:prstGeom>
          <a:solidFill>
            <a:srgbClr val="F9CFF9"/>
          </a:solidFill>
          <a:ln>
            <a:solidFill>
              <a:srgbClr val="F7C1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2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9851" y="557689"/>
            <a:ext cx="11277838" cy="596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Механизмы реализации: От плана к действию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709851" y="1640919"/>
            <a:ext cx="7728466" cy="649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Региональная координация:</a:t>
            </a:r>
            <a:r>
              <a:rPr lang="en-US" sz="15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Обеспечивается через проектные офисы и методические центры, выступающие главными операторами помощи.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09851" y="2361009"/>
            <a:ext cx="7728466" cy="973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Цифровые образовательные ресурсы:</a:t>
            </a:r>
            <a:r>
              <a:rPr lang="en-US" sz="15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Использование специализированных платформ для доступа к методическим материалам, онлайн-обучению и вебинарам.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09851" y="3405664"/>
            <a:ext cx="7728466" cy="649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Экспертное сообщество:</a:t>
            </a:r>
            <a:r>
              <a:rPr lang="en-US" sz="15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Вовлечение ведущих педагогов, преподавателей вузов и экспертов для обмена лучшим опытом и наставничества.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09851" y="4125754"/>
            <a:ext cx="7728466" cy="649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Сетевое взаимодействие:</a:t>
            </a:r>
            <a:r>
              <a:rPr lang="en-US" sz="15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Организация горизонтального обучения между школами со схожими проблемами и успешными ОО.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17351" y="6848793"/>
            <a:ext cx="13210699" cy="861774"/>
          </a:xfrm>
          <a:prstGeom prst="roundRect">
            <a:avLst>
              <a:gd name="adj" fmla="val 9885"/>
            </a:avLst>
          </a:prstGeom>
          <a:solidFill>
            <a:srgbClr val="EFBEF4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14" y="7426881"/>
            <a:ext cx="253484" cy="20276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68862" y="7383423"/>
            <a:ext cx="12348924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Реализация требует максимальной прозрачности и постоянного взаимодействия всех участников процесса.</a:t>
            </a:r>
            <a:endParaRPr lang="en-US" sz="1550" dirty="0"/>
          </a:p>
        </p:txBody>
      </p:sp>
      <p:sp>
        <p:nvSpPr>
          <p:cNvPr id="11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l="10358" t="13708" r="9717" b="1038"/>
          <a:stretch/>
        </p:blipFill>
        <p:spPr>
          <a:xfrm>
            <a:off x="9268512" y="3632200"/>
            <a:ext cx="5356687" cy="321401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5446" y="1156773"/>
            <a:ext cx="3983038" cy="29811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52562" y="0"/>
            <a:ext cx="11277838" cy="596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2800" dirty="0" err="1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Ме</a:t>
            </a:r>
            <a:r>
              <a:rPr lang="ru-RU" sz="2800" dirty="0" err="1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роприятия</a:t>
            </a:r>
            <a:r>
              <a:rPr lang="ru-RU" sz="28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по</a:t>
            </a:r>
            <a:r>
              <a:rPr lang="en-US" sz="28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en-US" sz="2800" dirty="0" err="1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реализации</a:t>
            </a:r>
            <a:r>
              <a:rPr lang="ru-RU" sz="280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</a:t>
            </a:r>
            <a:r>
              <a:rPr lang="ru-RU" sz="2800" dirty="0" smtClean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адресной помощи</a:t>
            </a:r>
            <a:endParaRPr lang="en-US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70098"/>
              </p:ext>
            </p:extLst>
          </p:nvPr>
        </p:nvGraphicFramePr>
        <p:xfrm>
          <a:off x="582294" y="600829"/>
          <a:ext cx="13425807" cy="7386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43045">
                  <a:extLst>
                    <a:ext uri="{9D8B030D-6E8A-4147-A177-3AD203B41FA5}">
                      <a16:colId xmlns:a16="http://schemas.microsoft.com/office/drawing/2014/main" val="2119078279"/>
                    </a:ext>
                  </a:extLst>
                </a:gridCol>
                <a:gridCol w="2286790">
                  <a:extLst>
                    <a:ext uri="{9D8B030D-6E8A-4147-A177-3AD203B41FA5}">
                      <a16:colId xmlns:a16="http://schemas.microsoft.com/office/drawing/2014/main" val="440391734"/>
                    </a:ext>
                  </a:extLst>
                </a:gridCol>
                <a:gridCol w="9895972">
                  <a:extLst>
                    <a:ext uri="{9D8B030D-6E8A-4147-A177-3AD203B41FA5}">
                      <a16:colId xmlns:a16="http://schemas.microsoft.com/office/drawing/2014/main" val="4174936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№ п/п</a:t>
                      </a:r>
                      <a:endParaRPr lang="ru-RU" sz="2400" dirty="0"/>
                    </a:p>
                  </a:txBody>
                  <a:tcPr>
                    <a:solidFill>
                      <a:srgbClr val="EA4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Дата</a:t>
                      </a:r>
                      <a:endParaRPr lang="ru-RU" sz="2400" dirty="0"/>
                    </a:p>
                  </a:txBody>
                  <a:tcPr>
                    <a:solidFill>
                      <a:srgbClr val="EA44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Название мероприятия</a:t>
                      </a:r>
                      <a:endParaRPr lang="ru-RU" sz="2400" dirty="0"/>
                    </a:p>
                  </a:txBody>
                  <a:tcPr>
                    <a:solidFill>
                      <a:srgbClr val="EA4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26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28.01.25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Первичное посещение МБОУ СОШ №5 муниципальным куратором (МБОУ СОШ №6)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21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03.02.25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Рабочая встреча управленческой команды МБОУ СОШ №5 и муниципального куратора (МБОУ СОШ</a:t>
                      </a:r>
                      <a:r>
                        <a:rPr lang="ru-RU" sz="1600" baseline="0" dirty="0" smtClean="0"/>
                        <a:t> №6)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1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03.03.25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Рабочая встреча управленческой команды МБОУ СОШ №5, муниципального куратора, руководителей МО учителей математики МБОУ СОШ №5, МБОУ СОШ №6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64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07.04.25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Рабочая встреча муниципального куратора, учителей математики МБОУ СОШ №5</a:t>
                      </a:r>
                      <a:r>
                        <a:rPr lang="ru-RU" sz="1600" baseline="0" dirty="0" smtClean="0"/>
                        <a:t> и МБОУ СОШ №6 по результатам репетиционного ОГЭ по математике</a:t>
                      </a:r>
                      <a:r>
                        <a:rPr lang="ru-RU" sz="1600" dirty="0" smtClean="0"/>
                        <a:t> 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55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05.05.25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Рабочая встреча руководителей МО учителей математики МБОУ СОШ №5 и МБОУ СОШ №6 с обучающимися МБОУ СОШ №5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31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02.06.25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Рабочая встреча управленческой команды МБОУ СОШ №5 и муниципального куратора (МБОУ СОШ №6) по анализу результатов промежуточной аттестации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83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28.08.25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Рабочая встреча управленческой команды МБОУ СОШ №5, муниципального куратора, руководителей МО учителей математики МБОУ СОШ №5, МБОУ СОШ №6 по итогам ОГЭ по математике</a:t>
                      </a:r>
                    </a:p>
                    <a:p>
                      <a:pPr algn="l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71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15.09.25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Рабочая встреча управленческой команды МБОУ СОШ №5, муниципального куратора, руководителей МО учителей математики МБОУ СОШ №5, МБОУ СОШ №6</a:t>
                      </a:r>
                    </a:p>
                    <a:p>
                      <a:pPr algn="l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34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06.10.25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Рабочая встреча управленческой команды МБОУ СОШ №5, муниципального куратора, руководителей МО учителей математики МБОУ СОШ №5, МБОУ СОШ №6</a:t>
                      </a:r>
                    </a:p>
                    <a:p>
                      <a:pPr algn="l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0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10.11.25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Рабочая встреча управленческой команды МБОУ СОШ №5, муниципального куратора, руководителей МО учителей математики МБОУ СОШ №5, МБОУ СОШ №6</a:t>
                      </a:r>
                    </a:p>
                    <a:p>
                      <a:pPr algn="l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61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01.12.25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Рабочая встреча управленческой команды МБОУ СОШ №5, муниципального куратора, руководителей МО учителей математики МБОУ СОШ №5, МБОУ СОШ №6</a:t>
                      </a:r>
                      <a:r>
                        <a:rPr lang="ru-RU" sz="1600" baseline="0" dirty="0" smtClean="0"/>
                        <a:t> по итогам участия в проекте</a:t>
                      </a:r>
                      <a:endParaRPr lang="ru-RU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486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187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6869" y="825619"/>
            <a:ext cx="796825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Примеры успешных кейсов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5" y="1980764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Наш опыт показывает, что адресная помощь приносит измеримые результаты.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837724" y="3411617"/>
            <a:ext cx="3328273" cy="299204"/>
          </a:xfrm>
          <a:prstGeom prst="roundRect">
            <a:avLst>
              <a:gd name="adj" fmla="val 33603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3411617"/>
            <a:ext cx="499229" cy="2992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345424" y="3411617"/>
            <a:ext cx="611148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350" dirty="0">
                <a:solidFill>
                  <a:srgbClr val="FF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15%</a:t>
            </a:r>
            <a:endParaRPr lang="en-US" sz="2350" dirty="0">
              <a:solidFill>
                <a:srgbClr val="FF000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837724" y="4009906"/>
            <a:ext cx="4118848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dirty="0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МБОУ СОШ №5</a:t>
            </a:r>
            <a:r>
              <a:rPr lang="en-US" sz="2200" dirty="0" smtClean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: </a:t>
            </a: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Снижение отставания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37724" y="4857393"/>
            <a:ext cx="4118848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После внедрения индивидуальных программ методической помощи, в </a:t>
            </a:r>
            <a:r>
              <a:rPr lang="ru-RU" sz="185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МБОУ СОШ №5 </a:t>
            </a:r>
            <a:r>
              <a:rPr lang="en-US" sz="1850" dirty="0" err="1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зафиксировано</a:t>
            </a:r>
            <a:r>
              <a:rPr lang="en-US" sz="185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снижение отставания по математике на </a:t>
            </a:r>
            <a:r>
              <a:rPr lang="en-US" sz="1850" dirty="0">
                <a:solidFill>
                  <a:srgbClr val="FF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15%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5255776" y="3411617"/>
            <a:ext cx="3164681" cy="299204"/>
          </a:xfrm>
          <a:prstGeom prst="roundRect">
            <a:avLst>
              <a:gd name="adj" fmla="val 33603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776" y="3411617"/>
            <a:ext cx="3164681" cy="29920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599884" y="3411617"/>
            <a:ext cx="774740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3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100%</a:t>
            </a:r>
            <a:endParaRPr lang="en-US" sz="2350" dirty="0"/>
          </a:p>
        </p:txBody>
      </p:sp>
      <p:sp>
        <p:nvSpPr>
          <p:cNvPr id="12" name="Text 8"/>
          <p:cNvSpPr/>
          <p:nvPr/>
        </p:nvSpPr>
        <p:spPr>
          <a:xfrm>
            <a:off x="5255776" y="4009906"/>
            <a:ext cx="4118848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Цифровая образовательная среда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5255776" y="4857393"/>
            <a:ext cx="4118848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Полное дистанционное сопровождение педагогов с использованием единой цифровой платформы, обеспечивающее доступ к ресурсам 24/7.</a:t>
            </a:r>
            <a:endParaRPr lang="en-US" sz="1850" dirty="0"/>
          </a:p>
        </p:txBody>
      </p:sp>
      <p:sp>
        <p:nvSpPr>
          <p:cNvPr id="14" name="Shape 10"/>
          <p:cNvSpPr/>
          <p:nvPr/>
        </p:nvSpPr>
        <p:spPr>
          <a:xfrm>
            <a:off x="9673828" y="3411617"/>
            <a:ext cx="3600807" cy="299204"/>
          </a:xfrm>
          <a:prstGeom prst="roundRect">
            <a:avLst>
              <a:gd name="adj" fmla="val 33603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3828" y="3411617"/>
            <a:ext cx="71914" cy="29920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3454063" y="3411617"/>
            <a:ext cx="338614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350" dirty="0">
                <a:solidFill>
                  <a:srgbClr val="FF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2x</a:t>
            </a:r>
            <a:endParaRPr lang="en-US" sz="2350" dirty="0">
              <a:solidFill>
                <a:srgbClr val="FF0000"/>
              </a:solidFill>
            </a:endParaRPr>
          </a:p>
        </p:txBody>
      </p:sp>
      <p:sp>
        <p:nvSpPr>
          <p:cNvPr id="17" name="Text 12"/>
          <p:cNvSpPr/>
          <p:nvPr/>
        </p:nvSpPr>
        <p:spPr>
          <a:xfrm>
            <a:off x="9673828" y="400990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Рост мотивации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9673828" y="4505444"/>
            <a:ext cx="4118848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 err="1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Системные</a:t>
            </a:r>
            <a:r>
              <a:rPr lang="ru-RU" sz="185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рабочие встречи</a:t>
            </a:r>
            <a:r>
              <a:rPr lang="en-US" sz="185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ориентированные на практику, </a:t>
            </a:r>
            <a:r>
              <a:rPr lang="en-US" sz="1850" dirty="0" err="1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привели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85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 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росту профессиональной мотивации учителей.</a:t>
            </a:r>
            <a:endParaRPr lang="en-US"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7090" y="414099"/>
            <a:ext cx="7401639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Проблемы и вызовы на пути реализации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527090" y="1158121"/>
            <a:ext cx="13576221" cy="240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Для достижения устойчивого успеха необходимо учитывать и преодолевать существующие трудности.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527090" y="1808797"/>
            <a:ext cx="338780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Недостаточная подготовка педагогов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752832" y="2350889"/>
            <a:ext cx="6378654" cy="481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Некоторые учителя испытывают трудности с внедрением новых, современных методик обучения и цифровых инструментов.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527090" y="3530599"/>
            <a:ext cx="23643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Ограниченность ресурсов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752832" y="4052332"/>
            <a:ext cx="6378654" cy="481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Школы в сельских и отдалённых районах часто сталкиваются с нехваткой квалифицированных кадров и технического оснащения.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7703106" y="1718428"/>
            <a:ext cx="6378535" cy="481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Необходимость постоянного мониторинга и гибкой адаптации программ поддержки к меняющимся условиям и потребностям школ является критически важной.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7506533" y="1737955"/>
            <a:ext cx="15240" cy="481965"/>
          </a:xfrm>
          <a:prstGeom prst="rect">
            <a:avLst/>
          </a:prstGeom>
          <a:solidFill>
            <a:srgbClr val="D75BE2"/>
          </a:solidFill>
          <a:ln/>
        </p:spPr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106" y="2892981"/>
            <a:ext cx="6349246" cy="42301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87467" y="829032"/>
            <a:ext cx="7686913" cy="577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Перспективы развития системы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87467" y="1701284"/>
            <a:ext cx="7769066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Мы видим три ключевых направления для совершенствования системы в ближайшие годы.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687467" y="2550914"/>
            <a:ext cx="785693" cy="1485662"/>
          </a:xfrm>
          <a:prstGeom prst="roundRect">
            <a:avLst>
              <a:gd name="adj" fmla="val 360052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669494" y="2747248"/>
            <a:ext cx="5447943" cy="346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Расширение цифровых инструментов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1669494" y="3211592"/>
            <a:ext cx="6787039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Внедрение ИИ-инструментов для персонализации методической помощи и автоматизации анализа данных.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687467" y="4232910"/>
            <a:ext cx="785693" cy="1485662"/>
          </a:xfrm>
          <a:prstGeom prst="roundRect">
            <a:avLst>
              <a:gd name="adj" fmla="val 360052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1669494" y="4429244"/>
            <a:ext cx="4292679" cy="346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Интеграция с квалификацией</a:t>
            </a:r>
            <a:endParaRPr lang="en-US" sz="2150" dirty="0"/>
          </a:p>
        </p:txBody>
      </p:sp>
      <p:sp>
        <p:nvSpPr>
          <p:cNvPr id="12" name="Text 7"/>
          <p:cNvSpPr/>
          <p:nvPr/>
        </p:nvSpPr>
        <p:spPr>
          <a:xfrm>
            <a:off x="1669494" y="4893588"/>
            <a:ext cx="6787039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Встраивание адресной поддержки в обязательную систему повышения квалификации и аттестации педагогов.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687467" y="5914906"/>
            <a:ext cx="785693" cy="1485662"/>
          </a:xfrm>
          <a:prstGeom prst="roundRect">
            <a:avLst>
              <a:gd name="adj" fmla="val 360052"/>
            </a:avLst>
          </a:prstGeom>
          <a:solidFill>
            <a:srgbClr val="F4D4F7"/>
          </a:solidFill>
          <a:ln w="7620">
            <a:solidFill>
              <a:srgbClr val="DABADD"/>
            </a:solidFill>
            <a:prstDash val="solid"/>
          </a:ln>
        </p:spPr>
      </p:sp>
      <p:sp>
        <p:nvSpPr>
          <p:cNvPr id="15" name="Text 9"/>
          <p:cNvSpPr/>
          <p:nvPr/>
        </p:nvSpPr>
        <p:spPr>
          <a:xfrm>
            <a:off x="1669494" y="6111240"/>
            <a:ext cx="4035147" cy="346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Укрепление сотрудничества</a:t>
            </a:r>
            <a:endParaRPr lang="en-US" sz="2150" dirty="0"/>
          </a:p>
        </p:txBody>
      </p:sp>
      <p:sp>
        <p:nvSpPr>
          <p:cNvPr id="16" name="Text 10"/>
          <p:cNvSpPr/>
          <p:nvPr/>
        </p:nvSpPr>
        <p:spPr>
          <a:xfrm>
            <a:off x="1669494" y="6575584"/>
            <a:ext cx="6787039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 err="1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Активное</a:t>
            </a: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500" dirty="0" err="1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меж</a:t>
            </a:r>
            <a:r>
              <a:rPr lang="ru-RU" sz="150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школьное</a:t>
            </a:r>
            <a:r>
              <a:rPr lang="en-US" sz="150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взаимодействие, обмен лучшими практиками и создание единой базы знаний.</a:t>
            </a:r>
            <a:endParaRPr lang="en-US" sz="1500" dirty="0"/>
          </a:p>
        </p:txBody>
      </p:sp>
      <p:sp>
        <p:nvSpPr>
          <p:cNvPr id="17" name="TextBox 16"/>
          <p:cNvSpPr txBox="1"/>
          <p:nvPr/>
        </p:nvSpPr>
        <p:spPr>
          <a:xfrm>
            <a:off x="939056" y="310907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939869" y="47932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929470" y="647307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122" y="417084"/>
            <a:ext cx="5402452" cy="530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1404" y="0"/>
            <a:ext cx="13308330" cy="1666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100"/>
              </a:lnSpc>
              <a:buNone/>
            </a:pPr>
            <a:r>
              <a:rPr lang="en-US" sz="5400" dirty="0">
                <a:solidFill>
                  <a:srgbClr val="D73AD7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Ключ к успеху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751404" y="1824893"/>
            <a:ext cx="13308330" cy="604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Адресная методическая помощь является эффективным инструментом для снижения образовательного неравенства и обеспечения качественного образования для каждого ученика.</a:t>
            </a:r>
            <a:endParaRPr lang="en-US" sz="2400" dirty="0"/>
          </a:p>
        </p:txBody>
      </p:sp>
      <p:sp>
        <p:nvSpPr>
          <p:cNvPr id="6" name="Shape 2"/>
          <p:cNvSpPr/>
          <p:nvPr/>
        </p:nvSpPr>
        <p:spPr>
          <a:xfrm>
            <a:off x="661035" y="6105763"/>
            <a:ext cx="13308330" cy="1607820"/>
          </a:xfrm>
          <a:prstGeom prst="roundRect">
            <a:avLst>
              <a:gd name="adj" fmla="val 4935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DABADD"/>
            </a:solidFill>
            <a:prstDash val="solid"/>
          </a:ln>
        </p:spPr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667" y="6015395"/>
            <a:ext cx="226576" cy="226576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33158" y="7577376"/>
            <a:ext cx="226576" cy="226576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967145" y="6411873"/>
            <a:ext cx="2424113" cy="277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4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Объединение усилий</a:t>
            </a:r>
            <a:endParaRPr lang="en-US" sz="2400" dirty="0"/>
          </a:p>
        </p:txBody>
      </p:sp>
      <p:sp>
        <p:nvSpPr>
          <p:cNvPr id="10" name="Text 4"/>
          <p:cNvSpPr/>
          <p:nvPr/>
        </p:nvSpPr>
        <p:spPr>
          <a:xfrm>
            <a:off x="967145" y="6802874"/>
            <a:ext cx="12696111" cy="604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ru-RU" sz="24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</a:t>
            </a:r>
            <a:r>
              <a:rPr lang="en-US" sz="2400" dirty="0" err="1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истемный</a:t>
            </a:r>
            <a:r>
              <a:rPr lang="en-US" sz="240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4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подход и объединение </a:t>
            </a:r>
            <a:r>
              <a:rPr lang="en-US" sz="2400" dirty="0" err="1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усилий</a:t>
            </a:r>
            <a:r>
              <a:rPr lang="en-US" sz="24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400" dirty="0" err="1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педагогического</a:t>
            </a:r>
            <a:r>
              <a:rPr lang="en-US" sz="2400" dirty="0" smtClean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4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сообщества позволят достичь устойчивого роста качества образования.</a:t>
            </a:r>
            <a:endParaRPr lang="en-US" sz="2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2769" y="2558031"/>
            <a:ext cx="3643431" cy="34335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961</Words>
  <Application>Microsoft Office PowerPoint</Application>
  <PresentationFormat>Произвольный</PresentationFormat>
  <Paragraphs>127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Calibri</vt:lpstr>
      <vt:lpstr>Arial</vt:lpstr>
      <vt:lpstr>Wingdings</vt:lpstr>
      <vt:lpstr>Source Serif 4 Semi Bold</vt:lpstr>
      <vt:lpstr>Source Sans 3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Светлана</cp:lastModifiedBy>
  <cp:revision>12</cp:revision>
  <cp:lastPrinted>2025-10-26T21:07:12Z</cp:lastPrinted>
  <dcterms:created xsi:type="dcterms:W3CDTF">2025-10-26T19:24:42Z</dcterms:created>
  <dcterms:modified xsi:type="dcterms:W3CDTF">2025-10-26T21:08:30Z</dcterms:modified>
</cp:coreProperties>
</file>