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7" r:id="rId5"/>
    <p:sldId id="260" r:id="rId6"/>
    <p:sldId id="259" r:id="rId7"/>
    <p:sldId id="258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09.04.2025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Объективность оценки образовательных результатов как ресурс повышения качества общего образования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589240"/>
            <a:ext cx="2088232" cy="1174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8215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722110"/>
            <a:ext cx="1872208" cy="18722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81260" cy="1054394"/>
          </a:xfrm>
        </p:spPr>
        <p:txBody>
          <a:bodyPr/>
          <a:lstStyle/>
          <a:p>
            <a:r>
              <a:rPr lang="ru-RU" sz="2800" dirty="0" smtClean="0"/>
              <a:t>Рекомендации по обеспечению объективности</a:t>
            </a:r>
            <a:br>
              <a:rPr lang="ru-RU" sz="2800" dirty="0" smtClean="0"/>
            </a:br>
            <a:r>
              <a:rPr lang="ru-RU" sz="2800" dirty="0" smtClean="0"/>
              <a:t>оценивания ВПР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916832"/>
            <a:ext cx="73448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Проанализировать прошлогодние результаты ВПР</a:t>
            </a:r>
            <a:r>
              <a:rPr lang="ru-RU" sz="2000" dirty="0"/>
              <a:t>. Сравнить итоги по школе со всероссийскими. Это поможет заранее отследить, когда нужно перепроверить учителей или к чему готовить </a:t>
            </a:r>
            <a:r>
              <a:rPr lang="ru-RU" sz="2000" dirty="0" smtClean="0"/>
              <a:t>учеников.</a:t>
            </a:r>
          </a:p>
          <a:p>
            <a:endParaRPr lang="ru-RU" sz="2000" dirty="0"/>
          </a:p>
          <a:p>
            <a:r>
              <a:rPr lang="ru-RU" sz="2000" b="1" dirty="0"/>
              <a:t>Подготовить учеников</a:t>
            </a:r>
            <a:r>
              <a:rPr lang="ru-RU" sz="2000" dirty="0"/>
              <a:t>. Заранее повторить с ними пройденный материал, который соответствует тематике ВПР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/>
              <a:t>Создать спокойную обстановку</a:t>
            </a:r>
            <a:r>
              <a:rPr lang="ru-RU" sz="2000" dirty="0"/>
              <a:t>. Не пугать учеников, не говорить, что контрольная будет сложной и её обязательно надо написать хорошо. 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676137"/>
            <a:ext cx="1872208" cy="18722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608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797152"/>
            <a:ext cx="1872208" cy="18722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81260" cy="1054394"/>
          </a:xfrm>
        </p:spPr>
        <p:txBody>
          <a:bodyPr/>
          <a:lstStyle/>
          <a:p>
            <a:r>
              <a:rPr lang="ru-RU" sz="2800" dirty="0" smtClean="0"/>
              <a:t>Рекомендации по обеспечению объективности</a:t>
            </a:r>
            <a:br>
              <a:rPr lang="ru-RU" sz="2800" dirty="0" smtClean="0"/>
            </a:br>
            <a:r>
              <a:rPr lang="ru-RU" sz="2800" dirty="0" smtClean="0"/>
              <a:t>оценивания ВПР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628800"/>
            <a:ext cx="81369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Соблюдать критерии оценки работ</a:t>
            </a:r>
            <a:r>
              <a:rPr lang="ru-RU" dirty="0"/>
              <a:t>. Объективно оценивать работы по критериям, которые установлены в КИМ. Не завышать и не занижать результаты, не выставлять баллы за невыполненные задания, не править ответы учеников</a:t>
            </a:r>
            <a:r>
              <a:rPr lang="ru-RU" dirty="0" smtClean="0"/>
              <a:t>.</a:t>
            </a:r>
          </a:p>
          <a:p>
            <a:r>
              <a:rPr lang="ru-RU" dirty="0"/>
              <a:t> </a:t>
            </a:r>
            <a:endParaRPr lang="ru-RU" dirty="0"/>
          </a:p>
          <a:p>
            <a:r>
              <a:rPr lang="ru-RU" b="1" dirty="0" smtClean="0"/>
              <a:t>Внимательно </a:t>
            </a:r>
            <a:r>
              <a:rPr lang="ru-RU" b="1" dirty="0"/>
              <a:t>обрабатывать результаты</a:t>
            </a:r>
            <a:r>
              <a:rPr lang="ru-RU" dirty="0"/>
              <a:t>. Корректно заполнять протоколы ВПР, правильно подсчитывать выставленные баллы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Не допускать конфликта интересов</a:t>
            </a:r>
            <a:r>
              <a:rPr lang="ru-RU" dirty="0"/>
              <a:t>. Например, в качестве наблюдателей не могут выступать родители учащихся класса, который принимает участие в оценочной процедуре. Учитель, ведущий данный предмет и работающий в данном классе, не должен выступать организатором работы и участвовать в проверке работ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Проводить разъяснительную работу с педагогами и экспертами</a:t>
            </a:r>
            <a:r>
              <a:rPr lang="ru-RU" dirty="0"/>
              <a:t>. Например, реализовывать программы помощи учителям, имеющим профессиональные проблемы и дефициты. </a:t>
            </a:r>
          </a:p>
        </p:txBody>
      </p:sp>
    </p:spTree>
    <p:extLst>
      <p:ext uri="{BB962C8B-B14F-4D97-AF65-F5344CB8AC3E}">
        <p14:creationId xmlns:p14="http://schemas.microsoft.com/office/powerpoint/2010/main" val="819755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3511"/>
            <a:ext cx="7488832" cy="1054394"/>
          </a:xfrm>
        </p:spPr>
        <p:txBody>
          <a:bodyPr/>
          <a:lstStyle/>
          <a:p>
            <a:r>
              <a:rPr lang="ru-RU" b="1" dirty="0"/>
              <a:t>признаки необъективности оценивания ВПР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988840"/>
            <a:ext cx="691276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/>
              <a:t>завышенные </a:t>
            </a:r>
            <a:r>
              <a:rPr lang="ru-RU" sz="2800" dirty="0"/>
              <a:t>значения среднего балла ВПР по школе или муниципалитету</a:t>
            </a:r>
            <a:r>
              <a:rPr lang="ru-RU" sz="28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/>
              <a:t>несоответствие результатов ВПР и школьных отметок;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/>
              <a:t>резкое возрастание или резкое падение результатов одной параллели от одного класса к следующему.</a:t>
            </a:r>
            <a:endParaRPr lang="ru-RU" sz="2800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2" y="132672"/>
            <a:ext cx="2432271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6682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необъективности проведения </a:t>
            </a:r>
            <a:r>
              <a:rPr lang="ru-RU" dirty="0" err="1" smtClean="0"/>
              <a:t>впр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" t="-38444" r="104" b="41731"/>
          <a:stretch/>
        </p:blipFill>
        <p:spPr bwMode="auto">
          <a:xfrm>
            <a:off x="1043607" y="-459432"/>
            <a:ext cx="7296211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72816"/>
            <a:ext cx="1933720" cy="1908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96832"/>
            <a:ext cx="1933720" cy="1908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730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необъективности проведения </a:t>
            </a:r>
            <a:r>
              <a:rPr lang="ru-RU" dirty="0" err="1" smtClean="0"/>
              <a:t>впр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t="57631" r="386" b="-56863"/>
          <a:stretch/>
        </p:blipFill>
        <p:spPr bwMode="auto">
          <a:xfrm>
            <a:off x="1115616" y="1916831"/>
            <a:ext cx="7344816" cy="6097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293096"/>
            <a:ext cx="2152650" cy="2124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0383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81260" cy="1054394"/>
          </a:xfrm>
        </p:spPr>
        <p:txBody>
          <a:bodyPr/>
          <a:lstStyle/>
          <a:p>
            <a:r>
              <a:rPr lang="ru-RU" sz="2800" b="1" dirty="0"/>
              <a:t>Критерии, по которым </a:t>
            </a:r>
            <a:r>
              <a:rPr lang="ru-RU" sz="2800" b="1" dirty="0" err="1"/>
              <a:t>Рособрнадзор</a:t>
            </a:r>
            <a:r>
              <a:rPr lang="ru-RU" sz="2800" b="1" dirty="0"/>
              <a:t> принимает решения об объективности результатов ВПР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772816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Соотнесение результатов ВПР с текущей успеваемостью учеников</a:t>
            </a:r>
            <a:r>
              <a:rPr lang="ru-RU" dirty="0"/>
              <a:t>. Сравнивают высокие баллы за работу и число медалистов в школе. Если информация сильно не совпадает, то результаты признают необъективными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/>
              <a:t>Мониторинг результатов ВПР за несколько лет</a:t>
            </a:r>
            <a:r>
              <a:rPr lang="ru-RU" dirty="0"/>
              <a:t>. Если у одних и тех же детей по одному предмету они сильно разнятся из года в год, то, скорее всего, школа завысила или занизила оценку. </a:t>
            </a:r>
          </a:p>
          <a:p>
            <a:r>
              <a:rPr lang="ru-RU" b="1" dirty="0"/>
              <a:t>Сопоставление результатов по школе с результатами контрольной выборки</a:t>
            </a:r>
            <a:r>
              <a:rPr lang="ru-RU" dirty="0"/>
              <a:t> на федеральном или региональном уровне. Если результаты сильно отличаются от школ, где за ходом ВПР следили общественные наблюдатели, представители учредителя, то работа учеников оценена необъективно. </a:t>
            </a:r>
          </a:p>
          <a:p>
            <a:r>
              <a:rPr lang="ru-RU" b="1" dirty="0"/>
              <a:t>Проведение комплексного анализа данных различных контрольных работ</a:t>
            </a:r>
            <a:r>
              <a:rPr lang="ru-RU" dirty="0"/>
              <a:t>: ВПР, НИКО, ЕГЭ, ОГЭ, международных исследований. Существенное различие между результатами этих работ в школе говорит об их необъективности. </a:t>
            </a:r>
          </a:p>
        </p:txBody>
      </p:sp>
    </p:spTree>
    <p:extLst>
      <p:ext uri="{BB962C8B-B14F-4D97-AF65-F5344CB8AC3E}">
        <p14:creationId xmlns:p14="http://schemas.microsoft.com/office/powerpoint/2010/main" val="158027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Сводная информация об отклонении нижней границы среднего бала по ОО г. </a:t>
            </a:r>
            <a:r>
              <a:rPr lang="ru-RU" sz="1800" dirty="0" err="1" smtClean="0"/>
              <a:t>Урая</a:t>
            </a:r>
            <a:r>
              <a:rPr lang="ru-RU" sz="1800" dirty="0" smtClean="0"/>
              <a:t> от верхней границы среднего балла по ХМАО-Югре </a:t>
            </a:r>
            <a:br>
              <a:rPr lang="ru-RU" sz="1800" dirty="0" smtClean="0"/>
            </a:br>
            <a:r>
              <a:rPr lang="ru-RU" sz="1800" dirty="0" smtClean="0"/>
              <a:t>по учебному предмету «математика», 5 класс</a:t>
            </a:r>
            <a:endParaRPr lang="ru-RU" sz="1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" b="2616"/>
          <a:stretch/>
        </p:blipFill>
        <p:spPr bwMode="auto">
          <a:xfrm>
            <a:off x="539552" y="1777376"/>
            <a:ext cx="8071160" cy="3960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796" y="5733256"/>
            <a:ext cx="2009775" cy="847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8822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"/>
          <a:stretch/>
        </p:blipFill>
        <p:spPr bwMode="auto">
          <a:xfrm>
            <a:off x="585215" y="1772816"/>
            <a:ext cx="8058722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689" y="5661248"/>
            <a:ext cx="2009775" cy="847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Сводная информация об отклонении нижней границы среднего бала по ОО г. </a:t>
            </a:r>
            <a:r>
              <a:rPr lang="ru-RU" sz="1800" dirty="0" err="1" smtClean="0"/>
              <a:t>Урая</a:t>
            </a:r>
            <a:r>
              <a:rPr lang="ru-RU" sz="1800" dirty="0" smtClean="0"/>
              <a:t> от верхней границы среднего балла по ХМАО-Югре </a:t>
            </a:r>
            <a:br>
              <a:rPr lang="ru-RU" sz="1800" dirty="0" smtClean="0"/>
            </a:br>
            <a:r>
              <a:rPr lang="ru-RU" sz="1800" dirty="0" smtClean="0"/>
              <a:t>по учебному предмету «математика», 5 класс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73952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Результаты ВПР 2024 </a:t>
            </a:r>
            <a:br>
              <a:rPr lang="ru-RU" dirty="0" smtClean="0"/>
            </a:br>
            <a:r>
              <a:rPr lang="ru-RU" dirty="0" smtClean="0"/>
              <a:t>Математика, 5 класс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490" y="1844824"/>
            <a:ext cx="6751637" cy="4389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1951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185</TotalTime>
  <Words>281</Words>
  <Application>Microsoft Office PowerPoint</Application>
  <PresentationFormat>Экран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Сетка</vt:lpstr>
      <vt:lpstr>Объективность оценки образовательных результатов как ресурс повышения качества общего образования</vt:lpstr>
      <vt:lpstr>Рекомендации по обеспечению объективности оценивания ВПР</vt:lpstr>
      <vt:lpstr>Рекомендации по обеспечению объективности оценивания ВПР</vt:lpstr>
      <vt:lpstr>признаки необъективности оценивания ВПР</vt:lpstr>
      <vt:lpstr>Причины необъективности проведения впр</vt:lpstr>
      <vt:lpstr>Причины необъективности проведения впр</vt:lpstr>
      <vt:lpstr>Критерии, по которым Рособрнадзор принимает решения об объективности результатов ВПР</vt:lpstr>
      <vt:lpstr>Сводная информация об отклонении нижней границы среднего бала по ОО г. Урая от верхней границы среднего балла по ХМАО-Югре  по учебному предмету «математика», 5 класс</vt:lpstr>
      <vt:lpstr>Сводная информация об отклонении нижней границы среднего бала по ОО г. Урая от верхней границы среднего балла по ХМАО-Югре  по учебному предмету «математика», 5 класс</vt:lpstr>
      <vt:lpstr>Результаты ВПР 2024  Математика, 5 класс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Необъективность оценивания всероссийских проверочных работ</dc:title>
  <dc:creator>Zam-4</dc:creator>
  <cp:lastModifiedBy>Пользователь Windows</cp:lastModifiedBy>
  <cp:revision>11</cp:revision>
  <dcterms:created xsi:type="dcterms:W3CDTF">2025-04-09T04:25:19Z</dcterms:created>
  <dcterms:modified xsi:type="dcterms:W3CDTF">2025-04-09T07:41:14Z</dcterms:modified>
</cp:coreProperties>
</file>