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handoutMasterIdLst>
    <p:handoutMasterId r:id="rId39"/>
  </p:handoutMasterIdLst>
  <p:sldIdLst>
    <p:sldId id="256" r:id="rId2"/>
    <p:sldId id="257" r:id="rId3"/>
    <p:sldId id="258" r:id="rId4"/>
    <p:sldId id="297" r:id="rId5"/>
    <p:sldId id="265" r:id="rId6"/>
    <p:sldId id="267" r:id="rId7"/>
    <p:sldId id="268" r:id="rId8"/>
    <p:sldId id="269" r:id="rId9"/>
    <p:sldId id="293" r:id="rId10"/>
    <p:sldId id="270" r:id="rId11"/>
    <p:sldId id="259" r:id="rId12"/>
    <p:sldId id="266" r:id="rId13"/>
    <p:sldId id="288" r:id="rId14"/>
    <p:sldId id="289" r:id="rId15"/>
    <p:sldId id="294" r:id="rId16"/>
    <p:sldId id="295" r:id="rId17"/>
    <p:sldId id="296" r:id="rId18"/>
    <p:sldId id="261" r:id="rId19"/>
    <p:sldId id="260" r:id="rId20"/>
    <p:sldId id="290" r:id="rId21"/>
    <p:sldId id="264" r:id="rId22"/>
    <p:sldId id="271" r:id="rId23"/>
    <p:sldId id="272" r:id="rId24"/>
    <p:sldId id="273" r:id="rId25"/>
    <p:sldId id="274" r:id="rId26"/>
    <p:sldId id="275" r:id="rId27"/>
    <p:sldId id="263" r:id="rId28"/>
    <p:sldId id="276" r:id="rId29"/>
    <p:sldId id="278" r:id="rId30"/>
    <p:sldId id="282" r:id="rId31"/>
    <p:sldId id="281" r:id="rId32"/>
    <p:sldId id="280" r:id="rId33"/>
    <p:sldId id="279" r:id="rId34"/>
    <p:sldId id="291" r:id="rId35"/>
    <p:sldId id="262" r:id="rId36"/>
    <p:sldId id="292" r:id="rId37"/>
    <p:sldId id="284" r:id="rId38"/>
  </p:sldIdLst>
  <p:sldSz cx="12192000" cy="6858000"/>
  <p:notesSz cx="67611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Пользователь Windows" initials="П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629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F8C4C-111D-4208-9798-1DBFC60F8142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663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3663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3A4BC-C783-4E7A-9A59-303F3D8A7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0306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7268F-2274-4501-924F-499F408A3B9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AA172-FDC0-42CB-9136-A3FDE6042F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143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7268F-2274-4501-924F-499F408A3B9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AA172-FDC0-42CB-9136-A3FDE6042F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118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7268F-2274-4501-924F-499F408A3B9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AA172-FDC0-42CB-9136-A3FDE6042F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962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7268F-2274-4501-924F-499F408A3B9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AA172-FDC0-42CB-9136-A3FDE6042F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377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7268F-2274-4501-924F-499F408A3B9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AA172-FDC0-42CB-9136-A3FDE6042F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273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7268F-2274-4501-924F-499F408A3B9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AA172-FDC0-42CB-9136-A3FDE6042F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755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7268F-2274-4501-924F-499F408A3B9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AA172-FDC0-42CB-9136-A3FDE6042F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744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7268F-2274-4501-924F-499F408A3B9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AA172-FDC0-42CB-9136-A3FDE6042F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789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7268F-2274-4501-924F-499F408A3B9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AA172-FDC0-42CB-9136-A3FDE6042F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650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7268F-2274-4501-924F-499F408A3B9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AA172-FDC0-42CB-9136-A3FDE6042F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820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7268F-2274-4501-924F-499F408A3B9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AA172-FDC0-42CB-9136-A3FDE6042FE8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61672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7268F-2274-4501-924F-499F408A3B9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AA172-FDC0-42CB-9136-A3FDE6042F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6767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7268F-2274-4501-924F-499F408A3B9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AA172-FDC0-42CB-9136-A3FDE6042FE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321357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7268F-2274-4501-924F-499F408A3B9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AA172-FDC0-42CB-9136-A3FDE6042F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5626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7268F-2274-4501-924F-499F408A3B9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AA172-FDC0-42CB-9136-A3FDE6042F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42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7268F-2274-4501-924F-499F408A3B9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AA172-FDC0-42CB-9136-A3FDE6042F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253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7268F-2274-4501-924F-499F408A3B9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D3AA172-FDC0-42CB-9136-A3FDE6042F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922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13108" y="4462590"/>
            <a:ext cx="492517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2027</a:t>
            </a:r>
            <a:endParaRPr lang="ru-RU" sz="8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/>
          <a:srcRect l="16585" t="12195" r="12683" b="15610"/>
          <a:stretch/>
        </p:blipFill>
        <p:spPr>
          <a:xfrm>
            <a:off x="154378" y="130628"/>
            <a:ext cx="1721923" cy="175754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876301" y="40923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>Муниципальное бюджетное общеобразовательное учреждение средняя общеобразовательная школа с углубленным изучением отдельных предметов №</a:t>
            </a:r>
            <a:r>
              <a:rPr lang="ru-RU" dirty="0" smtClean="0">
                <a:solidFill>
                  <a:srgbClr val="0070C0"/>
                </a:solidFill>
              </a:rPr>
              <a:t>6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г. </a:t>
            </a:r>
            <a:r>
              <a:rPr lang="ru-RU" dirty="0" err="1" smtClean="0">
                <a:solidFill>
                  <a:srgbClr val="0070C0"/>
                </a:solidFill>
              </a:rPr>
              <a:t>Урай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710" y="2387337"/>
            <a:ext cx="6391966" cy="216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32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370" y="4925401"/>
            <a:ext cx="4572396" cy="19325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94370" y="488862"/>
            <a:ext cx="834854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Основной государственный экзамен (ОГЭ)</a:t>
            </a:r>
          </a:p>
          <a:p>
            <a:r>
              <a:rPr lang="ru-RU" sz="2000" dirty="0"/>
              <a:t>имеет стандартизированную форму, контрольно-измерительные материалы (бланки вопросов, бланки ответов, критерии оценивания, типы и количество предлагаемых заданий) единые на всей территории Российской Федерации. Его сдают те учащиеся, кто не имеет проблем со здоровьем и учится в обычной школе. </a:t>
            </a:r>
            <a:endParaRPr lang="ru-RU" sz="2000" dirty="0" smtClean="0"/>
          </a:p>
          <a:p>
            <a:r>
              <a:rPr lang="ru-RU" sz="3200" dirty="0" smtClean="0"/>
              <a:t>Государственный выпускной экзамен (ГВЭ)</a:t>
            </a:r>
          </a:p>
          <a:p>
            <a:r>
              <a:rPr lang="ru-RU" sz="2000" dirty="0"/>
              <a:t>предназначен для учеников с ограниченными возможностями здоровья (ОВЗ), детей-инвалидов, школьников, отбывающих наказание в исправительных колониях, воспитанников специализированных школ и интернатов закрытого типа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400" b="1" dirty="0" smtClean="0">
                <a:solidFill>
                  <a:srgbClr val="C00000"/>
                </a:solidFill>
              </a:rPr>
              <a:t>Заявления, с указанием перечня предметов, принимаются с 1 февраля по 1 марта (включительно)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56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1638" y="616209"/>
            <a:ext cx="851581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В </a:t>
            </a:r>
            <a:r>
              <a:rPr lang="ru-RU" sz="3200" dirty="0" smtClean="0"/>
              <a:t>2027 </a:t>
            </a:r>
            <a:r>
              <a:rPr lang="ru-RU" sz="3200" dirty="0"/>
              <a:t>году выпускники 9-х классов </a:t>
            </a:r>
            <a:r>
              <a:rPr lang="ru-RU" sz="3200" dirty="0" smtClean="0"/>
              <a:t>будут</a:t>
            </a:r>
          </a:p>
          <a:p>
            <a:r>
              <a:rPr lang="ru-RU" sz="3200" dirty="0" smtClean="0"/>
              <a:t>сдавать </a:t>
            </a:r>
            <a:r>
              <a:rPr lang="ru-RU" sz="3200" b="1" u="sng" dirty="0"/>
              <a:t>два обязательных предмета</a:t>
            </a:r>
            <a:r>
              <a:rPr lang="ru-RU" sz="3200" dirty="0"/>
              <a:t>: русский язык </a:t>
            </a:r>
            <a:r>
              <a:rPr lang="ru-RU" sz="3200" dirty="0" smtClean="0"/>
              <a:t>и математику </a:t>
            </a:r>
            <a:r>
              <a:rPr lang="ru-RU" sz="3200" dirty="0"/>
              <a:t>и </a:t>
            </a:r>
            <a:endParaRPr lang="ru-RU" sz="3200" dirty="0" smtClean="0"/>
          </a:p>
          <a:p>
            <a:r>
              <a:rPr lang="ru-RU" sz="3200" b="1" u="sng" dirty="0" smtClean="0"/>
              <a:t>два </a:t>
            </a:r>
            <a:r>
              <a:rPr lang="ru-RU" sz="3200" b="1" u="sng" dirty="0"/>
              <a:t>предмета по выбору</a:t>
            </a:r>
            <a:r>
              <a:rPr lang="ru-RU" sz="3200" dirty="0"/>
              <a:t>: информатика, обществознание, биология, химия,</a:t>
            </a:r>
          </a:p>
          <a:p>
            <a:r>
              <a:rPr lang="ru-RU" sz="3200" dirty="0"/>
              <a:t>литература, география, английский язык, </a:t>
            </a:r>
            <a:r>
              <a:rPr lang="ru-RU" sz="3200" dirty="0" smtClean="0"/>
              <a:t>физика, история.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87664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7" r="28403"/>
          <a:stretch/>
        </p:blipFill>
        <p:spPr bwMode="auto">
          <a:xfrm>
            <a:off x="108220" y="300221"/>
            <a:ext cx="1272618" cy="4289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80838" y="581857"/>
            <a:ext cx="837590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С 1 января 2026 года Ханты-Мансийский автономный округ (ХМАО) участвует в эксперименте по сдаче ОГЭ для поступающих в колледжи</a:t>
            </a:r>
            <a:r>
              <a:rPr lang="ru-RU" dirty="0"/>
              <a:t>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В </a:t>
            </a:r>
            <a:r>
              <a:rPr lang="ru-RU" dirty="0"/>
              <a:t>рамках эксперимента девятиклассники могут сдавать на ОГЭ экзамены по двум предметам вместо четырёх. Обязательные предметы — русский язык и математика. </a:t>
            </a:r>
            <a:endParaRPr lang="ru-RU" dirty="0" smtClean="0"/>
          </a:p>
          <a:p>
            <a:endParaRPr lang="ru-RU" b="1" dirty="0"/>
          </a:p>
          <a:p>
            <a:r>
              <a:rPr lang="ru-RU" b="1" dirty="0" smtClean="0"/>
              <a:t>Суть </a:t>
            </a:r>
            <a:r>
              <a:rPr lang="ru-RU" b="1" dirty="0"/>
              <a:t>эксперимента</a:t>
            </a:r>
            <a:r>
              <a:rPr lang="ru-RU" dirty="0"/>
              <a:t>: дать возможность абитуриентам, которые ранее не могли пройти по конкурсу, поступить в колледжи и техникумы и получить образование</a:t>
            </a:r>
            <a:r>
              <a:rPr lang="ru-RU" dirty="0" smtClean="0"/>
              <a:t>. </a:t>
            </a:r>
          </a:p>
          <a:p>
            <a:endParaRPr lang="ru-RU" b="1" dirty="0"/>
          </a:p>
          <a:p>
            <a:r>
              <a:rPr lang="ru-RU" b="1" dirty="0" smtClean="0"/>
              <a:t>Некоторые </a:t>
            </a:r>
            <a:r>
              <a:rPr lang="ru-RU" b="1" dirty="0"/>
              <a:t>нюансы</a:t>
            </a:r>
            <a:r>
              <a:rPr lang="ru-RU" dirty="0"/>
              <a:t>:</a:t>
            </a:r>
          </a:p>
          <a:p>
            <a:endParaRPr lang="ru-RU" dirty="0" smtClean="0"/>
          </a:p>
          <a:p>
            <a:r>
              <a:rPr lang="ru-RU" dirty="0" smtClean="0"/>
              <a:t>Если </a:t>
            </a:r>
            <a:r>
              <a:rPr lang="ru-RU" dirty="0"/>
              <a:t>школьник планирует остаться в 10-м классе или поступать на специальности вне регионального перечня, ему по-прежнему придётся сдавать четыре ОГЭ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На уровне региона утверждён перечень рабочих профессий, на которые можно поступить, сдав только два экзамена.</a:t>
            </a:r>
          </a:p>
        </p:txBody>
      </p:sp>
    </p:spTree>
    <p:extLst>
      <p:ext uri="{BB962C8B-B14F-4D97-AF65-F5344CB8AC3E}">
        <p14:creationId xmlns:p14="http://schemas.microsoft.com/office/powerpoint/2010/main" val="102324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920" y="137807"/>
            <a:ext cx="8686771" cy="653930"/>
          </a:xfrm>
          <a:prstGeom prst="rect">
            <a:avLst/>
          </a:prstGeom>
        </p:spPr>
      </p:pic>
      <p:sp>
        <p:nvSpPr>
          <p:cNvPr id="4" name="object 7"/>
          <p:cNvSpPr txBox="1"/>
          <p:nvPr/>
        </p:nvSpPr>
        <p:spPr>
          <a:xfrm>
            <a:off x="774613" y="966163"/>
            <a:ext cx="7565037" cy="3287438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5715" algn="ctr">
              <a:spcBef>
                <a:spcPts val="75"/>
              </a:spcBef>
            </a:pPr>
            <a:r>
              <a:rPr u="heavy" spc="-4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i="1" u="heavy" spc="113" dirty="0" err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от</a:t>
            </a:r>
            <a:r>
              <a:rPr b="1" i="1" u="heavy" spc="113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b="1" i="1" u="heavy" spc="124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0</a:t>
            </a:r>
            <a:r>
              <a:rPr lang="ru-RU" b="1" i="1" u="heavy" spc="124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4</a:t>
            </a:r>
            <a:r>
              <a:rPr b="1" i="1" u="heavy" spc="124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.</a:t>
            </a:r>
            <a:r>
              <a:rPr lang="ru-RU" b="1" i="1" u="heavy" spc="124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04</a:t>
            </a:r>
            <a:r>
              <a:rPr b="1" i="1" u="heavy" spc="124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.20</a:t>
            </a:r>
            <a:r>
              <a:rPr lang="ru-RU" b="1" i="1" u="heavy" spc="124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23</a:t>
            </a:r>
            <a:r>
              <a:rPr b="1" i="1" u="heavy" spc="124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b="1" i="1" u="heavy" spc="161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№</a:t>
            </a:r>
            <a:r>
              <a:rPr lang="ru-RU" b="1" i="1" u="heavy" spc="161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323/5</a:t>
            </a:r>
            <a:r>
              <a:rPr b="1" i="1" u="heavy" spc="161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51 </a:t>
            </a:r>
            <a:r>
              <a:rPr b="1" i="1" u="heavy" spc="41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"Об</a:t>
            </a:r>
            <a:r>
              <a:rPr b="1" i="1" u="heavy" spc="-98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b="1" i="1" u="heavy" spc="131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утверждении</a:t>
            </a:r>
            <a:endParaRPr dirty="0">
              <a:latin typeface="Trebuchet MS"/>
              <a:cs typeface="Trebuchet MS"/>
            </a:endParaRPr>
          </a:p>
          <a:p>
            <a:pPr marL="7144" algn="ctr"/>
            <a:r>
              <a:rPr u="heavy" spc="-4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i="1" u="heavy" spc="172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Порядка </a:t>
            </a:r>
            <a:r>
              <a:rPr b="1" i="1" u="heavy" spc="10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проведения </a:t>
            </a:r>
            <a:r>
              <a:rPr b="1" i="1" u="heavy" spc="101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государственной</a:t>
            </a:r>
            <a:r>
              <a:rPr b="1" i="1" u="heavy" spc="-23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b="1" i="1" u="heavy" spc="79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итоговой</a:t>
            </a:r>
            <a:endParaRPr dirty="0">
              <a:latin typeface="Trebuchet MS"/>
              <a:cs typeface="Trebuchet MS"/>
            </a:endParaRPr>
          </a:p>
          <a:p>
            <a:pPr marL="6668" algn="ctr"/>
            <a:r>
              <a:rPr u="heavy" spc="-4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i="1" u="heavy" spc="161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аттестации </a:t>
            </a:r>
            <a:r>
              <a:rPr b="1" i="1" u="heavy" spc="116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по </a:t>
            </a:r>
            <a:r>
              <a:rPr b="1" i="1" u="heavy" spc="124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образовательным</a:t>
            </a:r>
            <a:r>
              <a:rPr b="1" i="1" u="heavy" spc="-71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b="1" i="1" u="heavy" spc="131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программам</a:t>
            </a:r>
            <a:endParaRPr dirty="0">
              <a:latin typeface="Trebuchet MS"/>
              <a:cs typeface="Trebuchet MS"/>
            </a:endParaRPr>
          </a:p>
          <a:p>
            <a:pPr marL="4286" algn="ctr"/>
            <a:r>
              <a:rPr u="heavy" spc="-4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b="1" i="1" u="heavy" spc="56" dirty="0" err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imes New Roman"/>
              </a:rPr>
              <a:t>основно</a:t>
            </a:r>
            <a:r>
              <a:rPr b="1" i="1" u="heavy" spc="56" dirty="0" err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го</a:t>
            </a:r>
            <a:r>
              <a:rPr b="1" i="1" u="heavy" spc="56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b="1" i="1" u="heavy" spc="53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общего</a:t>
            </a:r>
            <a:r>
              <a:rPr b="1" i="1" u="heavy" spc="83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b="1" i="1" u="heavy" spc="120" dirty="0" err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образования</a:t>
            </a:r>
            <a:r>
              <a:rPr b="1" i="1" u="heavy" spc="120" dirty="0" smtClean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"</a:t>
            </a:r>
            <a:endParaRPr lang="ru-RU" b="1" i="1" u="heavy" spc="120" dirty="0" smtClean="0">
              <a:solidFill>
                <a:srgbClr val="001F5F"/>
              </a:solidFill>
              <a:uFill>
                <a:solidFill>
                  <a:srgbClr val="001F5F"/>
                </a:solidFill>
              </a:uFill>
              <a:latin typeface="Trebuchet MS"/>
              <a:cs typeface="Trebuchet MS"/>
            </a:endParaRPr>
          </a:p>
          <a:p>
            <a:pPr marL="4286" algn="ctr"/>
            <a:endParaRPr lang="ru-RU" dirty="0" smtClean="0">
              <a:latin typeface="Trebuchet MS"/>
              <a:cs typeface="Trebuchet MS"/>
            </a:endParaRPr>
          </a:p>
          <a:p>
            <a:pPr marL="4286" algn="ctr"/>
            <a:endParaRPr dirty="0">
              <a:latin typeface="Trebuchet MS"/>
              <a:cs typeface="Trebuchet MS"/>
            </a:endParaRPr>
          </a:p>
          <a:p>
            <a:pPr marL="9525" marR="3810" algn="ctr">
              <a:lnSpc>
                <a:spcPts val="2520"/>
              </a:lnSpc>
              <a:spcBef>
                <a:spcPts val="68"/>
              </a:spcBef>
            </a:pP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к</a:t>
            </a:r>
            <a:r>
              <a:rPr lang="ru-RU" sz="24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11" dirty="0">
                <a:solidFill>
                  <a:srgbClr val="000713"/>
                </a:solidFill>
                <a:latin typeface="Cambria"/>
                <a:cs typeface="Cambria"/>
              </a:rPr>
              <a:t>допускаются</a:t>
            </a:r>
            <a:r>
              <a:rPr lang="ru-RU" sz="24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обучающиеся,</a:t>
            </a: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 не</a:t>
            </a:r>
            <a:r>
              <a:rPr lang="ru-RU" sz="24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имеющие </a:t>
            </a: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8" dirty="0">
                <a:solidFill>
                  <a:srgbClr val="000713"/>
                </a:solidFill>
                <a:latin typeface="Cambria"/>
                <a:cs typeface="Cambria"/>
              </a:rPr>
              <a:t>академической</a:t>
            </a:r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8" dirty="0">
                <a:solidFill>
                  <a:srgbClr val="000713"/>
                </a:solidFill>
                <a:latin typeface="Cambria"/>
                <a:cs typeface="Cambria"/>
              </a:rPr>
              <a:t>задолженности</a:t>
            </a:r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r>
              <a:rPr lang="ru-RU" sz="24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в</a:t>
            </a:r>
            <a:r>
              <a:rPr lang="ru-RU" sz="24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полном</a:t>
            </a: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11" dirty="0">
                <a:solidFill>
                  <a:srgbClr val="000713"/>
                </a:solidFill>
                <a:latin typeface="Cambria"/>
                <a:cs typeface="Cambria"/>
              </a:rPr>
              <a:t>объеме </a:t>
            </a:r>
            <a:r>
              <a:rPr lang="ru-RU" sz="2400" b="1" spc="-38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выполнившие </a:t>
            </a:r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учебный план или </a:t>
            </a:r>
            <a:r>
              <a:rPr lang="ru-RU" sz="2400" b="1" spc="-8" dirty="0">
                <a:solidFill>
                  <a:srgbClr val="000713"/>
                </a:solidFill>
                <a:latin typeface="Cambria"/>
                <a:cs typeface="Cambria"/>
              </a:rPr>
              <a:t>индивидуальный </a:t>
            </a:r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 учебный</a:t>
            </a: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план </a:t>
            </a:r>
            <a:r>
              <a:rPr sz="2400" b="1" spc="-38" dirty="0">
                <a:solidFill>
                  <a:srgbClr val="C00000"/>
                </a:solidFill>
                <a:latin typeface="Georgia"/>
                <a:cs typeface="Georgia"/>
              </a:rPr>
              <a:t>и </a:t>
            </a:r>
            <a:r>
              <a:rPr sz="2400" b="1" spc="-15" dirty="0" err="1">
                <a:solidFill>
                  <a:srgbClr val="C00000"/>
                </a:solidFill>
                <a:latin typeface="Georgia"/>
                <a:cs typeface="Georgia"/>
              </a:rPr>
              <a:t>получивших</a:t>
            </a:r>
            <a:r>
              <a:rPr sz="2400" b="1" spc="-15" dirty="0">
                <a:solidFill>
                  <a:srgbClr val="C00000"/>
                </a:solidFill>
                <a:latin typeface="Georgia"/>
                <a:cs typeface="Georgia"/>
              </a:rPr>
              <a:t>  </a:t>
            </a:r>
            <a:r>
              <a:rPr sz="2400" b="1" spc="-34" dirty="0">
                <a:solidFill>
                  <a:srgbClr val="C00000"/>
                </a:solidFill>
                <a:latin typeface="Georgia"/>
                <a:cs typeface="Georgia"/>
              </a:rPr>
              <a:t>ЗАЧЕТ </a:t>
            </a:r>
            <a:r>
              <a:rPr sz="2400" b="1" spc="-26" dirty="0" err="1">
                <a:solidFill>
                  <a:srgbClr val="C00000"/>
                </a:solidFill>
                <a:latin typeface="Georgia"/>
                <a:cs typeface="Georgia"/>
              </a:rPr>
              <a:t>за</a:t>
            </a:r>
            <a:r>
              <a:rPr sz="2400" b="1" spc="-26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2400" b="1" spc="26" dirty="0" err="1">
                <a:solidFill>
                  <a:srgbClr val="C00000"/>
                </a:solidFill>
                <a:latin typeface="Georgia"/>
                <a:cs typeface="Georgia"/>
              </a:rPr>
              <a:t>итоговое</a:t>
            </a:r>
            <a:r>
              <a:rPr sz="2400" b="1" spc="53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2400" b="1" spc="-4" dirty="0" err="1">
                <a:solidFill>
                  <a:srgbClr val="C00000"/>
                </a:solidFill>
                <a:latin typeface="Georgia"/>
                <a:cs typeface="Georgia"/>
              </a:rPr>
              <a:t>со</a:t>
            </a:r>
            <a:r>
              <a:rPr lang="ru-RU" sz="2400" b="1" spc="-4" dirty="0" err="1">
                <a:solidFill>
                  <a:srgbClr val="C00000"/>
                </a:solidFill>
                <a:latin typeface="Georgia"/>
                <a:cs typeface="Georgia"/>
              </a:rPr>
              <a:t>беседование</a:t>
            </a:r>
            <a:endParaRPr sz="2400" dirty="0">
              <a:solidFill>
                <a:srgbClr val="C00000"/>
              </a:solidFill>
              <a:latin typeface="Georgia"/>
              <a:cs typeface="Georgia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0933" y="4925401"/>
            <a:ext cx="4572396" cy="193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8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 txBox="1"/>
          <p:nvPr/>
        </p:nvSpPr>
        <p:spPr>
          <a:xfrm>
            <a:off x="1148958" y="202116"/>
            <a:ext cx="7867026" cy="4367382"/>
          </a:xfrm>
          <a:prstGeom prst="rect">
            <a:avLst/>
          </a:prstGeom>
        </p:spPr>
        <p:txBody>
          <a:bodyPr vert="horz" wrap="square" lIns="0" tIns="167164" rIns="0" bIns="0" rtlCol="0">
            <a:spAutoFit/>
          </a:bodyPr>
          <a:lstStyle/>
          <a:p>
            <a:pPr marL="9525">
              <a:spcBef>
                <a:spcPts val="1316"/>
              </a:spcBef>
            </a:pPr>
            <a:r>
              <a:rPr lang="ru-RU" sz="2800" b="1" spc="-56" dirty="0" smtClean="0">
                <a:latin typeface="Georgia"/>
                <a:cs typeface="Georgia"/>
              </a:rPr>
              <a:t>ИТОГОВОЕ СОБЕСЕДОВАНИЕ</a:t>
            </a:r>
          </a:p>
          <a:p>
            <a:pPr marL="9525">
              <a:spcBef>
                <a:spcPts val="1316"/>
              </a:spcBef>
            </a:pPr>
            <a:r>
              <a:rPr sz="2800" b="1" spc="-56" dirty="0" err="1" smtClean="0">
                <a:latin typeface="Georgia"/>
                <a:cs typeface="Georgia"/>
              </a:rPr>
              <a:t>Цель</a:t>
            </a:r>
            <a:r>
              <a:rPr sz="2800" b="1" spc="-56" dirty="0">
                <a:latin typeface="Georgia"/>
                <a:cs typeface="Georgia"/>
              </a:rPr>
              <a:t>: </a:t>
            </a:r>
            <a:r>
              <a:rPr sz="2800" spc="113" dirty="0">
                <a:latin typeface="Georgia"/>
                <a:cs typeface="Georgia"/>
              </a:rPr>
              <a:t>допуск </a:t>
            </a:r>
            <a:r>
              <a:rPr sz="2800" spc="158" dirty="0">
                <a:latin typeface="Georgia"/>
                <a:cs typeface="Georgia"/>
              </a:rPr>
              <a:t>к</a:t>
            </a:r>
            <a:r>
              <a:rPr sz="2800" spc="-23" dirty="0">
                <a:latin typeface="Georgia"/>
                <a:cs typeface="Georgia"/>
              </a:rPr>
              <a:t> </a:t>
            </a:r>
            <a:r>
              <a:rPr sz="2800" spc="-19" dirty="0">
                <a:latin typeface="Georgia"/>
                <a:cs typeface="Georgia"/>
              </a:rPr>
              <a:t>ГИА</a:t>
            </a:r>
            <a:endParaRPr sz="2800" dirty="0">
              <a:latin typeface="Georgia"/>
              <a:cs typeface="Georgia"/>
            </a:endParaRPr>
          </a:p>
          <a:p>
            <a:pPr marL="9525">
              <a:spcBef>
                <a:spcPts val="1241"/>
              </a:spcBef>
            </a:pPr>
            <a:r>
              <a:rPr sz="2800" b="1" spc="19" dirty="0" err="1">
                <a:latin typeface="Georgia"/>
                <a:cs typeface="Georgia"/>
              </a:rPr>
              <a:t>Результат</a:t>
            </a:r>
            <a:r>
              <a:rPr sz="2800" b="1" spc="19" dirty="0">
                <a:latin typeface="Georgia"/>
                <a:cs typeface="Georgia"/>
              </a:rPr>
              <a:t>: </a:t>
            </a:r>
            <a:r>
              <a:rPr sz="2800" spc="94" dirty="0">
                <a:latin typeface="Georgia"/>
                <a:cs typeface="Georgia"/>
              </a:rPr>
              <a:t>зачет </a:t>
            </a:r>
            <a:r>
              <a:rPr sz="2800" dirty="0" err="1">
                <a:latin typeface="Georgia"/>
                <a:cs typeface="Georgia"/>
              </a:rPr>
              <a:t>или</a:t>
            </a:r>
            <a:r>
              <a:rPr sz="2800" spc="416" dirty="0">
                <a:latin typeface="Georgia"/>
                <a:cs typeface="Georgia"/>
              </a:rPr>
              <a:t> </a:t>
            </a:r>
            <a:r>
              <a:rPr sz="2800" spc="90" dirty="0" err="1">
                <a:latin typeface="Georgia"/>
                <a:cs typeface="Georgia"/>
              </a:rPr>
              <a:t>незачет</a:t>
            </a:r>
            <a:endParaRPr sz="2800" dirty="0">
              <a:latin typeface="Georgia"/>
              <a:cs typeface="Georgia"/>
            </a:endParaRPr>
          </a:p>
          <a:p>
            <a:pPr marL="9525" marR="493871" algn="just">
              <a:spcBef>
                <a:spcPts val="4"/>
              </a:spcBef>
            </a:pPr>
            <a:endParaRPr lang="ru-RU" sz="2800" b="1" spc="60" dirty="0" smtClean="0">
              <a:latin typeface="Georgia"/>
              <a:cs typeface="Georgia"/>
            </a:endParaRPr>
          </a:p>
          <a:p>
            <a:pPr marL="9525" marR="493871" algn="just">
              <a:spcBef>
                <a:spcPts val="4"/>
              </a:spcBef>
            </a:pPr>
            <a:r>
              <a:rPr sz="2800" b="1" spc="60" dirty="0" err="1" smtClean="0">
                <a:latin typeface="Georgia"/>
                <a:cs typeface="Georgia"/>
              </a:rPr>
              <a:t>Дата</a:t>
            </a:r>
            <a:r>
              <a:rPr sz="2800" b="1" spc="60" dirty="0" smtClean="0">
                <a:latin typeface="Georgia"/>
                <a:cs typeface="Georgia"/>
              </a:rPr>
              <a:t> </a:t>
            </a:r>
            <a:r>
              <a:rPr sz="2800" b="1" dirty="0">
                <a:latin typeface="Georgia"/>
                <a:cs typeface="Georgia"/>
              </a:rPr>
              <a:t>проведения: </a:t>
            </a:r>
            <a:endParaRPr lang="ru-RU" sz="2800" b="1" dirty="0" smtClean="0">
              <a:latin typeface="Georgia"/>
              <a:cs typeface="Georgia"/>
            </a:endParaRPr>
          </a:p>
          <a:p>
            <a:pPr marL="9525" marR="493871" algn="just">
              <a:spcBef>
                <a:spcPts val="4"/>
              </a:spcBef>
            </a:pPr>
            <a:r>
              <a:rPr lang="ru-RU" sz="2800" b="1" spc="161" dirty="0" smtClean="0">
                <a:solidFill>
                  <a:srgbClr val="FF0000"/>
                </a:solidFill>
                <a:latin typeface="Georgia"/>
                <a:cs typeface="Georgia"/>
              </a:rPr>
              <a:t>1</a:t>
            </a:r>
            <a:r>
              <a:rPr lang="en-US" sz="2800" b="1" spc="161" dirty="0" smtClean="0">
                <a:solidFill>
                  <a:srgbClr val="FF0000"/>
                </a:solidFill>
                <a:latin typeface="Georgia"/>
                <a:cs typeface="Georgia"/>
              </a:rPr>
              <a:t>0</a:t>
            </a:r>
            <a:r>
              <a:rPr lang="ru-RU" sz="2800" b="1" spc="161" dirty="0" smtClean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lang="ru-RU" sz="2800" b="1" spc="161" dirty="0">
                <a:solidFill>
                  <a:srgbClr val="FF0000"/>
                </a:solidFill>
                <a:latin typeface="Georgia"/>
                <a:cs typeface="Georgia"/>
              </a:rPr>
              <a:t>февраля </a:t>
            </a:r>
            <a:r>
              <a:rPr sz="2800" b="1" spc="161" dirty="0">
                <a:solidFill>
                  <a:srgbClr val="FF0000"/>
                </a:solidFill>
                <a:latin typeface="Georgia"/>
                <a:cs typeface="Georgia"/>
              </a:rPr>
              <a:t>20</a:t>
            </a:r>
            <a:r>
              <a:rPr lang="ru-RU" sz="2800" b="1" spc="161" dirty="0" smtClean="0">
                <a:solidFill>
                  <a:srgbClr val="FF0000"/>
                </a:solidFill>
                <a:latin typeface="Georgia"/>
                <a:cs typeface="Georgia"/>
              </a:rPr>
              <a:t>2</a:t>
            </a:r>
            <a:r>
              <a:rPr lang="en-US" sz="2800" b="1" spc="161" dirty="0" smtClean="0">
                <a:solidFill>
                  <a:srgbClr val="FF0000"/>
                </a:solidFill>
                <a:latin typeface="Georgia"/>
                <a:cs typeface="Georgia"/>
              </a:rPr>
              <a:t>7</a:t>
            </a:r>
            <a:r>
              <a:rPr lang="ru-RU" sz="2800" b="1" spc="161" dirty="0" smtClean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lang="ru-RU" sz="2800" b="1" spc="161" dirty="0">
                <a:solidFill>
                  <a:srgbClr val="FF0000"/>
                </a:solidFill>
                <a:latin typeface="Georgia"/>
                <a:cs typeface="Georgia"/>
              </a:rPr>
              <a:t>г0да</a:t>
            </a:r>
          </a:p>
          <a:p>
            <a:pPr marL="9525" marR="493871" algn="just">
              <a:spcBef>
                <a:spcPts val="4"/>
              </a:spcBef>
            </a:pPr>
            <a:r>
              <a:rPr lang="ru-RU" sz="2800" b="1" spc="161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endParaRPr lang="ru-RU" sz="2800" b="1" spc="161" dirty="0" smtClean="0">
              <a:solidFill>
                <a:srgbClr val="FF0000"/>
              </a:solidFill>
              <a:latin typeface="Georgia"/>
              <a:cs typeface="Georgia"/>
            </a:endParaRPr>
          </a:p>
          <a:p>
            <a:pPr marL="9525" marR="493871" algn="just">
              <a:spcBef>
                <a:spcPts val="4"/>
              </a:spcBef>
            </a:pPr>
            <a:r>
              <a:rPr lang="ru-RU" sz="2800" b="1" spc="-19" dirty="0" smtClean="0">
                <a:latin typeface="Georgia"/>
                <a:cs typeface="Georgia"/>
              </a:rPr>
              <a:t>Дополнительные </a:t>
            </a:r>
            <a:r>
              <a:rPr lang="ru-RU" sz="2800" b="1" spc="-19" dirty="0">
                <a:latin typeface="Georgia"/>
                <a:cs typeface="Georgia"/>
              </a:rPr>
              <a:t>сроки: </a:t>
            </a:r>
            <a:endParaRPr lang="ru-RU" sz="2800" b="1" spc="-19" dirty="0" smtClean="0">
              <a:latin typeface="Georgia"/>
              <a:cs typeface="Georgia"/>
            </a:endParaRPr>
          </a:p>
          <a:p>
            <a:pPr marL="9525" marR="493871" algn="just">
              <a:spcBef>
                <a:spcPts val="4"/>
              </a:spcBef>
            </a:pPr>
            <a:r>
              <a:rPr lang="ru-RU" sz="2800" b="1" spc="-19" dirty="0" smtClean="0">
                <a:solidFill>
                  <a:srgbClr val="FF0000"/>
                </a:solidFill>
                <a:latin typeface="Georgia"/>
                <a:cs typeface="Georgia"/>
              </a:rPr>
              <a:t>1</a:t>
            </a:r>
            <a:r>
              <a:rPr lang="en-US" sz="2800" b="1" spc="-19" dirty="0" smtClean="0">
                <a:solidFill>
                  <a:srgbClr val="FF0000"/>
                </a:solidFill>
                <a:latin typeface="Georgia"/>
                <a:cs typeface="Georgia"/>
              </a:rPr>
              <a:t>0</a:t>
            </a:r>
            <a:r>
              <a:rPr lang="ru-RU" sz="2800" b="1" spc="-19" dirty="0" smtClean="0">
                <a:latin typeface="Georgia"/>
                <a:cs typeface="Georgia"/>
              </a:rPr>
              <a:t> </a:t>
            </a:r>
            <a:r>
              <a:rPr lang="ru-RU" sz="2800" b="1" spc="-19" dirty="0">
                <a:solidFill>
                  <a:srgbClr val="FF0000"/>
                </a:solidFill>
                <a:latin typeface="Georgia"/>
                <a:cs typeface="Georgia"/>
              </a:rPr>
              <a:t>марта и </a:t>
            </a:r>
            <a:r>
              <a:rPr lang="en-US" sz="2800" b="1" spc="-19" dirty="0" smtClean="0">
                <a:solidFill>
                  <a:srgbClr val="FF0000"/>
                </a:solidFill>
                <a:latin typeface="Georgia"/>
                <a:cs typeface="Georgia"/>
              </a:rPr>
              <a:t>17</a:t>
            </a:r>
            <a:r>
              <a:rPr lang="ru-RU" sz="2800" b="1" spc="-19" dirty="0" smtClean="0">
                <a:solidFill>
                  <a:srgbClr val="FF0000"/>
                </a:solidFill>
                <a:latin typeface="Georgia"/>
                <a:cs typeface="Georgia"/>
              </a:rPr>
              <a:t> апреля</a:t>
            </a:r>
            <a:r>
              <a:rPr lang="en-US" sz="2800" b="1" spc="-19" dirty="0" smtClean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lang="ru-RU" sz="2800" b="1" spc="-19" dirty="0" smtClean="0">
                <a:solidFill>
                  <a:srgbClr val="FF0000"/>
                </a:solidFill>
                <a:latin typeface="Georgia"/>
                <a:cs typeface="Georgia"/>
              </a:rPr>
              <a:t> 2027 </a:t>
            </a:r>
            <a:r>
              <a:rPr lang="ru-RU" sz="2800" b="1" spc="-19" dirty="0">
                <a:solidFill>
                  <a:srgbClr val="FF0000"/>
                </a:solidFill>
                <a:latin typeface="Georgia"/>
                <a:cs typeface="Georgia"/>
              </a:rPr>
              <a:t>года</a:t>
            </a:r>
            <a:endParaRPr sz="2800" dirty="0">
              <a:latin typeface="Georgia"/>
              <a:cs typeface="Georgia"/>
            </a:endParaRPr>
          </a:p>
        </p:txBody>
      </p:sp>
      <p:sp>
        <p:nvSpPr>
          <p:cNvPr id="5" name="object 7"/>
          <p:cNvSpPr txBox="1"/>
          <p:nvPr/>
        </p:nvSpPr>
        <p:spPr>
          <a:xfrm>
            <a:off x="619165" y="4888939"/>
            <a:ext cx="7565037" cy="114326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5715" algn="ctr">
              <a:spcBef>
                <a:spcPts val="75"/>
              </a:spcBef>
            </a:pPr>
            <a:r>
              <a:rPr u="heavy" spc="-4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400" b="1" dirty="0" smtClean="0">
                <a:solidFill>
                  <a:srgbClr val="000713"/>
                </a:solidFill>
                <a:latin typeface="Cambria"/>
                <a:cs typeface="Cambria"/>
              </a:rPr>
              <a:t>Заявление на участие в итоговом собеседовании</a:t>
            </a:r>
          </a:p>
          <a:p>
            <a:pPr marL="5715" algn="ctr">
              <a:spcBef>
                <a:spcPts val="75"/>
              </a:spcBef>
            </a:pPr>
            <a:r>
              <a:rPr lang="ru-RU" sz="2400" b="1" dirty="0">
                <a:solidFill>
                  <a:srgbClr val="000713"/>
                </a:solidFill>
                <a:latin typeface="Cambria"/>
                <a:cs typeface="Georgia"/>
              </a:rPr>
              <a:t>п</a:t>
            </a:r>
            <a:r>
              <a:rPr lang="ru-RU" sz="2400" b="1" dirty="0" smtClean="0">
                <a:solidFill>
                  <a:srgbClr val="000713"/>
                </a:solidFill>
                <a:latin typeface="Cambria"/>
                <a:cs typeface="Georgia"/>
              </a:rPr>
              <a:t>одается в школе не позднее, чем за 2 недели</a:t>
            </a:r>
          </a:p>
          <a:p>
            <a:pPr marL="5715" algn="ctr">
              <a:spcBef>
                <a:spcPts val="75"/>
              </a:spcBef>
            </a:pPr>
            <a:r>
              <a:rPr lang="ru-RU" sz="2400" b="1" dirty="0">
                <a:solidFill>
                  <a:srgbClr val="000713"/>
                </a:solidFill>
                <a:latin typeface="Cambria"/>
                <a:cs typeface="Georgia"/>
              </a:rPr>
              <a:t>д</a:t>
            </a:r>
            <a:r>
              <a:rPr lang="ru-RU" sz="2400" b="1" dirty="0" smtClean="0">
                <a:solidFill>
                  <a:srgbClr val="000713"/>
                </a:solidFill>
                <a:latin typeface="Cambria"/>
                <a:cs typeface="Georgia"/>
              </a:rPr>
              <a:t>о начала испытания.</a:t>
            </a:r>
            <a:endParaRPr sz="2400" dirty="0">
              <a:solidFill>
                <a:srgbClr val="C00000"/>
              </a:solidFill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83453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91313" y="434227"/>
            <a:ext cx="59962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525">
              <a:spcBef>
                <a:spcPts val="1316"/>
              </a:spcBef>
            </a:pPr>
            <a:r>
              <a:rPr lang="ru-RU" sz="2800" b="1" spc="-56" dirty="0">
                <a:latin typeface="Georgia"/>
                <a:cs typeface="Georgia"/>
              </a:rPr>
              <a:t>ИТОГОВОЕ СОБЕСЕДОВАНИЕ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19200" y="1164164"/>
            <a:ext cx="754989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заданий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2027 году собеседование состоит из трёх заданий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Чтение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текста вслух.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Нужно выразительно прочитать небольшой текст. На подготовку к этому и следующему заданию даётся 5 минут. 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Беседа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прочитанному тексту.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Собеседник задаёт 5 вопросов по содержанию текста, включая вопрос с цитатой. За это задание можно получить до 5 баллов. 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Монологическое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высказывание.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Нужно выбрать одну из трёх тем (описание фотографии, повествование на основе жизненного опыта, рассуждение) и построить монолог. На подготовку — 2 минуты, само высказывание должно длиться не более 3 минут и содержать не менее 10 предложений. 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34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/>
          <p:nvPr/>
        </p:nvSpPr>
        <p:spPr>
          <a:xfrm>
            <a:off x="1483502" y="1254498"/>
            <a:ext cx="7322169" cy="4231447"/>
          </a:xfrm>
          <a:prstGeom prst="rect">
            <a:avLst/>
          </a:prstGeom>
        </p:spPr>
        <p:txBody>
          <a:bodyPr vert="horz" wrap="square" lIns="0" tIns="167164" rIns="0" bIns="0" rtlCol="0">
            <a:spAutoFit/>
          </a:bodyPr>
          <a:lstStyle/>
          <a:p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выполнение работы каждому участнику будет отводиться около 15 минут. В процессе проведения собеседования будет вестись аудиозапись. 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Оценка выполнения заданий работы будет осуществляться экспертом непосредственно в процессе ответа по специально разработанным критериям с учетом соблюдения норм современного русского литературного языка.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И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тоговое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собеседование выпускники 9 классов будут проходить </a:t>
            </a: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своих 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школах.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Оцениваться оно будет по системе 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«зачет</a:t>
            </a: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/ «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незачет».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58581" y="182638"/>
            <a:ext cx="59962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525">
              <a:spcBef>
                <a:spcPts val="1316"/>
              </a:spcBef>
            </a:pPr>
            <a:r>
              <a:rPr lang="ru-RU" sz="2800" b="1" spc="-56" dirty="0">
                <a:latin typeface="Georgia"/>
                <a:cs typeface="Georgia"/>
              </a:rPr>
              <a:t>ИТОГОВОЕ СОБЕСЕДОВАНИЕ</a:t>
            </a:r>
          </a:p>
        </p:txBody>
      </p:sp>
    </p:spTree>
    <p:extLst>
      <p:ext uri="{BB962C8B-B14F-4D97-AF65-F5344CB8AC3E}">
        <p14:creationId xmlns:p14="http://schemas.microsoft.com/office/powerpoint/2010/main" val="375815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58581" y="182638"/>
            <a:ext cx="59962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525">
              <a:spcBef>
                <a:spcPts val="1316"/>
              </a:spcBef>
            </a:pPr>
            <a:r>
              <a:rPr lang="ru-RU" sz="2800" b="1" spc="-56" dirty="0">
                <a:latin typeface="Georgia"/>
                <a:cs typeface="Georgia"/>
              </a:rPr>
              <a:t>ИТОГОВОЕ СОБЕСЕДОВАНИЕ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59536" y="705858"/>
            <a:ext cx="8458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изменения по сравнению с предыдущими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годами: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заданий.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Вместо четырёх заданий теперь три. Подробный пересказ текста как отдельное задание исключён, но элементы выборочного пересказа сохранены в задании о беседе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Беседа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тексту.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Диалог на жизненные темы заменён беседой по прочитанному тексту с 5 вопросами. 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времени на подготовку.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 работу с текстом даётся 5 минут (раньше 2), на подготовку монолога — 2 минуты (раньше 1). 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шкала баллов.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Максимальное количество баллов снижено с 20 до 17. Для получения зачёта нужно набрать 10 баллов или более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критерия.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Критерий «Фактическая точность речи» как самостоятельный больше не используется — он интегрирован в другие критерии.</a:t>
            </a:r>
          </a:p>
        </p:txBody>
      </p:sp>
    </p:spTree>
    <p:extLst>
      <p:ext uri="{BB962C8B-B14F-4D97-AF65-F5344CB8AC3E}">
        <p14:creationId xmlns:p14="http://schemas.microsoft.com/office/powerpoint/2010/main" val="300027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/>
          <p:nvPr/>
        </p:nvSpPr>
        <p:spPr>
          <a:xfrm>
            <a:off x="1297030" y="1269183"/>
            <a:ext cx="6151244" cy="2090155"/>
          </a:xfrm>
          <a:prstGeom prst="rect">
            <a:avLst/>
          </a:prstGeom>
        </p:spPr>
        <p:txBody>
          <a:bodyPr vert="horz" wrap="square" lIns="0" tIns="55721" rIns="0" bIns="0" rtlCol="0">
            <a:spAutoFit/>
          </a:bodyPr>
          <a:lstStyle/>
          <a:p>
            <a:pPr marL="106680" marR="104775" algn="ctr">
              <a:spcBef>
                <a:spcPts val="450"/>
              </a:spcBef>
            </a:pPr>
            <a:r>
              <a:rPr sz="3200" spc="4" dirty="0">
                <a:latin typeface="Georgia"/>
                <a:cs typeface="Georgia"/>
              </a:rPr>
              <a:t>Для </a:t>
            </a:r>
            <a:r>
              <a:rPr sz="3200" spc="131" dirty="0">
                <a:latin typeface="Georgia"/>
                <a:cs typeface="Georgia"/>
              </a:rPr>
              <a:t>участия </a:t>
            </a:r>
            <a:r>
              <a:rPr sz="3200" spc="221" dirty="0">
                <a:latin typeface="Georgia"/>
                <a:cs typeface="Georgia"/>
              </a:rPr>
              <a:t>в </a:t>
            </a:r>
            <a:r>
              <a:rPr lang="ru-RU" sz="3200" spc="127" dirty="0">
                <a:latin typeface="Georgia"/>
                <a:cs typeface="Georgia"/>
              </a:rPr>
              <a:t>О</a:t>
            </a:r>
            <a:r>
              <a:rPr sz="3200" spc="127" dirty="0">
                <a:latin typeface="Georgia"/>
                <a:cs typeface="Georgia"/>
              </a:rPr>
              <a:t>ГЭ </a:t>
            </a:r>
            <a:r>
              <a:rPr sz="3200" spc="113" dirty="0">
                <a:latin typeface="Georgia"/>
                <a:cs typeface="Georgia"/>
              </a:rPr>
              <a:t>обучающемуся  </a:t>
            </a:r>
            <a:r>
              <a:rPr sz="3200" spc="86" dirty="0" err="1">
                <a:latin typeface="Georgia"/>
                <a:cs typeface="Georgia"/>
              </a:rPr>
              <a:t>необходимо</a:t>
            </a:r>
            <a:r>
              <a:rPr sz="3200" spc="191" dirty="0">
                <a:latin typeface="Georgia"/>
                <a:cs typeface="Georgia"/>
              </a:rPr>
              <a:t> </a:t>
            </a:r>
            <a:r>
              <a:rPr lang="ru-RU" sz="3200" spc="191" dirty="0">
                <a:latin typeface="Georgia"/>
                <a:cs typeface="Georgia"/>
              </a:rPr>
              <a:t>подать заявление в</a:t>
            </a:r>
            <a:endParaRPr sz="3200" dirty="0">
              <a:latin typeface="Georgia"/>
              <a:cs typeface="Georgia"/>
            </a:endParaRPr>
          </a:p>
          <a:p>
            <a:pPr algn="ctr">
              <a:spcBef>
                <a:spcPts val="450"/>
              </a:spcBef>
            </a:pPr>
            <a:r>
              <a:rPr sz="3200" b="1" spc="-26" dirty="0">
                <a:latin typeface="Georgia"/>
                <a:cs typeface="Georgia"/>
              </a:rPr>
              <a:t>СРОК </a:t>
            </a:r>
            <a:r>
              <a:rPr sz="3200" b="1" spc="26" dirty="0">
                <a:latin typeface="Georgia"/>
                <a:cs typeface="Georgia"/>
              </a:rPr>
              <a:t>ДО </a:t>
            </a:r>
            <a:r>
              <a:rPr sz="3200" b="1" spc="458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200" b="1" spc="-10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МАРТА</a:t>
            </a:r>
            <a:r>
              <a:rPr sz="3200" b="1" spc="-10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spc="-1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3200" b="1" spc="-1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sz="3200" b="1" spc="146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spc="-11" dirty="0">
                <a:latin typeface="Georgia"/>
                <a:cs typeface="Georgia"/>
              </a:rPr>
              <a:t>ГОДА</a:t>
            </a:r>
            <a:r>
              <a:rPr lang="ru-RU" sz="2800" b="1" spc="-11" dirty="0">
                <a:latin typeface="Georgia"/>
                <a:cs typeface="Georgia"/>
              </a:rPr>
              <a:t> </a:t>
            </a:r>
            <a:endParaRPr sz="2800" dirty="0">
              <a:latin typeface="Georgia"/>
              <a:cs typeface="Georgia"/>
            </a:endParaRPr>
          </a:p>
        </p:txBody>
      </p:sp>
      <p:sp>
        <p:nvSpPr>
          <p:cNvPr id="5" name="object 3"/>
          <p:cNvSpPr txBox="1">
            <a:spLocks/>
          </p:cNvSpPr>
          <p:nvPr/>
        </p:nvSpPr>
        <p:spPr>
          <a:xfrm>
            <a:off x="2188757" y="405858"/>
            <a:ext cx="4972050" cy="517930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9525">
              <a:spcBef>
                <a:spcPts val="79"/>
              </a:spcBef>
            </a:pPr>
            <a:r>
              <a:rPr lang="ru-RU" sz="3300" b="1" spc="-109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РЕГИСТРАЦИЯ </a:t>
            </a:r>
            <a:r>
              <a:rPr lang="ru-RU" sz="3300" b="1" spc="-38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НА</a:t>
            </a:r>
            <a:r>
              <a:rPr lang="ru-RU" sz="3300" b="1" spc="-259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ru-RU" sz="3300" b="1" spc="-75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ОГЭ</a:t>
            </a:r>
            <a:endParaRPr lang="ru-RU" sz="33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8" name="object 14"/>
          <p:cNvSpPr txBox="1"/>
          <p:nvPr/>
        </p:nvSpPr>
        <p:spPr>
          <a:xfrm>
            <a:off x="5388827" y="3947382"/>
            <a:ext cx="2683916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002030">
              <a:spcBef>
                <a:spcPts val="75"/>
              </a:spcBef>
            </a:pPr>
            <a:r>
              <a:rPr u="heavy" spc="-446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endParaRPr sz="15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50746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80359" y="196224"/>
            <a:ext cx="8827477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Расписание экзаменов (утверждение в декабре-январе, проект)</a:t>
            </a:r>
          </a:p>
          <a:p>
            <a:r>
              <a:rPr lang="ru-RU" sz="2400" dirty="0" smtClean="0"/>
              <a:t>В соответствии с п.45 Порядка проведения ОГЭ перерыв между проведением экзаменов, проводимых в досрочный, основной и дополнительный периоды составляет не менее 2-х календарных дней.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80358" y="2866519"/>
            <a:ext cx="891967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Досрочный период</a:t>
            </a:r>
            <a:r>
              <a:rPr lang="ru-RU" sz="2400" dirty="0"/>
              <a:t> (апрель — май). Для тех, кто не может сдавать летом по уважительным причинам (лечение, сборы, переезд). В расписании предусмотрены резервные дни.</a:t>
            </a:r>
          </a:p>
          <a:p>
            <a:r>
              <a:rPr lang="ru-RU" sz="2400" b="1" dirty="0"/>
              <a:t>Основной период</a:t>
            </a:r>
            <a:r>
              <a:rPr lang="ru-RU" sz="2400" dirty="0"/>
              <a:t> (июнь — июль). Главная волна для большинства выпускников.</a:t>
            </a:r>
          </a:p>
          <a:p>
            <a:r>
              <a:rPr lang="ru-RU" sz="2400" b="1" dirty="0"/>
              <a:t>Дополнительный период</a:t>
            </a:r>
            <a:r>
              <a:rPr lang="ru-RU" sz="2400" dirty="0"/>
              <a:t> (сентябрь). Для тех, кто не прошёл ГИА в основной период или получил неудовлетворительный результат не более чем по двум предметам.</a:t>
            </a:r>
          </a:p>
        </p:txBody>
      </p:sp>
    </p:spTree>
    <p:extLst>
      <p:ext uri="{BB962C8B-B14F-4D97-AF65-F5344CB8AC3E}">
        <p14:creationId xmlns:p14="http://schemas.microsoft.com/office/powerpoint/2010/main" val="16873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211901"/>
              </p:ext>
            </p:extLst>
          </p:nvPr>
        </p:nvGraphicFramePr>
        <p:xfrm>
          <a:off x="349504" y="384048"/>
          <a:ext cx="11007344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3672"/>
                <a:gridCol w="550367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Учебный предмет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Изменения в инструкциях по выполнению заданий, типовых формулировках заданий, системе оценивания, дополнительных материалах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Биология</a:t>
                      </a:r>
                      <a:r>
                        <a:rPr lang="ru-RU" baseline="0" dirty="0" smtClean="0"/>
                        <a:t> / </a:t>
                      </a:r>
                      <a:r>
                        <a:rPr lang="ru-RU" dirty="0" smtClean="0"/>
                        <a:t>География</a:t>
                      </a:r>
                      <a:r>
                        <a:rPr lang="ru-RU" baseline="0" dirty="0" smtClean="0"/>
                        <a:t> / </a:t>
                      </a:r>
                      <a:r>
                        <a:rPr lang="ru-RU" dirty="0" smtClean="0"/>
                        <a:t>Иностранные языки</a:t>
                      </a:r>
                    </a:p>
                    <a:p>
                      <a:r>
                        <a:rPr lang="ru-RU" dirty="0" smtClean="0"/>
                        <a:t>/ Информатика</a:t>
                      </a:r>
                      <a:r>
                        <a:rPr lang="ru-RU" baseline="0" dirty="0" smtClean="0"/>
                        <a:t> / </a:t>
                      </a:r>
                      <a:r>
                        <a:rPr lang="ru-RU" dirty="0" smtClean="0"/>
                        <a:t>Литература</a:t>
                      </a:r>
                      <a:r>
                        <a:rPr lang="ru-RU" baseline="0" dirty="0" smtClean="0"/>
                        <a:t> / </a:t>
                      </a:r>
                      <a:r>
                        <a:rPr lang="ru-RU" dirty="0" smtClean="0"/>
                        <a:t>Математика</a:t>
                      </a:r>
                    </a:p>
                    <a:p>
                      <a:r>
                        <a:rPr lang="ru-RU" dirty="0" smtClean="0"/>
                        <a:t>/ Физика</a:t>
                      </a:r>
                      <a:r>
                        <a:rPr lang="ru-RU" baseline="0" dirty="0" smtClean="0"/>
                        <a:t> / </a:t>
                      </a:r>
                      <a:r>
                        <a:rPr lang="ru-RU" dirty="0" smtClean="0"/>
                        <a:t>Химия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Изменений</a:t>
                      </a:r>
                      <a:r>
                        <a:rPr lang="ru-RU" baseline="0" dirty="0" smtClean="0"/>
                        <a:t> нет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История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Из экзаменационной работы исключено задание 21 по нумерации 2026 г. в связи с изменениями во ФГОС основного общего образования. Общее количество заданий в варианте КИМ уменьшено с 24 до 23, максимальный первичный балл уменьшен с 37 до 35. В демонстрационный вариант КИМ добавлено Приложение, в котором указаны параграфы государственных учебников истории для 5-9 классов, содержащие учебный материал, который необходим для выполнения каждого задания демонстрационного варианта ОГЭ. 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12464" y="0"/>
            <a:ext cx="2930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5"/>
                </a:solidFill>
              </a:rPr>
              <a:t>ИЗМЕНЕНИЯ  В ОГЭ 2027</a:t>
            </a:r>
            <a:endParaRPr lang="ru-RU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9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234543"/>
              </p:ext>
            </p:extLst>
          </p:nvPr>
        </p:nvGraphicFramePr>
        <p:xfrm>
          <a:off x="504952" y="600794"/>
          <a:ext cx="10961624" cy="608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0812"/>
                <a:gridCol w="548081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Учебный предмет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Изменения в инструкциях по выполнению заданий, типовых формулировках заданий, системе оценивания, дополнительных материалах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Обществознание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Внесены следующие изменения. 1. Изменена структура экзаменационной работы: общее количество заданий сокращено с 24 до 20, максимальный первичный балл сокращен с 37 до 32, изменен порядок следования ряда заданий. 2. Изменена модель задания на анализ фотоизображения: вместо трёх дополнительных вопросов предлагается один вопрос (или объяснение). Соответственно изменена система оценивания и количество баллов за полный ответ с 3 до 2. 3. Задание на анализ статистической информации представлено двумя моделями. 4. Добавлено задание с развёрнутым ответом на анализ социальной информации, формулирование выводов, подкреплённых аргументами (задание 17). 5. Сокращено с 4 до 3 количество заданий с развернутым ответом на основе приведенного в КИМ текстового источника социальной информации. В демонстрационный вариант КИМ добавлено Приложение, в котором указаны параграфы государственного учебника для 9 класса, содержащие учебный материал, который необходим для выполнения каждого задания демонстрационного варианта ОГЭ.</a:t>
                      </a:r>
                      <a:endParaRPr lang="ru-RU" sz="15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434840" y="157020"/>
            <a:ext cx="2930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5"/>
                </a:solidFill>
              </a:rPr>
              <a:t>ИЗМЕНЕНИЯ  В ОГЭ 2027</a:t>
            </a:r>
            <a:endParaRPr lang="ru-RU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14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62420"/>
              </p:ext>
            </p:extLst>
          </p:nvPr>
        </p:nvGraphicFramePr>
        <p:xfrm>
          <a:off x="340360" y="884258"/>
          <a:ext cx="11153648" cy="469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6824"/>
                <a:gridCol w="557682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Учебный предмет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Изменения в инструкциях по выполнению заданий, типовых формулировках заданий, системе оценивания, дополнительных материалах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Русский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Изменения структуры и содержания КИМ отсутствуют. Отдельные уточнения коснулись заданий 13.1, 13.2, 13.3 (сочинения-рассуждения на основе опорного текста).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dirty="0" smtClean="0"/>
                        <a:t>В формулировки и систему оценивания выполнения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заданий 13.1, 13.2, 13.3 внесено как обязательное требование пояснение приводимых экзаменуемым примеров из прочитанного текста. </a:t>
                      </a:r>
                    </a:p>
                    <a:p>
                      <a:pPr marL="342900" marR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600" dirty="0" smtClean="0"/>
                        <a:t>Увеличено количество баллов по критерию СК2   «Наличие примеров и пояснений к ним» с 3 до 4. Как следствие, увеличено максимальное количество баллов за сочинение с 7 до 8 и за всю работу в целом с 37 до 38.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sz="16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434840" y="157020"/>
            <a:ext cx="2930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5"/>
                </a:solidFill>
              </a:rPr>
              <a:t>ИЗМЕНЕНИЯ  В ОГЭ 2027</a:t>
            </a:r>
            <a:endParaRPr lang="ru-RU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96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9595195"/>
              </p:ext>
            </p:extLst>
          </p:nvPr>
        </p:nvGraphicFramePr>
        <p:xfrm>
          <a:off x="340360" y="884258"/>
          <a:ext cx="11153648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6824"/>
                <a:gridCol w="557682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Учебный предмет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Изменения в инструкциях по выполнению заданий, типовых формулировках заданий, системе оценивания, дополнительных материалах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Итоговое</a:t>
                      </a:r>
                    </a:p>
                    <a:p>
                      <a:r>
                        <a:rPr lang="ru-RU" dirty="0" smtClean="0"/>
                        <a:t>собеседование</a:t>
                      </a:r>
                    </a:p>
                    <a:p>
                      <a:r>
                        <a:rPr lang="ru-RU" dirty="0" smtClean="0"/>
                        <a:t>по русскому языку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Внесены следующие изменения.</a:t>
                      </a:r>
                    </a:p>
                    <a:p>
                      <a:r>
                        <a:rPr lang="ru-RU" sz="1600" dirty="0" smtClean="0"/>
                        <a:t>1. Сокращено общее количество заданий с 4 до 3: исключён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подробный пересказ текста как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исключительно репродуктивный вид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речевой деятельности, при этом формы выборочного пересказа текста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сохранены в новом задании 2.</a:t>
                      </a:r>
                    </a:p>
                    <a:p>
                      <a:r>
                        <a:rPr lang="ru-RU" sz="1600" dirty="0" smtClean="0"/>
                        <a:t>2. Прежнее задание 4 (участие в диалоге на жизненные темы)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заменено новым заданием 2 (беседа по прочитанному тексту). Количество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вопросов для диалога увеличено с трёх до пяти. Максимальный балл за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выполнение нового задания 2 – 5 баллов.</a:t>
                      </a:r>
                    </a:p>
                    <a:p>
                      <a:endParaRPr lang="ru-RU" sz="16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434840" y="157020"/>
            <a:ext cx="2930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5"/>
                </a:solidFill>
              </a:rPr>
              <a:t>ИЗМЕНЕНИЯ  В ОГЭ 2027</a:t>
            </a:r>
            <a:endParaRPr lang="ru-RU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1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552643"/>
              </p:ext>
            </p:extLst>
          </p:nvPr>
        </p:nvGraphicFramePr>
        <p:xfrm>
          <a:off x="340360" y="884258"/>
          <a:ext cx="11153648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6824"/>
                <a:gridCol w="557682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Учебный предмет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Изменения в инструкциях по выполнению заданий, типовых формулировках заданий, системе оценивания, дополнительных материалах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Итоговое</a:t>
                      </a:r>
                    </a:p>
                    <a:p>
                      <a:r>
                        <a:rPr lang="ru-RU" dirty="0" smtClean="0"/>
                        <a:t>собеседование</a:t>
                      </a:r>
                    </a:p>
                    <a:p>
                      <a:r>
                        <a:rPr lang="ru-RU" dirty="0" smtClean="0"/>
                        <a:t>по русскому языку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3. Изменён рекомендуемый порядок проведения процедуры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итогового собеседования. Так, в связи с тем, что обучающемуся вместе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с текстом выдаётся и формулировка вопроса 5 из задания 2, увеличено</a:t>
                      </a:r>
                    </a:p>
                    <a:p>
                      <a:r>
                        <a:rPr lang="ru-RU" sz="1600" dirty="0" smtClean="0"/>
                        <a:t>время на подготовительную работу с текстом с 2 до 5 минут. Кроме того,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увеличено время на подготовку монологического высказывания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с 1 минуты до 2 минут. При этом общее расчётное время на проведение</a:t>
                      </a:r>
                    </a:p>
                    <a:p>
                      <a:r>
                        <a:rPr lang="ru-RU" sz="1600" dirty="0" smtClean="0"/>
                        <a:t>итогового собеседования для одного обучающегося (15-16 минут)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сохранено.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434840" y="157020"/>
            <a:ext cx="2930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5"/>
                </a:solidFill>
              </a:rPr>
              <a:t>ИЗМЕНЕНИЯ  В ОГЭ 2027</a:t>
            </a:r>
            <a:endParaRPr lang="ru-RU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12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817095"/>
              </p:ext>
            </p:extLst>
          </p:nvPr>
        </p:nvGraphicFramePr>
        <p:xfrm>
          <a:off x="340360" y="884258"/>
          <a:ext cx="11153648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6824"/>
                <a:gridCol w="557682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Учебный предмет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Изменения в инструкциях по выполнению заданий, типовых формулировках заданий, системе оценивания, дополнительных материалах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Итоговое</a:t>
                      </a:r>
                    </a:p>
                    <a:p>
                      <a:r>
                        <a:rPr lang="ru-RU" dirty="0" smtClean="0"/>
                        <a:t>собеседование</a:t>
                      </a:r>
                    </a:p>
                    <a:p>
                      <a:r>
                        <a:rPr lang="ru-RU" dirty="0" smtClean="0"/>
                        <a:t>по русскому языку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4. В формулировку задания 3 в соответствии с критериями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оценивания внесено уточнение, указывающее на требование к количеству</a:t>
                      </a:r>
                    </a:p>
                    <a:p>
                      <a:r>
                        <a:rPr lang="ru-RU" sz="1600" dirty="0" smtClean="0"/>
                        <a:t>предложений: «Ваше высказывание должно занимать не более 3 минут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и состоять из не менее 10 предложений».</a:t>
                      </a:r>
                    </a:p>
                    <a:p>
                      <a:r>
                        <a:rPr lang="ru-RU" sz="1600" dirty="0" smtClean="0"/>
                        <a:t>5. Критерий «Фактическая точность речи» как самостоятельный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критерий исключен из системы оценивания.</a:t>
                      </a:r>
                    </a:p>
                    <a:p>
                      <a:r>
                        <a:rPr lang="ru-RU" sz="1600" dirty="0" smtClean="0"/>
                        <a:t>6. Уменьшен с 20 до 17 максимальный первичный балл</a:t>
                      </a:r>
                    </a:p>
                    <a:p>
                      <a:r>
                        <a:rPr lang="ru-RU" sz="1600" dirty="0" smtClean="0"/>
                        <a:t>за выполнение работы. 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434840" y="157020"/>
            <a:ext cx="2930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5"/>
                </a:solidFill>
              </a:rPr>
              <a:t>ИЗМЕНЕНИЯ  В ОГЭ 2027</a:t>
            </a:r>
            <a:endParaRPr lang="ru-RU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82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4414" y="221958"/>
            <a:ext cx="80478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П</a:t>
            </a:r>
            <a:r>
              <a:rPr lang="ru-RU" sz="3200" b="1" dirty="0" smtClean="0"/>
              <a:t>родолжительность экзаменов</a:t>
            </a:r>
            <a:endParaRPr lang="ru-RU" sz="3200" b="1" dirty="0"/>
          </a:p>
        </p:txBody>
      </p:sp>
      <p:graphicFrame>
        <p:nvGraphicFramePr>
          <p:cNvPr id="5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6645546"/>
              </p:ext>
            </p:extLst>
          </p:nvPr>
        </p:nvGraphicFramePr>
        <p:xfrm>
          <a:off x="744414" y="971325"/>
          <a:ext cx="8356093" cy="50911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262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298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4053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Предмет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A7CCD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Продолжительность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A7CC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053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Математика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 55</a:t>
                      </a:r>
                      <a:r>
                        <a:rPr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</a:t>
                      </a:r>
                      <a:r>
                        <a:rPr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(235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053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Русский</a:t>
                      </a:r>
                      <a:r>
                        <a:rPr sz="1600" b="1" spc="-4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язык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55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 (235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053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Литература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55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 (235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053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Физика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3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(180</a:t>
                      </a:r>
                      <a:r>
                        <a:rPr sz="1600" b="1" spc="-3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112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Обществознание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3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(180</a:t>
                      </a:r>
                      <a:r>
                        <a:rPr sz="1600" b="1" spc="-3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053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История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3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(180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053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Биология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3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(180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053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Химия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1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2</a:t>
                      </a:r>
                      <a:r>
                        <a:rPr lang="ru-RU" sz="1600" b="1" spc="-35" dirty="0" smtClean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 smtClean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 20 минут</a:t>
                      </a:r>
                      <a:r>
                        <a:rPr lang="ru-RU" sz="1600" b="1" spc="-10" dirty="0" smtClean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</a:t>
                      </a:r>
                      <a:r>
                        <a:rPr lang="ru-RU" sz="1600" b="1" spc="-5" dirty="0" smtClean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140</a:t>
                      </a:r>
                      <a:r>
                        <a:rPr lang="ru-RU" sz="1600" b="1" spc="-25" dirty="0" smtClean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lang="ru-RU"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112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География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2</a:t>
                      </a:r>
                      <a:r>
                        <a:rPr lang="ru-RU"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 30</a:t>
                      </a:r>
                      <a:r>
                        <a:rPr lang="ru-RU"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</a:t>
                      </a:r>
                      <a:r>
                        <a:rPr lang="ru-RU"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(150</a:t>
                      </a:r>
                      <a:r>
                        <a:rPr lang="ru-RU"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lang="ru-RU" sz="1600" dirty="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95312">
                <a:tc>
                  <a:txBody>
                    <a:bodyPr/>
                    <a:lstStyle/>
                    <a:p>
                      <a:pPr marL="9144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Информатика</a:t>
                      </a:r>
                      <a:r>
                        <a:rPr lang="ru-RU" sz="1600" b="1" spc="-4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</a:t>
                      </a:r>
                      <a:r>
                        <a:rPr lang="ru-RU"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ИКТ</a:t>
                      </a:r>
                      <a:endParaRPr lang="ru-RU" sz="1600" dirty="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2</a:t>
                      </a:r>
                      <a:r>
                        <a:rPr lang="ru-RU"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 30</a:t>
                      </a:r>
                      <a:r>
                        <a:rPr lang="ru-RU"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</a:t>
                      </a:r>
                      <a:r>
                        <a:rPr lang="ru-RU"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(150</a:t>
                      </a:r>
                      <a:r>
                        <a:rPr lang="ru-RU"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lang="ru-RU" sz="1600" dirty="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64435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Иностранные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языки</a:t>
                      </a: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</a:t>
                      </a:r>
                      <a:r>
                        <a:rPr sz="1600" b="1" spc="-5" dirty="0" err="1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кроме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 err="1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раздела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«Говорение»)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2</a:t>
                      </a:r>
                      <a:r>
                        <a:rPr sz="1600" b="1" spc="-3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 err="1" smtClean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</a:t>
                      </a:r>
                      <a:r>
                        <a:rPr lang="ru-RU" sz="1600" b="1" spc="-5" dirty="0" smtClean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а</a:t>
                      </a:r>
                      <a:r>
                        <a:rPr sz="1600" b="1" spc="-15" dirty="0" smtClean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(120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6449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Иностранные</a:t>
                      </a:r>
                      <a:r>
                        <a:rPr sz="1600" b="1" spc="-3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языки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</a:t>
                      </a:r>
                      <a:r>
                        <a:rPr sz="1600" b="1" spc="-5" dirty="0" err="1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раздел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«Говорение»)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956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15</a:t>
                      </a:r>
                      <a:r>
                        <a:rPr sz="1600" b="1" spc="-6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956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249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32950" y="463806"/>
            <a:ext cx="69493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Разрешено использовать на экзамене:</a:t>
            </a:r>
            <a:endParaRPr lang="ru-RU" sz="2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8848" y="987026"/>
            <a:ext cx="892149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русскому языку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орфографический словарь, позволяющий устанавливать нормативное написание слов.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математике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линейка для построения чертежей и рисунков, справочные материалы, содержащие основные формулы курса математики образовательной программы основного общего образования.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физике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линейка для построения графиков, оптических и электрических схем, непрограммируемый калькулятор, обеспечивающий выполнение арифметических вычислений и вычисление тригонометрических функций, лабораторное оборудование для выполнения экспериментального задания по проведению измерения физических величин.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химии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непрограммируемый калькулятор, лабораторное оборудование для проведения химических опытов, предусмотренных заданиями, Периодическая система химических элементов Д. И. Менделеева, таблица растворимости солей, кислот и оснований в воде, электрохимический ряд напряжений металлов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2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0664" y="1066026"/>
            <a:ext cx="843076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биологии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линейка для проведения измерений при выполнении заданий с рисунками, непрограммируемый калькулятор.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литературе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орфографический словарь, позволяющий устанавливать нормативное написание слов и определять значения лексической единицы; полные тексты художественных произведений, а также сборники лирики.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географии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линейка для измерения расстояний по топографической карте, непрограммируемый калькулятор, географические атласы для 7–9 классов для решения практических заданий.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иностранным языкам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технические средства, обеспечивающие воспроизведение аудиозаписей, содержащихся на электронных носителях, для выполнения заданий раздела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Аудирование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КИМ ОГЭ, компьютерная техника, не имеющая доступ к информационно-телекоммуникационной сети «Интернет»,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аудиогарнитура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выполнения заданий раздела «Говорение» КИМ ОГЭ.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информатике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компьютерная техника, не имеющая доступ к информационно-телекоммуникационной сети «Интернет».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9043" y="158758"/>
            <a:ext cx="69493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Разрешено использовать на экзамене: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83011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>
          <a:xfrm>
            <a:off x="643128" y="1271810"/>
            <a:ext cx="7805928" cy="3253707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r>
              <a:rPr lang="ru-RU" sz="2800" dirty="0"/>
              <a:t>С 9:00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dirty="0"/>
              <a:t>При предъявлении паспорта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dirty="0"/>
              <a:t>Начало первой части инструктажа в </a:t>
            </a:r>
            <a:r>
              <a:rPr lang="ru-RU" sz="2800" dirty="0" smtClean="0"/>
              <a:t>9:50 </a:t>
            </a:r>
            <a:r>
              <a:rPr lang="ru-RU" sz="2800" dirty="0"/>
              <a:t>начало второй части в 10:00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b="1" dirty="0"/>
              <a:t>Опоздавшим</a:t>
            </a:r>
            <a:r>
              <a:rPr lang="ru-RU" sz="2800" dirty="0"/>
              <a:t> участникам повторно инструктаж </a:t>
            </a:r>
            <a:r>
              <a:rPr lang="ru-RU" sz="2800" b="1" dirty="0"/>
              <a:t>не проводится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60019" y="391406"/>
            <a:ext cx="6415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/>
              <a:t>Процедура проведения экзаменов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06271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5931" y="391406"/>
            <a:ext cx="6415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/>
              <a:t>Процедура проведения экзаменов</a:t>
            </a:r>
            <a:endParaRPr lang="ru-RU" sz="2800" b="1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22283" y="1264208"/>
            <a:ext cx="7954205" cy="3928466"/>
          </a:xfrm>
          <a:prstGeom prst="rect">
            <a:avLst/>
          </a:prstGeom>
        </p:spPr>
        <p:txBody>
          <a:bodyPr vert="horz" lIns="68580" tIns="34290" rIns="68580" bIns="34290" rtlCol="0">
            <a:normAutofit fontScale="85000" lnSpcReduction="2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" indent="0">
              <a:buNone/>
            </a:pPr>
            <a:r>
              <a:rPr lang="ru-RU" sz="3400" dirty="0">
                <a:solidFill>
                  <a:schemeClr val="tx1"/>
                </a:solidFill>
              </a:rPr>
              <a:t>Участникам </a:t>
            </a:r>
            <a:r>
              <a:rPr lang="ru-RU" sz="3400" b="1" dirty="0">
                <a:solidFill>
                  <a:schemeClr val="tx1"/>
                </a:solidFill>
              </a:rPr>
              <a:t>ЗАПРЕЩАЕТСЯ</a:t>
            </a:r>
            <a:r>
              <a:rPr lang="ru-RU" sz="3400" dirty="0">
                <a:solidFill>
                  <a:schemeClr val="tx1"/>
                </a:solidFill>
              </a:rPr>
              <a:t> </a:t>
            </a:r>
            <a:r>
              <a:rPr lang="ru-RU" sz="3400" b="1" dirty="0">
                <a:solidFill>
                  <a:schemeClr val="tx1"/>
                </a:solidFill>
              </a:rPr>
              <a:t>свободно перемещаться </a:t>
            </a:r>
            <a:r>
              <a:rPr lang="ru-RU" sz="3400" dirty="0">
                <a:solidFill>
                  <a:schemeClr val="tx1"/>
                </a:solidFill>
              </a:rPr>
              <a:t>по ППЭ, </a:t>
            </a:r>
            <a:r>
              <a:rPr lang="ru-RU" sz="3400" b="1" dirty="0">
                <a:solidFill>
                  <a:schemeClr val="tx1"/>
                </a:solidFill>
              </a:rPr>
              <a:t>разговаривать друг с другом</a:t>
            </a:r>
            <a:r>
              <a:rPr lang="ru-RU" sz="3400" dirty="0">
                <a:solidFill>
                  <a:schemeClr val="tx1"/>
                </a:solidFill>
              </a:rPr>
              <a:t>, запрещено иметь при себе:</a:t>
            </a:r>
          </a:p>
          <a:p>
            <a:r>
              <a:rPr lang="ru-RU" sz="3400" b="1" dirty="0">
                <a:solidFill>
                  <a:schemeClr val="tx1"/>
                </a:solidFill>
              </a:rPr>
              <a:t>Средства связи</a:t>
            </a:r>
          </a:p>
          <a:p>
            <a:r>
              <a:rPr lang="ru-RU" sz="3400" b="1" dirty="0">
                <a:solidFill>
                  <a:schemeClr val="tx1"/>
                </a:solidFill>
              </a:rPr>
              <a:t>Фото-, аудио-, видеоаппаратуру</a:t>
            </a:r>
          </a:p>
          <a:p>
            <a:r>
              <a:rPr lang="ru-RU" sz="3400" b="1" dirty="0">
                <a:solidFill>
                  <a:schemeClr val="tx1"/>
                </a:solidFill>
              </a:rPr>
              <a:t>Справочные материалы, письменные заметки</a:t>
            </a:r>
          </a:p>
          <a:p>
            <a:r>
              <a:rPr lang="ru-RU" sz="3400" b="1" dirty="0">
                <a:solidFill>
                  <a:schemeClr val="tx1"/>
                </a:solidFill>
              </a:rPr>
              <a:t>Иные средства хранения и передачи информации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06393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60019" y="391406"/>
            <a:ext cx="6415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/>
              <a:t>Процедура проведения экзаменов</a:t>
            </a:r>
            <a:endParaRPr lang="ru-RU" sz="2800" b="1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807720" y="1209294"/>
            <a:ext cx="7677912" cy="396112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85725"/>
            <a:r>
              <a:rPr lang="en-US" sz="1900" dirty="0"/>
              <a:t>	</a:t>
            </a:r>
            <a:r>
              <a:rPr lang="ru-RU" sz="2200" dirty="0"/>
              <a:t>Участники экзамена выполняют экзаменационную работу самостоятельно, без помощи посторонних лиц. Во время экзамена на рабочем столе участника ГИА помимо экзаменационных материалов находятся:</a:t>
            </a:r>
            <a:endParaRPr lang="en-US" sz="2200" dirty="0"/>
          </a:p>
          <a:p>
            <a:pPr marL="85725"/>
            <a:endParaRPr lang="ru-RU" sz="2200" dirty="0"/>
          </a:p>
          <a:p>
            <a:pPr marL="214313" indent="-214313">
              <a:buFont typeface="Arial" pitchFamily="34" charset="0"/>
              <a:buChar char="•"/>
            </a:pPr>
            <a:r>
              <a:rPr lang="ru-RU" sz="2200" dirty="0"/>
              <a:t>а) </a:t>
            </a:r>
            <a:r>
              <a:rPr lang="ru-RU" sz="2200" dirty="0" err="1"/>
              <a:t>гелевая</a:t>
            </a:r>
            <a:r>
              <a:rPr lang="ru-RU" sz="2200" dirty="0"/>
              <a:t> или капиллярная ручка с чернилами черного цвета;</a:t>
            </a:r>
          </a:p>
          <a:p>
            <a:pPr marL="214313" indent="-214313">
              <a:buFont typeface="Arial" pitchFamily="34" charset="0"/>
              <a:buChar char="•"/>
            </a:pPr>
            <a:r>
              <a:rPr lang="ru-RU" sz="2200" dirty="0"/>
              <a:t>б) документ, удостоверяющий личность;</a:t>
            </a:r>
          </a:p>
          <a:p>
            <a:pPr marL="214313" indent="-214313">
              <a:buFont typeface="Arial" pitchFamily="34" charset="0"/>
              <a:buChar char="•"/>
            </a:pPr>
            <a:r>
              <a:rPr lang="ru-RU" sz="2200" dirty="0"/>
              <a:t>в) средства обучения и воспитания;</a:t>
            </a:r>
          </a:p>
          <a:p>
            <a:pPr marL="214313" indent="-214313">
              <a:buFont typeface="Arial" pitchFamily="34" charset="0"/>
              <a:buChar char="•"/>
            </a:pPr>
            <a:r>
              <a:rPr lang="ru-RU" sz="2200" dirty="0"/>
              <a:t>г) лекарства и питание (при необходимости);</a:t>
            </a:r>
          </a:p>
          <a:p>
            <a:pPr marL="214313" indent="-214313">
              <a:buFont typeface="Arial" pitchFamily="34" charset="0"/>
              <a:buChar char="•"/>
            </a:pPr>
            <a:r>
              <a:rPr lang="ru-RU" sz="2200" dirty="0"/>
              <a:t>д) специальные технические средства (для лиц, указанных в  </a:t>
            </a:r>
            <a:r>
              <a:rPr lang="ru-RU" sz="2200" dirty="0" smtClean="0"/>
              <a:t>пункте 53 Порядка проведения экзамена) </a:t>
            </a:r>
            <a:r>
              <a:rPr lang="ru-RU" sz="2200" dirty="0"/>
              <a:t>(при необходимости);</a:t>
            </a:r>
          </a:p>
          <a:p>
            <a:pPr marL="214313" indent="-214313">
              <a:buFont typeface="Arial" pitchFamily="34" charset="0"/>
              <a:buChar char="•"/>
            </a:pPr>
            <a:r>
              <a:rPr lang="ru-RU" sz="2200" dirty="0"/>
              <a:t>е) листы бумаги для черновиков, выданные в ППЭ (за исключением ОГЭ по иностранным языкам (раздел "Говорение").</a:t>
            </a:r>
          </a:p>
          <a:p>
            <a:endParaRPr lang="ru-RU" sz="1350" dirty="0"/>
          </a:p>
        </p:txBody>
      </p:sp>
    </p:spTree>
    <p:extLst>
      <p:ext uri="{BB962C8B-B14F-4D97-AF65-F5344CB8AC3E}">
        <p14:creationId xmlns:p14="http://schemas.microsoft.com/office/powerpoint/2010/main" val="287166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60019" y="391406"/>
            <a:ext cx="6415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/>
              <a:t>Процедура проведения экзаменов</a:t>
            </a:r>
            <a:endParaRPr lang="ru-RU" sz="2800" b="1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850391" y="1184148"/>
            <a:ext cx="7346957" cy="3829050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r>
              <a:rPr lang="ru-RU" sz="2800" b="1" dirty="0"/>
              <a:t>Информирование</a:t>
            </a:r>
            <a:r>
              <a:rPr lang="ru-RU" sz="2800" dirty="0"/>
              <a:t> участников экзамена за </a:t>
            </a:r>
            <a:r>
              <a:rPr lang="ru-RU" sz="2800" b="1" dirty="0"/>
              <a:t>30 и за 5 минут </a:t>
            </a:r>
            <a:r>
              <a:rPr lang="ru-RU" sz="2800" dirty="0"/>
              <a:t>до окончания экзамена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b="1" dirty="0"/>
              <a:t>По истечении времени </a:t>
            </a:r>
            <a:r>
              <a:rPr lang="ru-RU" sz="2800" dirty="0"/>
              <a:t>экзамена необходимо положить ручку на стол и </a:t>
            </a:r>
            <a:r>
              <a:rPr lang="ru-RU" sz="2800" b="1" dirty="0"/>
              <a:t>прекратить выполнение экзаменационной работы</a:t>
            </a:r>
          </a:p>
        </p:txBody>
      </p:sp>
    </p:spTree>
    <p:extLst>
      <p:ext uri="{BB962C8B-B14F-4D97-AF65-F5344CB8AC3E}">
        <p14:creationId xmlns:p14="http://schemas.microsoft.com/office/powerpoint/2010/main" val="381054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0389" y="391406"/>
            <a:ext cx="30348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/>
              <a:t>Особые условия</a:t>
            </a:r>
            <a:endParaRPr lang="ru-RU" sz="2800" b="1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672988" y="1338830"/>
            <a:ext cx="8589883" cy="3505200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r>
              <a:rPr lang="ru-RU" sz="2400" dirty="0"/>
              <a:t>Обучающиеся с ОВЗ (при предъявлении копии рекомендаций ПМПК), обучающиеся - дети-инвалиды и инвалиды (при предъявлении оригинала или заверенной копии справки, подтверждающей инвалидность) при сдаче </a:t>
            </a:r>
            <a:r>
              <a:rPr lang="ru-RU" sz="2400" dirty="0" smtClean="0"/>
              <a:t>ГИА-9 </a:t>
            </a:r>
            <a:r>
              <a:rPr lang="ru-RU" sz="2400" dirty="0"/>
              <a:t>имеют право на увеличение продолжительности экзамена на 1,5 часа, создание специальных условий, учитывающих состояние здоровья, особенности психофизического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112779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0389" y="391406"/>
            <a:ext cx="30348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/>
              <a:t>Особые условия</a:t>
            </a:r>
            <a:endParaRPr lang="ru-RU" sz="2800" b="1" dirty="0"/>
          </a:p>
        </p:txBody>
      </p:sp>
      <p:grpSp>
        <p:nvGrpSpPr>
          <p:cNvPr id="4" name="object 4"/>
          <p:cNvGrpSpPr/>
          <p:nvPr/>
        </p:nvGrpSpPr>
        <p:grpSpPr>
          <a:xfrm>
            <a:off x="841248" y="2522352"/>
            <a:ext cx="2969038" cy="3222785"/>
            <a:chOff x="857250" y="3500501"/>
            <a:chExt cx="2357755" cy="22142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52472" y="4075137"/>
              <a:ext cx="1462024" cy="163918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7250" y="3500501"/>
              <a:ext cx="1473073" cy="1675511"/>
            </a:xfrm>
            <a:prstGeom prst="rect">
              <a:avLst/>
            </a:prstGeom>
          </p:spPr>
        </p:pic>
      </p:grpSp>
      <p:sp>
        <p:nvSpPr>
          <p:cNvPr id="7" name="object 3"/>
          <p:cNvSpPr txBox="1"/>
          <p:nvPr/>
        </p:nvSpPr>
        <p:spPr>
          <a:xfrm>
            <a:off x="697554" y="1187320"/>
            <a:ext cx="3048000" cy="111761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spcBef>
                <a:spcPts val="75"/>
              </a:spcBef>
            </a:pPr>
            <a:r>
              <a:rPr sz="2400" spc="-34" dirty="0">
                <a:latin typeface="Microsoft Sans Serif"/>
                <a:cs typeface="Microsoft Sans Serif"/>
              </a:rPr>
              <a:t>СПРАВКА</a:t>
            </a:r>
            <a:endParaRPr sz="2400" dirty="0">
              <a:latin typeface="Microsoft Sans Serif"/>
              <a:cs typeface="Microsoft Sans Serif"/>
            </a:endParaRPr>
          </a:p>
          <a:p>
            <a:pPr marL="9525" marR="3810" algn="ctr"/>
            <a:r>
              <a:rPr sz="2400" spc="-4" dirty="0">
                <a:latin typeface="Microsoft Sans Serif"/>
                <a:cs typeface="Microsoft Sans Serif"/>
              </a:rPr>
              <a:t>об</a:t>
            </a:r>
            <a:r>
              <a:rPr sz="2400" spc="-41" dirty="0">
                <a:latin typeface="Microsoft Sans Serif"/>
                <a:cs typeface="Microsoft Sans Serif"/>
              </a:rPr>
              <a:t> </a:t>
            </a:r>
            <a:r>
              <a:rPr sz="2400" spc="-11" dirty="0">
                <a:latin typeface="Microsoft Sans Serif"/>
                <a:cs typeface="Microsoft Sans Serif"/>
              </a:rPr>
              <a:t>установлении </a:t>
            </a:r>
            <a:r>
              <a:rPr sz="2400" spc="-349" dirty="0">
                <a:latin typeface="Microsoft Sans Serif"/>
                <a:cs typeface="Microsoft Sans Serif"/>
              </a:rPr>
              <a:t> </a:t>
            </a:r>
            <a:r>
              <a:rPr sz="2400" spc="-4" dirty="0">
                <a:latin typeface="Microsoft Sans Serif"/>
                <a:cs typeface="Microsoft Sans Serif"/>
              </a:rPr>
              <a:t>инвалидности</a:t>
            </a:r>
            <a:endParaRPr sz="2400" dirty="0">
              <a:latin typeface="Microsoft Sans Serif"/>
              <a:cs typeface="Microsoft Sans Serif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67788" y="2100677"/>
            <a:ext cx="3090673" cy="381628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575557" y="2787528"/>
            <a:ext cx="2871216" cy="148646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marR="3810">
              <a:spcBef>
                <a:spcPts val="71"/>
              </a:spcBef>
              <a:buSzPct val="93750"/>
              <a:tabLst>
                <a:tab pos="130969" algn="l"/>
              </a:tabLst>
            </a:pPr>
            <a:r>
              <a:rPr sz="2400" spc="-8" dirty="0">
                <a:latin typeface="Microsoft Sans Serif"/>
                <a:cs typeface="Microsoft Sans Serif"/>
              </a:rPr>
              <a:t>специальные </a:t>
            </a:r>
            <a:r>
              <a:rPr sz="2400" spc="-4" dirty="0">
                <a:latin typeface="Microsoft Sans Serif"/>
                <a:cs typeface="Microsoft Sans Serif"/>
              </a:rPr>
              <a:t> условия, </a:t>
            </a:r>
            <a:r>
              <a:rPr sz="2400" dirty="0">
                <a:latin typeface="Microsoft Sans Serif"/>
                <a:cs typeface="Microsoft Sans Serif"/>
              </a:rPr>
              <a:t> </a:t>
            </a:r>
            <a:r>
              <a:rPr sz="2400" spc="-34" dirty="0" err="1">
                <a:latin typeface="Microsoft Sans Serif"/>
                <a:cs typeface="Microsoft Sans Serif"/>
              </a:rPr>
              <a:t>ре</a:t>
            </a:r>
            <a:r>
              <a:rPr sz="2400" spc="-23" dirty="0" err="1">
                <a:latin typeface="Microsoft Sans Serif"/>
                <a:cs typeface="Microsoft Sans Serif"/>
              </a:rPr>
              <a:t>ком</a:t>
            </a:r>
            <a:r>
              <a:rPr sz="2400" spc="-8" dirty="0" err="1">
                <a:latin typeface="Microsoft Sans Serif"/>
                <a:cs typeface="Microsoft Sans Serif"/>
              </a:rPr>
              <a:t>ендо</a:t>
            </a:r>
            <a:r>
              <a:rPr sz="2400" spc="-11" dirty="0" err="1">
                <a:latin typeface="Microsoft Sans Serif"/>
                <a:cs typeface="Microsoft Sans Serif"/>
              </a:rPr>
              <a:t>ван</a:t>
            </a:r>
            <a:r>
              <a:rPr sz="2400" spc="-15" dirty="0" err="1">
                <a:latin typeface="Microsoft Sans Serif"/>
                <a:cs typeface="Microsoft Sans Serif"/>
              </a:rPr>
              <a:t>н</a:t>
            </a:r>
            <a:r>
              <a:rPr sz="2400" spc="-4" dirty="0" err="1">
                <a:latin typeface="Microsoft Sans Serif"/>
                <a:cs typeface="Microsoft Sans Serif"/>
              </a:rPr>
              <a:t>ые</a:t>
            </a:r>
            <a:r>
              <a:rPr sz="2400" spc="-4" dirty="0">
                <a:latin typeface="Microsoft Sans Serif"/>
                <a:cs typeface="Microsoft Sans Serif"/>
              </a:rPr>
              <a:t>  </a:t>
            </a:r>
            <a:r>
              <a:rPr lang="ru-RU" sz="2400" spc="-4" dirty="0" smtClean="0">
                <a:latin typeface="Microsoft Sans Serif"/>
                <a:cs typeface="Microsoft Sans Serif"/>
              </a:rPr>
              <a:t>Т</a:t>
            </a:r>
            <a:r>
              <a:rPr sz="2400" spc="-26" dirty="0" smtClean="0">
                <a:latin typeface="Microsoft Sans Serif"/>
                <a:cs typeface="Microsoft Sans Serif"/>
              </a:rPr>
              <a:t>ПМПК</a:t>
            </a:r>
            <a:endParaRPr sz="2400" dirty="0">
              <a:latin typeface="Microsoft Sans Serif"/>
              <a:cs typeface="Microsoft Sans Serif"/>
            </a:endParaRPr>
          </a:p>
        </p:txBody>
      </p:sp>
      <p:sp>
        <p:nvSpPr>
          <p:cNvPr id="10" name="object 7"/>
          <p:cNvSpPr txBox="1"/>
          <p:nvPr/>
        </p:nvSpPr>
        <p:spPr>
          <a:xfrm>
            <a:off x="4885753" y="1176776"/>
            <a:ext cx="2219334" cy="74828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algn="ctr">
              <a:spcBef>
                <a:spcPts val="75"/>
              </a:spcBef>
            </a:pPr>
            <a:r>
              <a:rPr sz="2400" spc="-30" dirty="0">
                <a:latin typeface="Microsoft Sans Serif"/>
                <a:cs typeface="Microsoft Sans Serif"/>
              </a:rPr>
              <a:t>ЗАКЛЮЧЕНИЕ</a:t>
            </a:r>
            <a:r>
              <a:rPr sz="2400" spc="334" dirty="0">
                <a:latin typeface="Microsoft Sans Serif"/>
                <a:cs typeface="Microsoft Sans Serif"/>
              </a:rPr>
              <a:t> </a:t>
            </a:r>
            <a:r>
              <a:rPr lang="ru-RU" sz="2400" spc="334" dirty="0" smtClean="0">
                <a:latin typeface="Microsoft Sans Serif"/>
                <a:cs typeface="Microsoft Sans Serif"/>
              </a:rPr>
              <a:t>ТПМПК</a:t>
            </a:r>
            <a:endParaRPr sz="2400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350422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575" y="479474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Удаление с экзамена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777240" y="1690878"/>
            <a:ext cx="7187184" cy="3457194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r>
              <a:rPr lang="ru-RU" sz="2800" dirty="0"/>
              <a:t>Лица, </a:t>
            </a:r>
            <a:r>
              <a:rPr lang="ru-RU" sz="2800" b="1" dirty="0"/>
              <a:t>допустившие нарушение Порядка</a:t>
            </a:r>
            <a:r>
              <a:rPr lang="ru-RU" sz="2800" dirty="0"/>
              <a:t>, удаляются с экзамена. Акт об удалении с экзамена составляется в помещении для руководителя ППЭ в присутствии члена ГЭК, руководителя ППЭ, организатора. </a:t>
            </a:r>
          </a:p>
        </p:txBody>
      </p:sp>
    </p:spTree>
    <p:extLst>
      <p:ext uri="{BB962C8B-B14F-4D97-AF65-F5344CB8AC3E}">
        <p14:creationId xmlns:p14="http://schemas.microsoft.com/office/powerpoint/2010/main" val="51723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759" y="305738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Досрочное завершение экзамена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813816" y="1200150"/>
            <a:ext cx="7717536" cy="3865626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solidFill>
                  <a:schemeClr val="tx1"/>
                </a:solidFill>
              </a:rPr>
              <a:t>В случае если участник </a:t>
            </a:r>
            <a:r>
              <a:rPr lang="ru-RU" sz="2800" b="1" dirty="0">
                <a:solidFill>
                  <a:schemeClr val="tx1"/>
                </a:solidFill>
              </a:rPr>
              <a:t>по состоянию здоровья</a:t>
            </a:r>
            <a:r>
              <a:rPr lang="ru-RU" sz="2800" dirty="0">
                <a:solidFill>
                  <a:schemeClr val="tx1"/>
                </a:solidFill>
              </a:rPr>
              <a:t> или другим объективным причинам </a:t>
            </a:r>
            <a:r>
              <a:rPr lang="ru-RU" sz="2800" b="1" dirty="0">
                <a:solidFill>
                  <a:schemeClr val="tx1"/>
                </a:solidFill>
              </a:rPr>
              <a:t>не может завершить выполнение работы</a:t>
            </a:r>
            <a:r>
              <a:rPr lang="ru-RU" sz="2800" dirty="0">
                <a:solidFill>
                  <a:schemeClr val="tx1"/>
                </a:solidFill>
              </a:rPr>
              <a:t>, он ДОСРОЧНО покидает аудиторию. </a:t>
            </a:r>
            <a:r>
              <a:rPr lang="ru-RU" sz="2800" u="sng" dirty="0">
                <a:solidFill>
                  <a:schemeClr val="tx1"/>
                </a:solidFill>
              </a:rPr>
              <a:t>При согласии участника </a:t>
            </a:r>
            <a:r>
              <a:rPr lang="ru-RU" sz="2800" dirty="0">
                <a:solidFill>
                  <a:schemeClr val="tx1"/>
                </a:solidFill>
              </a:rPr>
              <a:t>экзамен завершается досрочно член ГЭК и медицинский работник составляют акт о досрочном завершении по объективным причинам.</a:t>
            </a:r>
          </a:p>
        </p:txBody>
      </p:sp>
    </p:spTree>
    <p:extLst>
      <p:ext uri="{BB962C8B-B14F-4D97-AF65-F5344CB8AC3E}">
        <p14:creationId xmlns:p14="http://schemas.microsoft.com/office/powerpoint/2010/main" val="326244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759" y="305738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Апелляции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656" y="1264994"/>
            <a:ext cx="7742569" cy="4440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238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759" y="305738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Результаты ГИА-9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" name="object 6"/>
          <p:cNvSpPr txBox="1"/>
          <p:nvPr/>
        </p:nvSpPr>
        <p:spPr>
          <a:xfrm>
            <a:off x="1292352" y="1166028"/>
            <a:ext cx="7101840" cy="433131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7144">
              <a:spcBef>
                <a:spcPts val="75"/>
              </a:spcBef>
            </a:pP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При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проведении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11" dirty="0">
                <a:solidFill>
                  <a:srgbClr val="000713"/>
                </a:solidFill>
                <a:latin typeface="Cambria"/>
                <a:cs typeface="Cambria"/>
              </a:rPr>
              <a:t>используется</a:t>
            </a:r>
            <a:r>
              <a:rPr sz="28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пятибалльная </a:t>
            </a:r>
            <a:r>
              <a:rPr sz="2800" b="1" spc="-38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8" dirty="0">
                <a:solidFill>
                  <a:srgbClr val="000713"/>
                </a:solidFill>
                <a:latin typeface="Cambria"/>
                <a:cs typeface="Cambria"/>
              </a:rPr>
              <a:t>система</a:t>
            </a:r>
            <a:r>
              <a:rPr sz="280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 err="1">
                <a:solidFill>
                  <a:srgbClr val="000713"/>
                </a:solidFill>
                <a:latin typeface="Cambria"/>
                <a:cs typeface="Cambria"/>
              </a:rPr>
              <a:t>оценки</a:t>
            </a:r>
            <a:r>
              <a:rPr sz="2800" b="1" spc="-4" dirty="0" smtClean="0">
                <a:solidFill>
                  <a:srgbClr val="000713"/>
                </a:solidFill>
                <a:latin typeface="Cambria"/>
                <a:cs typeface="Cambria"/>
              </a:rPr>
              <a:t>.</a:t>
            </a:r>
            <a:endParaRPr lang="ru-RU" sz="2800" b="1" spc="-4" dirty="0" smtClean="0">
              <a:solidFill>
                <a:srgbClr val="000713"/>
              </a:solidFill>
              <a:latin typeface="Cambria"/>
              <a:cs typeface="Cambria"/>
            </a:endParaRPr>
          </a:p>
          <a:p>
            <a:pPr marL="9525" marR="7144">
              <a:spcBef>
                <a:spcPts val="75"/>
              </a:spcBef>
            </a:pPr>
            <a:endParaRPr sz="2800" dirty="0">
              <a:latin typeface="Cambria"/>
              <a:cs typeface="Cambria"/>
            </a:endParaRPr>
          </a:p>
          <a:p>
            <a:pPr marL="9525" marR="3810"/>
            <a:r>
              <a:rPr lang="ru-RU" sz="2800" b="1" spc="-4" dirty="0">
                <a:solidFill>
                  <a:srgbClr val="000713"/>
                </a:solidFill>
                <a:latin typeface="Cambria"/>
                <a:cs typeface="Cambria"/>
              </a:rPr>
              <a:t>О</a:t>
            </a:r>
            <a:r>
              <a:rPr sz="2800" b="1" spc="-4" dirty="0" err="1">
                <a:solidFill>
                  <a:srgbClr val="000713"/>
                </a:solidFill>
                <a:latin typeface="Cambria"/>
                <a:cs typeface="Cambria"/>
              </a:rPr>
              <a:t>тветы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на</a:t>
            </a:r>
            <a:r>
              <a:rPr sz="28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задания</a:t>
            </a:r>
            <a:r>
              <a:rPr sz="2800" b="1" spc="39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первой 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части</a:t>
            </a:r>
            <a:r>
              <a:rPr sz="28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экзаменационной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работы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8" dirty="0">
                <a:solidFill>
                  <a:srgbClr val="000713"/>
                </a:solidFill>
                <a:latin typeface="Cambria"/>
                <a:cs typeface="Cambria"/>
              </a:rPr>
              <a:t>проверяются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8" dirty="0" err="1">
                <a:solidFill>
                  <a:srgbClr val="000713"/>
                </a:solidFill>
                <a:latin typeface="Cambria"/>
                <a:cs typeface="Cambria"/>
              </a:rPr>
              <a:t>автоматизированно</a:t>
            </a:r>
            <a:r>
              <a:rPr sz="2800" b="1" spc="-8" dirty="0" smtClean="0">
                <a:solidFill>
                  <a:srgbClr val="000713"/>
                </a:solidFill>
                <a:latin typeface="Cambria"/>
                <a:cs typeface="Cambria"/>
              </a:rPr>
              <a:t>.</a:t>
            </a:r>
            <a:endParaRPr lang="ru-RU" sz="2800" b="1" spc="-8" dirty="0" smtClean="0">
              <a:solidFill>
                <a:srgbClr val="000713"/>
              </a:solidFill>
              <a:latin typeface="Cambria"/>
              <a:cs typeface="Cambria"/>
            </a:endParaRPr>
          </a:p>
          <a:p>
            <a:pPr marL="9525" marR="3810"/>
            <a:endParaRPr sz="2800" dirty="0">
              <a:latin typeface="Cambria"/>
              <a:cs typeface="Cambria"/>
            </a:endParaRPr>
          </a:p>
          <a:p>
            <a:pPr marL="9525" marR="4763"/>
            <a:r>
              <a:rPr sz="2800" b="1" spc="-4" dirty="0" err="1">
                <a:solidFill>
                  <a:srgbClr val="000713"/>
                </a:solidFill>
                <a:latin typeface="Cambria"/>
                <a:cs typeface="Cambria"/>
              </a:rPr>
              <a:t>Ответы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на</a:t>
            </a:r>
            <a:r>
              <a:rPr sz="28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задания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11" dirty="0">
                <a:solidFill>
                  <a:srgbClr val="000713"/>
                </a:solidFill>
                <a:latin typeface="Cambria"/>
                <a:cs typeface="Cambria"/>
              </a:rPr>
              <a:t>второй</a:t>
            </a:r>
            <a:r>
              <a:rPr sz="28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части</a:t>
            </a:r>
            <a:r>
              <a:rPr sz="28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11" dirty="0">
                <a:solidFill>
                  <a:srgbClr val="000713"/>
                </a:solidFill>
                <a:latin typeface="Cambria"/>
                <a:cs typeface="Cambria"/>
              </a:rPr>
              <a:t>ОГЭ,</a:t>
            </a:r>
            <a:r>
              <a:rPr sz="2800" b="1" spc="-8" dirty="0">
                <a:solidFill>
                  <a:srgbClr val="000713"/>
                </a:solidFill>
                <a:latin typeface="Cambria"/>
                <a:cs typeface="Cambria"/>
              </a:rPr>
              <a:t> проверяются </a:t>
            </a:r>
            <a:r>
              <a:rPr sz="2800" b="1" spc="-38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8" dirty="0">
                <a:solidFill>
                  <a:srgbClr val="000713"/>
                </a:solidFill>
                <a:latin typeface="Cambria"/>
                <a:cs typeface="Cambria"/>
              </a:rPr>
              <a:t>экспертами</a:t>
            </a:r>
            <a:r>
              <a:rPr sz="2800" b="1" spc="-1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предметных</a:t>
            </a:r>
            <a:r>
              <a:rPr sz="2800" b="1" spc="-8" dirty="0">
                <a:solidFill>
                  <a:srgbClr val="000713"/>
                </a:solidFill>
                <a:latin typeface="Cambria"/>
                <a:cs typeface="Cambria"/>
              </a:rPr>
              <a:t> комиссий.</a:t>
            </a:r>
            <a:endParaRPr sz="28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53664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759" y="305738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Результаты ГИА-9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" name="object 5"/>
          <p:cNvSpPr txBox="1"/>
          <p:nvPr/>
        </p:nvSpPr>
        <p:spPr>
          <a:xfrm>
            <a:off x="632920" y="1146962"/>
            <a:ext cx="9078008" cy="436978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2800" b="1" spc="-30" dirty="0">
                <a:solidFill>
                  <a:srgbClr val="000713"/>
                </a:solidFill>
                <a:latin typeface="Cambria"/>
                <a:cs typeface="Cambria"/>
              </a:rPr>
              <a:t>Результаты</a:t>
            </a:r>
            <a:r>
              <a:rPr sz="2800" b="1" spc="-1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sz="2800" b="1" spc="-1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8" dirty="0">
                <a:solidFill>
                  <a:srgbClr val="000713"/>
                </a:solidFill>
                <a:latin typeface="Cambria"/>
                <a:cs typeface="Cambria"/>
              </a:rPr>
              <a:t>признаются</a:t>
            </a:r>
            <a:endParaRPr sz="2800" dirty="0">
              <a:latin typeface="Cambria"/>
              <a:cs typeface="Cambria"/>
            </a:endParaRPr>
          </a:p>
          <a:p>
            <a:pPr marL="9525" marR="143351"/>
            <a:r>
              <a:rPr sz="2800" b="1" spc="-11" dirty="0">
                <a:solidFill>
                  <a:srgbClr val="000713"/>
                </a:solidFill>
                <a:latin typeface="Cambria"/>
                <a:cs typeface="Cambria"/>
              </a:rPr>
              <a:t>удовлетворительными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в</a:t>
            </a:r>
            <a:r>
              <a:rPr sz="2800" b="1" spc="-1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8" dirty="0">
                <a:solidFill>
                  <a:srgbClr val="000713"/>
                </a:solidFill>
                <a:latin typeface="Cambria"/>
                <a:cs typeface="Cambria"/>
              </a:rPr>
              <a:t>случае,</a:t>
            </a:r>
            <a:r>
              <a:rPr sz="2800" b="1" spc="1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если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 обучающийся </a:t>
            </a:r>
            <a:r>
              <a:rPr sz="2800" b="1" spc="-382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по 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сдаваемым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учебным предметам </a:t>
            </a:r>
            <a:r>
              <a:rPr sz="2800" b="1" spc="-8" dirty="0">
                <a:solidFill>
                  <a:srgbClr val="000713"/>
                </a:solidFill>
                <a:latin typeface="Cambria"/>
                <a:cs typeface="Cambria"/>
              </a:rPr>
              <a:t>набрал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 минимальное</a:t>
            </a:r>
            <a:r>
              <a:rPr sz="2800" b="1" spc="-1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11" dirty="0">
                <a:solidFill>
                  <a:srgbClr val="000713"/>
                </a:solidFill>
                <a:latin typeface="Cambria"/>
                <a:cs typeface="Cambria"/>
              </a:rPr>
              <a:t>количество</a:t>
            </a:r>
            <a:r>
              <a:rPr sz="28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dirty="0" err="1">
                <a:solidFill>
                  <a:srgbClr val="000713"/>
                </a:solidFill>
                <a:latin typeface="Cambria"/>
                <a:cs typeface="Cambria"/>
              </a:rPr>
              <a:t>баллов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.</a:t>
            </a:r>
            <a:endParaRPr sz="2800" dirty="0">
              <a:latin typeface="Cambria"/>
              <a:cs typeface="Cambria"/>
            </a:endParaRPr>
          </a:p>
          <a:p>
            <a:pPr marL="9525" marR="3810">
              <a:spcBef>
                <a:spcPts val="435"/>
              </a:spcBef>
            </a:pP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В</a:t>
            </a:r>
            <a:r>
              <a:rPr sz="28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случае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получения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обучающимися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на</a:t>
            </a:r>
            <a:r>
              <a:rPr sz="28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ГИА-9 </a:t>
            </a:r>
            <a:r>
              <a:rPr sz="28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11" dirty="0">
                <a:solidFill>
                  <a:srgbClr val="000713"/>
                </a:solidFill>
                <a:latin typeface="Cambria"/>
                <a:cs typeface="Cambria"/>
              </a:rPr>
              <a:t>неудовлетворительных </a:t>
            </a:r>
            <a:r>
              <a:rPr sz="2800" b="1" spc="-30" dirty="0">
                <a:solidFill>
                  <a:srgbClr val="FF0000"/>
                </a:solidFill>
                <a:latin typeface="Cambria"/>
                <a:cs typeface="Cambria"/>
              </a:rPr>
              <a:t>результатов </a:t>
            </a:r>
            <a:r>
              <a:rPr sz="2800" b="1" spc="4" dirty="0">
                <a:solidFill>
                  <a:srgbClr val="FF0000"/>
                </a:solidFill>
                <a:latin typeface="Cambria"/>
                <a:cs typeface="Cambria"/>
              </a:rPr>
              <a:t>не </a:t>
            </a:r>
            <a:r>
              <a:rPr sz="2800" b="1" dirty="0">
                <a:solidFill>
                  <a:srgbClr val="FF0000"/>
                </a:solidFill>
                <a:latin typeface="Cambria"/>
                <a:cs typeface="Cambria"/>
              </a:rPr>
              <a:t>более </a:t>
            </a:r>
            <a:r>
              <a:rPr sz="2800" b="1" spc="-4" dirty="0">
                <a:solidFill>
                  <a:srgbClr val="FF0000"/>
                </a:solidFill>
                <a:latin typeface="Cambria"/>
                <a:cs typeface="Cambria"/>
              </a:rPr>
              <a:t>чем по </a:t>
            </a:r>
            <a:r>
              <a:rPr sz="2800" b="1" dirty="0">
                <a:solidFill>
                  <a:srgbClr val="FF0000"/>
                </a:solidFill>
                <a:latin typeface="Cambria"/>
                <a:cs typeface="Cambria"/>
              </a:rPr>
              <a:t> двум</a:t>
            </a:r>
            <a:r>
              <a:rPr sz="2800" b="1" spc="143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FF0000"/>
                </a:solidFill>
                <a:latin typeface="Cambria"/>
                <a:cs typeface="Cambria"/>
              </a:rPr>
              <a:t>учебным</a:t>
            </a:r>
            <a:r>
              <a:rPr sz="2800" b="1" spc="139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FF0000"/>
                </a:solidFill>
                <a:latin typeface="Cambria"/>
                <a:cs typeface="Cambria"/>
              </a:rPr>
              <a:t>предметам</a:t>
            </a:r>
            <a:r>
              <a:rPr sz="2800" b="1" spc="143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(из</a:t>
            </a:r>
            <a:r>
              <a:rPr sz="2800" b="1" spc="13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числа</a:t>
            </a:r>
            <a:r>
              <a:rPr sz="2800" b="1" spc="143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8" dirty="0" err="1">
                <a:solidFill>
                  <a:srgbClr val="000713"/>
                </a:solidFill>
                <a:latin typeface="Cambria"/>
                <a:cs typeface="Cambria"/>
              </a:rPr>
              <a:t>обязательных</a:t>
            </a:r>
            <a:r>
              <a:rPr sz="2800" b="1" spc="15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dirty="0" smtClean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r>
              <a:rPr lang="ru-RU" sz="2800" b="1" dirty="0" smtClean="0">
                <a:solidFill>
                  <a:srgbClr val="000713"/>
                </a:solidFill>
                <a:latin typeface="Cambria"/>
                <a:cs typeface="Cambria"/>
              </a:rPr>
              <a:t> предметов по выбору), они будут повторно допущены к сдаче ГИА-9 по соответствующим предметам </a:t>
            </a:r>
            <a:r>
              <a:rPr lang="ru-RU" sz="2800" b="1" dirty="0" smtClean="0">
                <a:solidFill>
                  <a:srgbClr val="FF0000"/>
                </a:solidFill>
                <a:latin typeface="Cambria"/>
                <a:cs typeface="Cambria"/>
              </a:rPr>
              <a:t>в текущем году.</a:t>
            </a:r>
            <a:endParaRPr sz="2800" dirty="0">
              <a:solidFill>
                <a:srgbClr val="FF0000"/>
              </a:solidFill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96087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759" y="305738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Результаты ГИА-9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49902" y="1208013"/>
            <a:ext cx="8302657" cy="442704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262890">
              <a:lnSpc>
                <a:spcPct val="114999"/>
              </a:lnSpc>
              <a:spcBef>
                <a:spcPts val="75"/>
              </a:spcBef>
            </a:pP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Обучающимся,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не</a:t>
            </a:r>
            <a:r>
              <a:rPr sz="28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прошедшим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или </a:t>
            </a:r>
            <a:r>
              <a:rPr sz="2800" b="1" spc="-38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получившим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на</a:t>
            </a:r>
            <a:r>
              <a:rPr sz="28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11" dirty="0">
                <a:solidFill>
                  <a:srgbClr val="000713"/>
                </a:solidFill>
                <a:latin typeface="Cambria"/>
                <a:cs typeface="Cambria"/>
              </a:rPr>
              <a:t>неудовлетворительные </a:t>
            </a:r>
            <a:r>
              <a:rPr sz="28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26" dirty="0">
                <a:solidFill>
                  <a:srgbClr val="000713"/>
                </a:solidFill>
                <a:latin typeface="Cambria"/>
                <a:cs typeface="Cambria"/>
              </a:rPr>
              <a:t>результаты</a:t>
            </a:r>
            <a:r>
              <a:rPr sz="2800" b="1" spc="-23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dirty="0">
                <a:solidFill>
                  <a:srgbClr val="FF0000"/>
                </a:solidFill>
                <a:latin typeface="Cambria"/>
                <a:cs typeface="Cambria"/>
              </a:rPr>
              <a:t>более</a:t>
            </a:r>
            <a:r>
              <a:rPr sz="2800" b="1" spc="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FF0000"/>
                </a:solidFill>
                <a:latin typeface="Cambria"/>
                <a:cs typeface="Cambria"/>
              </a:rPr>
              <a:t>чем</a:t>
            </a:r>
            <a:r>
              <a:rPr sz="2800" b="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FF0000"/>
                </a:solidFill>
                <a:latin typeface="Cambria"/>
                <a:cs typeface="Cambria"/>
              </a:rPr>
              <a:t>по</a:t>
            </a:r>
            <a:r>
              <a:rPr sz="2800" b="1" dirty="0">
                <a:solidFill>
                  <a:srgbClr val="FF0000"/>
                </a:solidFill>
                <a:latin typeface="Cambria"/>
                <a:cs typeface="Cambria"/>
              </a:rPr>
              <a:t> двум</a:t>
            </a:r>
            <a:r>
              <a:rPr sz="2800" b="1" spc="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FF0000"/>
                </a:solidFill>
                <a:latin typeface="Cambria"/>
                <a:cs typeface="Cambria"/>
              </a:rPr>
              <a:t>учебным</a:t>
            </a:r>
            <a:r>
              <a:rPr sz="2800" b="1" spc="386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FF0000"/>
                </a:solidFill>
                <a:latin typeface="Cambria"/>
                <a:cs typeface="Cambria"/>
              </a:rPr>
              <a:t>предметам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, 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либо</a:t>
            </a:r>
            <a:r>
              <a:rPr sz="28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FF0000"/>
                </a:solidFill>
                <a:latin typeface="Cambria"/>
                <a:cs typeface="Cambria"/>
              </a:rPr>
              <a:t>получившим</a:t>
            </a:r>
            <a:r>
              <a:rPr sz="2800" b="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800" b="1" spc="-8" dirty="0">
                <a:solidFill>
                  <a:srgbClr val="FF0000"/>
                </a:solidFill>
                <a:latin typeface="Cambria"/>
                <a:cs typeface="Cambria"/>
              </a:rPr>
              <a:t>повторно</a:t>
            </a:r>
            <a:r>
              <a:rPr sz="2800" b="1" spc="-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800" b="1" spc="-11" dirty="0">
                <a:solidFill>
                  <a:srgbClr val="000713"/>
                </a:solidFill>
                <a:latin typeface="Cambria"/>
                <a:cs typeface="Cambria"/>
              </a:rPr>
              <a:t>неудовлетворительный </a:t>
            </a:r>
            <a:r>
              <a:rPr sz="28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30" dirty="0">
                <a:solidFill>
                  <a:srgbClr val="000713"/>
                </a:solidFill>
                <a:latin typeface="Cambria"/>
                <a:cs typeface="Cambria"/>
              </a:rPr>
              <a:t>результат</a:t>
            </a:r>
            <a:r>
              <a:rPr sz="2800" b="1" spc="-2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по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19" dirty="0">
                <a:solidFill>
                  <a:srgbClr val="000713"/>
                </a:solidFill>
                <a:latin typeface="Cambria"/>
                <a:cs typeface="Cambria"/>
              </a:rPr>
              <a:t>одному</a:t>
            </a:r>
            <a:r>
              <a:rPr sz="280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из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этих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8" dirty="0">
                <a:solidFill>
                  <a:srgbClr val="000713"/>
                </a:solidFill>
                <a:latin typeface="Cambria"/>
                <a:cs typeface="Cambria"/>
              </a:rPr>
              <a:t>предметов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на</a:t>
            </a:r>
            <a:r>
              <a:rPr sz="28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в </a:t>
            </a:r>
            <a:r>
              <a:rPr sz="28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дополнительные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сроки,</a:t>
            </a:r>
            <a:r>
              <a:rPr sz="28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26" dirty="0">
                <a:solidFill>
                  <a:srgbClr val="000713"/>
                </a:solidFill>
                <a:latin typeface="Cambria"/>
                <a:cs typeface="Cambria"/>
              </a:rPr>
              <a:t>будет</a:t>
            </a:r>
            <a:r>
              <a:rPr sz="2800" b="1" spc="-23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предоставлено</a:t>
            </a:r>
            <a:r>
              <a:rPr sz="28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8" dirty="0">
                <a:solidFill>
                  <a:srgbClr val="000713"/>
                </a:solidFill>
                <a:latin typeface="Cambria"/>
                <a:cs typeface="Cambria"/>
              </a:rPr>
              <a:t>право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8" dirty="0">
                <a:solidFill>
                  <a:srgbClr val="000713"/>
                </a:solidFill>
                <a:latin typeface="Cambria"/>
                <a:cs typeface="Cambria"/>
              </a:rPr>
              <a:t>повторно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сдать</a:t>
            </a:r>
            <a:r>
              <a:rPr sz="28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экзамены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по</a:t>
            </a:r>
            <a:r>
              <a:rPr sz="2800" b="1" spc="39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8" dirty="0">
                <a:solidFill>
                  <a:srgbClr val="000713"/>
                </a:solidFill>
                <a:latin typeface="Cambria"/>
                <a:cs typeface="Cambria"/>
              </a:rPr>
              <a:t>соответствующим </a:t>
            </a:r>
            <a:r>
              <a:rPr sz="2800" b="1" spc="-38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учебным</a:t>
            </a:r>
            <a:r>
              <a:rPr sz="28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предметам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dirty="0">
                <a:solidFill>
                  <a:srgbClr val="FF0000"/>
                </a:solidFill>
                <a:latin typeface="Cambria"/>
                <a:cs typeface="Cambria"/>
              </a:rPr>
              <a:t>не</a:t>
            </a:r>
            <a:r>
              <a:rPr sz="2800" b="1" spc="-8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FF0000"/>
                </a:solidFill>
                <a:latin typeface="Cambria"/>
                <a:cs typeface="Cambria"/>
              </a:rPr>
              <a:t>ранее</a:t>
            </a:r>
            <a:r>
              <a:rPr sz="2800" b="1" spc="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800" b="1" dirty="0">
                <a:solidFill>
                  <a:srgbClr val="FF0000"/>
                </a:solidFill>
                <a:latin typeface="Cambria"/>
                <a:cs typeface="Cambria"/>
              </a:rPr>
              <a:t>1</a:t>
            </a:r>
            <a:r>
              <a:rPr sz="2800" b="1" spc="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800" b="1" spc="-4" dirty="0" err="1">
                <a:solidFill>
                  <a:srgbClr val="FF0000"/>
                </a:solidFill>
                <a:latin typeface="Cambria"/>
                <a:cs typeface="Cambria"/>
              </a:rPr>
              <a:t>сентября</a:t>
            </a:r>
            <a:r>
              <a:rPr sz="2800" b="1" spc="-8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800" b="1" spc="-8" dirty="0" smtClean="0">
                <a:solidFill>
                  <a:srgbClr val="FF0000"/>
                </a:solidFill>
                <a:latin typeface="Cambria"/>
                <a:cs typeface="Cambria"/>
              </a:rPr>
              <a:t>202</a:t>
            </a:r>
            <a:r>
              <a:rPr lang="ru-RU" sz="2800" b="1" spc="-8" dirty="0">
                <a:solidFill>
                  <a:srgbClr val="FF0000"/>
                </a:solidFill>
                <a:latin typeface="Cambria"/>
                <a:cs typeface="Cambria"/>
              </a:rPr>
              <a:t>7</a:t>
            </a:r>
            <a:r>
              <a:rPr sz="2800" b="1" spc="23" dirty="0" smtClean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800" b="1" spc="-26" dirty="0">
                <a:solidFill>
                  <a:srgbClr val="FF0000"/>
                </a:solidFill>
                <a:latin typeface="Cambria"/>
                <a:cs typeface="Cambria"/>
              </a:rPr>
              <a:t>года.</a:t>
            </a:r>
            <a:endParaRPr sz="28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17790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759" y="305738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ИТОГОВЫЕ ОТМЕТКИ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3806" y="1214280"/>
            <a:ext cx="9534906" cy="4270560"/>
          </a:xfrm>
          <a:prstGeom prst="rect">
            <a:avLst/>
          </a:prstGeom>
        </p:spPr>
        <p:txBody>
          <a:bodyPr vert="horz" wrap="square" lIns="0" tIns="43339" rIns="0" bIns="0" rtlCol="0">
            <a:spAutoFit/>
          </a:bodyPr>
          <a:lstStyle/>
          <a:p>
            <a:pPr marL="104299" marR="99536" algn="ctr">
              <a:lnSpc>
                <a:spcPts val="2108"/>
              </a:lnSpc>
              <a:spcBef>
                <a:spcPts val="341"/>
              </a:spcBef>
            </a:pPr>
            <a:r>
              <a:rPr sz="2400" b="1" spc="-11" dirty="0">
                <a:solidFill>
                  <a:srgbClr val="000713"/>
                </a:solidFill>
                <a:latin typeface="Cambria"/>
                <a:cs typeface="Cambria"/>
              </a:rPr>
              <a:t>Итоговые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отметки за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9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класс по </a:t>
            </a:r>
            <a:r>
              <a:rPr sz="2400" b="1" spc="-19" dirty="0" err="1">
                <a:solidFill>
                  <a:srgbClr val="000713"/>
                </a:solidFill>
                <a:latin typeface="Cambria"/>
                <a:cs typeface="Cambria"/>
              </a:rPr>
              <a:t>русскому</a:t>
            </a:r>
            <a:r>
              <a:rPr sz="2400" b="1" spc="-1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34" dirty="0" err="1" smtClean="0">
                <a:solidFill>
                  <a:srgbClr val="000713"/>
                </a:solidFill>
                <a:latin typeface="Cambria"/>
                <a:cs typeface="Cambria"/>
              </a:rPr>
              <a:t>языку</a:t>
            </a:r>
            <a:r>
              <a:rPr lang="ru-RU" sz="2400" b="1" spc="-34" dirty="0" smtClean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 smtClean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r>
              <a:rPr sz="2400" b="1" spc="-4" dirty="0" smtClean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двум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учебным</a:t>
            </a:r>
            <a:r>
              <a:rPr sz="2400" b="1" spc="-23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предметам,</a:t>
            </a:r>
            <a:endParaRPr sz="2400" dirty="0">
              <a:latin typeface="Cambria"/>
              <a:cs typeface="Cambria"/>
            </a:endParaRPr>
          </a:p>
          <a:p>
            <a:pPr marL="340519" marR="333851" indent="-1429" algn="ctr">
              <a:lnSpc>
                <a:spcPts val="2108"/>
              </a:lnSpc>
            </a:pP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сдаваемым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по 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выбору обучающегося,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8" dirty="0" err="1">
                <a:solidFill>
                  <a:srgbClr val="000713"/>
                </a:solidFill>
                <a:latin typeface="Cambria"/>
                <a:cs typeface="Cambria"/>
              </a:rPr>
              <a:t>определяются</a:t>
            </a:r>
            <a:r>
              <a:rPr sz="2400" b="1" spc="-3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4" dirty="0">
                <a:latin typeface="Cambria"/>
                <a:cs typeface="Cambria"/>
              </a:rPr>
              <a:t>как</a:t>
            </a:r>
            <a:endParaRPr lang="ru-RU" sz="2400" b="1" spc="-34" dirty="0" smtClean="0">
              <a:solidFill>
                <a:srgbClr val="000713"/>
              </a:solidFill>
              <a:latin typeface="Cambria"/>
              <a:cs typeface="Cambria"/>
            </a:endParaRPr>
          </a:p>
          <a:p>
            <a:pPr marL="340519" marR="333851" indent="-1429" algn="ctr">
              <a:lnSpc>
                <a:spcPts val="2108"/>
              </a:lnSpc>
            </a:pPr>
            <a:r>
              <a:rPr sz="2400" b="1" dirty="0" err="1" smtClean="0">
                <a:solidFill>
                  <a:srgbClr val="FF0000"/>
                </a:solidFill>
                <a:latin typeface="Cambria"/>
                <a:cs typeface="Cambria"/>
              </a:rPr>
              <a:t>среднее</a:t>
            </a:r>
            <a:r>
              <a:rPr sz="2400" b="1" spc="-19" dirty="0" smtClean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8" dirty="0" err="1" smtClean="0">
                <a:solidFill>
                  <a:srgbClr val="FF0000"/>
                </a:solidFill>
                <a:latin typeface="Cambria"/>
                <a:cs typeface="Cambria"/>
              </a:rPr>
              <a:t>арифметическое</a:t>
            </a:r>
            <a:r>
              <a:rPr lang="ru-RU" sz="2400" dirty="0">
                <a:latin typeface="Cambria"/>
                <a:cs typeface="Cambria"/>
              </a:rPr>
              <a:t> </a:t>
            </a:r>
            <a:r>
              <a:rPr sz="2400" b="1" spc="-19" dirty="0" err="1" smtClean="0">
                <a:solidFill>
                  <a:srgbClr val="FF0000"/>
                </a:solidFill>
                <a:latin typeface="Cambria"/>
                <a:cs typeface="Cambria"/>
              </a:rPr>
              <a:t>годовой</a:t>
            </a:r>
            <a:r>
              <a:rPr sz="2400" b="1" spc="-34" dirty="0" smtClean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и </a:t>
            </a:r>
            <a:r>
              <a:rPr sz="2400" b="1" spc="-4" dirty="0">
                <a:solidFill>
                  <a:srgbClr val="FF0000"/>
                </a:solidFill>
                <a:latin typeface="Cambria"/>
                <a:cs typeface="Cambria"/>
              </a:rPr>
              <a:t>экзаменационной</a:t>
            </a:r>
            <a:r>
              <a:rPr sz="2400" b="1" spc="-23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8" dirty="0">
                <a:solidFill>
                  <a:srgbClr val="FF0000"/>
                </a:solidFill>
                <a:latin typeface="Cambria"/>
                <a:cs typeface="Cambria"/>
              </a:rPr>
              <a:t>отметок</a:t>
            </a:r>
            <a:r>
              <a:rPr sz="2400" b="1" spc="-4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8" dirty="0">
                <a:solidFill>
                  <a:srgbClr val="FF0000"/>
                </a:solidFill>
                <a:latin typeface="Cambria"/>
                <a:cs typeface="Cambria"/>
              </a:rPr>
              <a:t>выпускника</a:t>
            </a:r>
            <a:endParaRPr sz="2400" dirty="0">
              <a:solidFill>
                <a:srgbClr val="FF0000"/>
              </a:solidFill>
              <a:latin typeface="Cambria"/>
              <a:cs typeface="Cambria"/>
            </a:endParaRPr>
          </a:p>
          <a:p>
            <a:pPr marL="233363" marR="227648" algn="ctr">
              <a:lnSpc>
                <a:spcPts val="2108"/>
              </a:lnSpc>
              <a:spcBef>
                <a:spcPts val="146"/>
              </a:spcBef>
            </a:pP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r>
              <a:rPr sz="2400" b="1" spc="-1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выставляются</a:t>
            </a:r>
            <a:r>
              <a:rPr sz="2400" b="1" spc="-1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в 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аттестат</a:t>
            </a:r>
            <a:r>
              <a:rPr sz="2400" b="1" spc="-2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целыми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числами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в </a:t>
            </a:r>
            <a:r>
              <a:rPr sz="2400" b="1" spc="-41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соответствии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с правилами </a:t>
            </a:r>
            <a:r>
              <a:rPr sz="2400" b="1" spc="-11" dirty="0">
                <a:solidFill>
                  <a:srgbClr val="000713"/>
                </a:solidFill>
                <a:latin typeface="Cambria"/>
                <a:cs typeface="Cambria"/>
              </a:rPr>
              <a:t>математического 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23" dirty="0" err="1">
                <a:solidFill>
                  <a:srgbClr val="000713"/>
                </a:solidFill>
                <a:latin typeface="Cambria"/>
                <a:cs typeface="Cambria"/>
              </a:rPr>
              <a:t>округления</a:t>
            </a:r>
            <a:r>
              <a:rPr sz="2400" b="1" spc="-23" dirty="0">
                <a:solidFill>
                  <a:srgbClr val="000713"/>
                </a:solidFill>
                <a:latin typeface="Cambria"/>
                <a:cs typeface="Cambria"/>
              </a:rPr>
              <a:t>.</a:t>
            </a:r>
            <a:r>
              <a:rPr lang="ru-RU" sz="2400" b="1" spc="-23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</a:p>
          <a:p>
            <a:pPr marL="233363" marR="227648" algn="ctr">
              <a:lnSpc>
                <a:spcPts val="2108"/>
              </a:lnSpc>
              <a:spcBef>
                <a:spcPts val="146"/>
              </a:spcBef>
            </a:pPr>
            <a:endParaRPr lang="ru-RU" sz="2400" b="1" spc="-23" dirty="0">
              <a:solidFill>
                <a:srgbClr val="000713"/>
              </a:solidFill>
              <a:latin typeface="Cambria"/>
              <a:cs typeface="Cambria"/>
            </a:endParaRPr>
          </a:p>
          <a:p>
            <a:pPr marL="233363" marR="227648" algn="ctr">
              <a:lnSpc>
                <a:spcPts val="2108"/>
              </a:lnSpc>
              <a:spcBef>
                <a:spcPts val="146"/>
              </a:spcBef>
            </a:pPr>
            <a:r>
              <a:rPr lang="ru-RU" sz="2400" b="1" spc="-23" dirty="0">
                <a:solidFill>
                  <a:srgbClr val="000713"/>
                </a:solidFill>
                <a:latin typeface="Cambria"/>
                <a:cs typeface="Cambria"/>
              </a:rPr>
              <a:t>Например: годовая «</a:t>
            </a:r>
            <a:r>
              <a:rPr lang="ru-RU" sz="2400" b="1" spc="-23" dirty="0">
                <a:solidFill>
                  <a:srgbClr val="FF0000"/>
                </a:solidFill>
                <a:latin typeface="Cambria"/>
                <a:cs typeface="Cambria"/>
              </a:rPr>
              <a:t>4</a:t>
            </a:r>
            <a:r>
              <a:rPr lang="ru-RU" sz="2400" b="1" spc="-23" dirty="0">
                <a:solidFill>
                  <a:srgbClr val="000713"/>
                </a:solidFill>
                <a:latin typeface="Cambria"/>
                <a:cs typeface="Cambria"/>
              </a:rPr>
              <a:t>» + экзаменационная «</a:t>
            </a:r>
            <a:r>
              <a:rPr lang="ru-RU" sz="2400" b="1" spc="-23" dirty="0">
                <a:solidFill>
                  <a:srgbClr val="FF0000"/>
                </a:solidFill>
                <a:latin typeface="Cambria"/>
                <a:cs typeface="Cambria"/>
              </a:rPr>
              <a:t>5</a:t>
            </a:r>
            <a:r>
              <a:rPr lang="ru-RU" sz="2400" b="1" spc="-23" dirty="0">
                <a:solidFill>
                  <a:srgbClr val="000713"/>
                </a:solidFill>
                <a:latin typeface="Cambria"/>
                <a:cs typeface="Cambria"/>
              </a:rPr>
              <a:t>» = «</a:t>
            </a:r>
            <a:r>
              <a:rPr lang="ru-RU" sz="2400" b="1" spc="-23" dirty="0">
                <a:solidFill>
                  <a:srgbClr val="FF0000"/>
                </a:solidFill>
                <a:latin typeface="Cambria"/>
                <a:cs typeface="Cambria"/>
              </a:rPr>
              <a:t>5</a:t>
            </a:r>
            <a:r>
              <a:rPr lang="ru-RU" sz="2400" b="1" spc="-23" dirty="0">
                <a:latin typeface="Cambria"/>
                <a:cs typeface="Cambria"/>
              </a:rPr>
              <a:t>»</a:t>
            </a:r>
            <a:endParaRPr sz="2400" dirty="0">
              <a:latin typeface="Cambria"/>
              <a:cs typeface="Cambria"/>
            </a:endParaRPr>
          </a:p>
          <a:p>
            <a:pPr marL="318611" marR="314325" indent="-953" algn="ctr"/>
            <a:endParaRPr lang="ru-RU" sz="2400" b="1" spc="-11" dirty="0">
              <a:solidFill>
                <a:srgbClr val="000713"/>
              </a:solidFill>
              <a:latin typeface="Cambria"/>
              <a:cs typeface="Cambria"/>
            </a:endParaRPr>
          </a:p>
          <a:p>
            <a:pPr marL="318611" marR="314325" indent="-953" algn="ctr"/>
            <a:r>
              <a:rPr sz="2400" b="1" spc="-11" dirty="0" err="1">
                <a:solidFill>
                  <a:srgbClr val="000713"/>
                </a:solidFill>
                <a:latin typeface="Cambria"/>
                <a:cs typeface="Cambria"/>
              </a:rPr>
              <a:t>Итоговые</a:t>
            </a:r>
            <a:r>
              <a:rPr sz="2400" b="1" spc="-1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отметки по </a:t>
            </a:r>
            <a:r>
              <a:rPr sz="2400" b="1" spc="-11" dirty="0">
                <a:solidFill>
                  <a:srgbClr val="000713"/>
                </a:solidFill>
                <a:latin typeface="Cambria"/>
                <a:cs typeface="Cambria"/>
              </a:rPr>
              <a:t>другим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учебным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предметам</a:t>
            </a:r>
            <a:r>
              <a:rPr sz="2400" b="1" spc="-4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выставляются</a:t>
            </a:r>
            <a:r>
              <a:rPr sz="2400" b="1" spc="-1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на </a:t>
            </a:r>
            <a:r>
              <a:rPr sz="2400" b="1" spc="-4" dirty="0">
                <a:solidFill>
                  <a:srgbClr val="FF0000"/>
                </a:solidFill>
                <a:latin typeface="Cambria"/>
                <a:cs typeface="Cambria"/>
              </a:rPr>
              <a:t>основе</a:t>
            </a:r>
            <a:r>
              <a:rPr sz="2400" b="1" spc="-3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19" dirty="0">
                <a:solidFill>
                  <a:srgbClr val="FF0000"/>
                </a:solidFill>
                <a:latin typeface="Cambria"/>
                <a:cs typeface="Cambria"/>
              </a:rPr>
              <a:t>годовой </a:t>
            </a:r>
            <a:r>
              <a:rPr sz="2400" b="1" spc="-416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FF0000"/>
                </a:solidFill>
                <a:latin typeface="Cambria"/>
                <a:cs typeface="Cambria"/>
              </a:rPr>
              <a:t>отметки</a:t>
            </a:r>
            <a:r>
              <a:rPr sz="2400" b="1" spc="-4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8" dirty="0" err="1">
                <a:solidFill>
                  <a:srgbClr val="FF0000"/>
                </a:solidFill>
                <a:latin typeface="Cambria"/>
                <a:cs typeface="Cambria"/>
              </a:rPr>
              <a:t>выпускника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endParaRPr lang="ru-RU" sz="2400" b="1" dirty="0" smtClean="0">
              <a:solidFill>
                <a:srgbClr val="FF0000"/>
              </a:solidFill>
              <a:latin typeface="Cambria"/>
              <a:cs typeface="Cambria"/>
            </a:endParaRPr>
          </a:p>
          <a:p>
            <a:pPr marL="318611" marR="314325" indent="-953" algn="ctr"/>
            <a:r>
              <a:rPr sz="2400" b="1" spc="-4" dirty="0" err="1" smtClean="0">
                <a:solidFill>
                  <a:srgbClr val="FF0000"/>
                </a:solidFill>
                <a:latin typeface="Cambria"/>
                <a:cs typeface="Cambria"/>
              </a:rPr>
              <a:t>за</a:t>
            </a:r>
            <a:r>
              <a:rPr sz="2400" b="1" spc="-4" dirty="0" smtClean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9</a:t>
            </a:r>
            <a:r>
              <a:rPr sz="2400" b="1" spc="-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4" dirty="0" err="1">
                <a:solidFill>
                  <a:srgbClr val="FF0000"/>
                </a:solidFill>
                <a:latin typeface="Cambria"/>
                <a:cs typeface="Cambria"/>
              </a:rPr>
              <a:t>класс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.</a:t>
            </a:r>
            <a:endParaRPr lang="ru-RU" sz="2400" b="1" spc="-4" dirty="0">
              <a:solidFill>
                <a:srgbClr val="000713"/>
              </a:solidFill>
              <a:latin typeface="Cambria"/>
              <a:cs typeface="Cambria"/>
            </a:endParaRPr>
          </a:p>
          <a:p>
            <a:pPr marL="318611" marR="314325" indent="-953" algn="ctr"/>
            <a:endParaRPr sz="195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42423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0" y="588324"/>
            <a:ext cx="727557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Выставление итоговой отметки по математике:</a:t>
            </a:r>
          </a:p>
          <a:p>
            <a:endParaRPr lang="ru-RU" sz="2800" b="1" dirty="0"/>
          </a:p>
          <a:p>
            <a:r>
              <a:rPr lang="ru-RU" sz="2000" b="1" dirty="0" smtClean="0"/>
              <a:t>В </a:t>
            </a:r>
            <a:r>
              <a:rPr lang="ru-RU" sz="2000" b="1" dirty="0"/>
              <a:t>случае если в учебном плане образовательной организации указаны учебные курсы "Алгебра", "Геометрия" и "Вероятность и статистика", то в графе "Наименование учебных предметов" указывается учебный предмет "Математика", а итоговая отметка за 9 класс по указанному учебному предмету определяется как среднее арифметическое годовых отметок по учебным курсам "Алгебра", "Геометрия", "Вероятность и статистика" и экзаменационной отметки выпускника. </a:t>
            </a:r>
          </a:p>
        </p:txBody>
      </p:sp>
    </p:spTree>
    <p:extLst>
      <p:ext uri="{BB962C8B-B14F-4D97-AF65-F5344CB8AC3E}">
        <p14:creationId xmlns:p14="http://schemas.microsoft.com/office/powerpoint/2010/main" val="113038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886" y="161544"/>
            <a:ext cx="8976620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А</a:t>
            </a:r>
            <a:r>
              <a:rPr lang="ru-RU" b="1" dirty="0" smtClean="0">
                <a:solidFill>
                  <a:schemeClr val="tx1"/>
                </a:solidFill>
              </a:rPr>
              <a:t>ттестат </a:t>
            </a:r>
            <a:r>
              <a:rPr lang="ru-RU" b="1" dirty="0">
                <a:solidFill>
                  <a:schemeClr val="tx1"/>
                </a:solidFill>
              </a:rPr>
              <a:t>об основном общем </a:t>
            </a:r>
            <a:r>
              <a:rPr lang="ru-RU" b="1" dirty="0" smtClean="0">
                <a:solidFill>
                  <a:schemeClr val="tx1"/>
                </a:solidFill>
              </a:rPr>
              <a:t>образовании 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с «отличием» 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00" y="1486556"/>
            <a:ext cx="3223577" cy="32235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486912" y="1390184"/>
            <a:ext cx="63703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выдают </a:t>
            </a:r>
            <a:r>
              <a:rPr lang="ru-RU" sz="2400" dirty="0"/>
              <a:t>выпускникам 9 класса, которые завершили обучение по образовательным программам основного общего образования, </a:t>
            </a:r>
            <a:r>
              <a:rPr lang="ru-RU" sz="2400" b="1" dirty="0">
                <a:solidFill>
                  <a:schemeClr val="accent5"/>
                </a:solidFill>
              </a:rPr>
              <a:t>успешно прошли государственную итоговую аттестацию и имеют итоговые отметки «отлично» по всем учебным предметам учебного плана</a:t>
            </a:r>
            <a:r>
              <a:rPr lang="ru-RU" sz="2400" dirty="0"/>
              <a:t>, </a:t>
            </a:r>
            <a:r>
              <a:rPr lang="ru-RU" sz="2400" dirty="0" err="1"/>
              <a:t>изучавшимся</a:t>
            </a:r>
            <a:r>
              <a:rPr lang="ru-RU" sz="2400" dirty="0"/>
              <a:t> на уровне основного общего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98666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7784" y="426196"/>
            <a:ext cx="88985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Выбор предметов для прохождения ГИА-9 в 2027</a:t>
            </a:r>
            <a:endParaRPr lang="ru-RU" sz="28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0361223"/>
              </p:ext>
            </p:extLst>
          </p:nvPr>
        </p:nvGraphicFramePr>
        <p:xfrm>
          <a:off x="557784" y="1277450"/>
          <a:ext cx="8613648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6824"/>
                <a:gridCol w="430682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Предмет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Количество учащихся 9-х классов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Обществознание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История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Химия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Литература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География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Физика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19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Иностранный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Информатика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Биология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624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5463" y="570914"/>
            <a:ext cx="8596668" cy="433941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Ответственный за организацию ГИА-9</a:t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в МБОУ СОШ №6</a:t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err="1" smtClean="0">
                <a:solidFill>
                  <a:schemeClr val="tx1"/>
                </a:solidFill>
              </a:rPr>
              <a:t>Абдалмаджид</a:t>
            </a:r>
            <a:r>
              <a:rPr lang="ru-RU" sz="2800" dirty="0" smtClean="0">
                <a:solidFill>
                  <a:schemeClr val="tx1"/>
                </a:solidFill>
              </a:rPr>
              <a:t> Светлана Сергеевна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Заместитель директора по УВР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89044881330</a:t>
            </a: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88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876</TotalTime>
  <Words>1832</Words>
  <Application>Microsoft Office PowerPoint</Application>
  <PresentationFormat>Произвольный</PresentationFormat>
  <Paragraphs>247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Удаление с экзамена</vt:lpstr>
      <vt:lpstr>Досрочное завершение экзамена</vt:lpstr>
      <vt:lpstr>Апелляции</vt:lpstr>
      <vt:lpstr>Результаты ГИА-9</vt:lpstr>
      <vt:lpstr>Результаты ГИА-9</vt:lpstr>
      <vt:lpstr>Результаты ГИА-9</vt:lpstr>
      <vt:lpstr>ИТОГОВЫЕ ОТМЕТКИ</vt:lpstr>
      <vt:lpstr>Презентация PowerPoint</vt:lpstr>
      <vt:lpstr>Аттестат об основном общем образовании  с «отличием» </vt:lpstr>
      <vt:lpstr>Презентация PowerPoint</vt:lpstr>
      <vt:lpstr>Ответственный за организацию ГИА-9 в МБОУ СОШ №6   Абдалмаджид Светлана Сергеевна Заместитель директора по УВР  89044881330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</dc:creator>
  <cp:lastModifiedBy>12</cp:lastModifiedBy>
  <cp:revision>79</cp:revision>
  <cp:lastPrinted>2026-09-30T12:23:50Z</cp:lastPrinted>
  <dcterms:created xsi:type="dcterms:W3CDTF">2024-09-24T15:48:14Z</dcterms:created>
  <dcterms:modified xsi:type="dcterms:W3CDTF">2026-10-01T11:31:15Z</dcterms:modified>
</cp:coreProperties>
</file>