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66" r:id="rId11"/>
    <p:sldId id="268" r:id="rId12"/>
    <p:sldId id="269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6433" autoAdjust="0"/>
  </p:normalViewPr>
  <p:slideViewPr>
    <p:cSldViewPr snapToGrid="0">
      <p:cViewPr>
        <p:scale>
          <a:sx n="89" d="100"/>
          <a:sy n="89" d="100"/>
        </p:scale>
        <p:origin x="-1147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25.09.2024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85800" y="939313"/>
            <a:ext cx="49747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006600"/>
                </a:solidFill>
              </a:rPr>
              <a:t>Грибы – враги и санитары леса</a:t>
            </a:r>
            <a:endParaRPr lang="ru-RU" sz="4800" dirty="0">
              <a:ln w="3175">
                <a:solidFill>
                  <a:schemeClr val="bg2">
                    <a:lumMod val="50000"/>
                  </a:schemeClr>
                </a:solidFill>
              </a:ln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46171" y="3603171"/>
            <a:ext cx="35814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2000" b="1" dirty="0" smtClean="0">
                <a:solidFill>
                  <a:srgbClr val="006600"/>
                </a:solidFill>
              </a:rPr>
              <a:t>Воропаева С.В</a:t>
            </a:r>
          </a:p>
          <a:p>
            <a:pPr>
              <a:spcBef>
                <a:spcPts val="0"/>
              </a:spcBef>
              <a:defRPr/>
            </a:pPr>
            <a:endParaRPr lang="ru-RU" sz="2000" b="1" dirty="0">
              <a:solidFill>
                <a:srgbClr val="00660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91886" y="185057"/>
            <a:ext cx="86214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006600"/>
                </a:solidFill>
              </a:rPr>
              <a:t>Грибы – враги и санитары леса</a:t>
            </a:r>
            <a:endParaRPr lang="ru-RU" sz="4000" dirty="0">
              <a:ln w="3175">
                <a:solidFill>
                  <a:schemeClr val="bg2">
                    <a:lumMod val="50000"/>
                  </a:schemeClr>
                </a:solidFill>
              </a:ln>
              <a:solidFill>
                <a:srgbClr val="0066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52602" y="1357707"/>
            <a:ext cx="7177413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b="1" dirty="0">
                <a:solidFill>
                  <a:srgbClr val="006600"/>
                </a:solidFill>
              </a:rPr>
              <a:t>Цель:</a:t>
            </a:r>
            <a:r>
              <a:rPr lang="ru-RU" altLang="ru-RU" sz="2400" dirty="0"/>
              <a:t> </a:t>
            </a:r>
            <a:r>
              <a:rPr lang="ru-RU" sz="2400" dirty="0" smtClean="0"/>
              <a:t>выяснить</a:t>
            </a:r>
            <a:r>
              <a:rPr lang="ru-RU" sz="2400" dirty="0"/>
              <a:t>, каким образом грибы являются санитарами леса.</a:t>
            </a:r>
          </a:p>
          <a:p>
            <a:r>
              <a:rPr lang="ru-RU" sz="2800" b="1" dirty="0" smtClean="0">
                <a:solidFill>
                  <a:srgbClr val="006600"/>
                </a:solidFill>
              </a:rPr>
              <a:t>Задачи </a:t>
            </a:r>
            <a:r>
              <a:rPr lang="ru-RU" sz="2800" b="1" dirty="0">
                <a:solidFill>
                  <a:srgbClr val="006600"/>
                </a:solidFill>
              </a:rPr>
              <a:t>исследования</a:t>
            </a:r>
            <a:r>
              <a:rPr lang="ru-RU" sz="2800" dirty="0">
                <a:solidFill>
                  <a:srgbClr val="006600"/>
                </a:solidFill>
              </a:rPr>
              <a:t>:</a:t>
            </a:r>
          </a:p>
          <a:p>
            <a:pPr marL="342900" lvl="0" indent="-342900"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2400" dirty="0"/>
              <a:t>изучить роль грибов в природе, </a:t>
            </a:r>
            <a:endParaRPr lang="ru-RU" sz="2400" dirty="0" smtClean="0"/>
          </a:p>
          <a:p>
            <a:pPr marL="342900" lvl="0" indent="-342900"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2400" dirty="0" smtClean="0"/>
              <a:t>роль </a:t>
            </a:r>
            <a:r>
              <a:rPr lang="ru-RU" sz="2400" dirty="0"/>
              <a:t>грибов в круговороте </a:t>
            </a:r>
            <a:r>
              <a:rPr lang="ru-RU" sz="2400" dirty="0" smtClean="0"/>
              <a:t>веществ;</a:t>
            </a:r>
          </a:p>
          <a:p>
            <a:pPr marL="342900" lvl="0" indent="-342900">
              <a:buClr>
                <a:srgbClr val="006600"/>
              </a:buClr>
              <a:buFont typeface="Wingdings" panose="05000000000000000000" pitchFamily="2" charset="2"/>
              <a:buChar char="ü"/>
            </a:pPr>
            <a:r>
              <a:rPr lang="ru-RU" sz="2400" dirty="0" smtClean="0"/>
              <a:t>выявить </a:t>
            </a:r>
            <a:r>
              <a:rPr lang="ru-RU" sz="2400" dirty="0"/>
              <a:t>роль грибов в болезнях леса</a:t>
            </a:r>
          </a:p>
          <a:p>
            <a:r>
              <a:rPr lang="ru-RU" sz="2800" b="1" dirty="0">
                <a:solidFill>
                  <a:srgbClr val="006600"/>
                </a:solidFill>
              </a:rPr>
              <a:t>Объект исследования:</a:t>
            </a:r>
            <a:r>
              <a:rPr lang="ru-RU" sz="2800" dirty="0">
                <a:solidFill>
                  <a:srgbClr val="006600"/>
                </a:solidFill>
              </a:rPr>
              <a:t> </a:t>
            </a:r>
            <a:r>
              <a:rPr lang="ru-RU" sz="2400" dirty="0"/>
              <a:t>грибы.</a:t>
            </a:r>
          </a:p>
          <a:p>
            <a:r>
              <a:rPr lang="ru-RU" sz="2800" b="1" dirty="0" smtClean="0">
                <a:solidFill>
                  <a:srgbClr val="006600"/>
                </a:solidFill>
              </a:rPr>
              <a:t>Гипотеза</a:t>
            </a:r>
            <a:r>
              <a:rPr lang="ru-RU" sz="2800" dirty="0">
                <a:solidFill>
                  <a:srgbClr val="006600"/>
                </a:solidFill>
              </a:rPr>
              <a:t>:</a:t>
            </a:r>
            <a:r>
              <a:rPr lang="ru-RU" sz="2400" dirty="0"/>
              <a:t> грибы-паразиты приносят большой урон лесному хозяйству</a:t>
            </a:r>
            <a:endParaRPr lang="ru-RU" altLang="ru-RU" sz="2400" dirty="0"/>
          </a:p>
        </p:txBody>
      </p:sp>
    </p:spTree>
    <p:extLst>
      <p:ext uri="{BB962C8B-B14F-4D97-AF65-F5344CB8AC3E}">
        <p14:creationId xmlns:p14="http://schemas.microsoft.com/office/powerpoint/2010/main" val="233366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257474" y="64541"/>
            <a:ext cx="54288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Роль грибов в природе</a:t>
            </a:r>
            <a:endParaRPr lang="ru-RU" sz="4000" dirty="0">
              <a:solidFill>
                <a:srgbClr val="0066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27851" y="1035240"/>
            <a:ext cx="458085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Грибы - организмы, широко распространённые в природе и встречающиеся в различных, иногда самых неожиданных местах обитания. Они живут в почве и воде, на различных мёртвых остатках растений и животных, а также паразитируют на живых организмах.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2975" y="3768107"/>
            <a:ext cx="407016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Велика роль грибов в круговороте веществ. Разлагая органические остатки, грибы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участвуют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почвообразовании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образовании плодородного слоя почвы - гумуса. Паразитируя на растениях и животных, грибы вызывают у них различные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заболевания,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приносят значительный урон сельскому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хозяйству. </a:t>
            </a:r>
            <a:endParaRPr lang="ru-RU" dirty="0"/>
          </a:p>
        </p:txBody>
      </p:sp>
      <p:pic>
        <p:nvPicPr>
          <p:cNvPr id="1028" name="Picture 4" descr="https://s3.nat-geo.ru/images/2019/5/15/87ce70cc07964be39d79c694d7a45566.max-2500x15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75" y="871563"/>
            <a:ext cx="3728999" cy="2796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ikigrib.ru/raspoznavaniye-gribov/120180/000_158169533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660" y="3230242"/>
            <a:ext cx="3840626" cy="3027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19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123"/>
            <a:ext cx="9139938" cy="7029450"/>
          </a:xfrm>
          <a:prstGeom prst="rect">
            <a:avLst/>
          </a:prstGeom>
        </p:spPr>
      </p:pic>
      <p:pic>
        <p:nvPicPr>
          <p:cNvPr id="2052" name="Picture 4" descr="https://wikigrib.ru/raspoznavaniye-gribov/175511/000_161085326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748" y="874964"/>
            <a:ext cx="2673376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3748" y="4794132"/>
            <a:ext cx="27122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Грибы играют огромную роль в жизни леса. Часть из них разлагает лесной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опад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75123" y="3894299"/>
            <a:ext cx="295614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Некоторые грибы образуют микоризу с деревьями, и это очень важно для деревьев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Съедобные </a:t>
            </a:r>
            <a:r>
              <a:rPr lang="ru-RU" dirty="0"/>
              <a:t>грибы - хорошее подспорье в пищевом рационе людей.</a:t>
            </a:r>
          </a:p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219896" y="-119650"/>
            <a:ext cx="542885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Роль грибов в природе</a:t>
            </a:r>
            <a:endParaRPr lang="ru-RU" sz="4000" dirty="0">
              <a:solidFill>
                <a:srgbClr val="006600"/>
              </a:solidFill>
            </a:endParaRPr>
          </a:p>
        </p:txBody>
      </p:sp>
      <p:pic>
        <p:nvPicPr>
          <p:cNvPr id="2056" name="Picture 8" descr="https://pro-dachnikov.com/uploads/posts/2022-01/1642806112_5-pro-dachnikov-com-p-krasivie-gribi-v-lesu-foto-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030" y="3904638"/>
            <a:ext cx="2632558" cy="2711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pro-dachnikov.com/uploads/posts/2022-02/1644088077_26-pro-dachnikov-com-p-mikoriza-griba-foto-3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" r="-1"/>
          <a:stretch/>
        </p:blipFill>
        <p:spPr bwMode="auto">
          <a:xfrm>
            <a:off x="4145612" y="739009"/>
            <a:ext cx="4397138" cy="292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15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15685" y="0"/>
            <a:ext cx="67315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Роль грибов в болезнях леса</a:t>
            </a:r>
            <a:endParaRPr lang="ru-RU" sz="4000" dirty="0">
              <a:solidFill>
                <a:srgbClr val="0066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6830" y="815933"/>
            <a:ext cx="3776592" cy="295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err="1" smtClean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Сапротрофы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макро- 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микромицеты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обитающие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только на отмершей древесине. К ним относятся складские и домовые грибы, разрушающие древесину на складах и в постройках,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микромицеты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вызывающие поверхностное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плесневение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плодов, семян, синеву древесины. 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4" name="Picture 10" descr="http://s2.fotokto.ru/photo/full/649/64904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226" y="751610"/>
            <a:ext cx="3906739" cy="2930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813737" y="3804141"/>
            <a:ext cx="4041867" cy="2322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err="1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Некротрофы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питаются мёртвыми растительными тканями. К таким грибам относятся виды рода фузариум, вызывающие увядание сеянцев многих древесных и других растений, а также опёнок - виновник усыхания древесных культур.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38" name="Picture 14" descr="https://avatars.mds.yandex.net/get-zen_doc/4004066/pub_5f55d534f7495128e456fcbb_5f55d539c84c033ffd298be5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52" y="3804140"/>
            <a:ext cx="4345082" cy="2444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70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10742" y="4848962"/>
            <a:ext cx="42061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Ржавчинные грибы вызывают на листьях, хвое, коре стволов и ветвей оранжево-жёлтые, буро-коричневые или почти чёрные спороношения, выступающие наружу через разрывы тканей.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15685" y="0"/>
            <a:ext cx="673152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Роль грибов в болезнях леса</a:t>
            </a:r>
            <a:endParaRPr lang="ru-RU" sz="4000" dirty="0">
              <a:solidFill>
                <a:srgbClr val="006600"/>
              </a:solidFill>
            </a:endParaRPr>
          </a:p>
        </p:txBody>
      </p:sp>
      <p:pic>
        <p:nvPicPr>
          <p:cNvPr id="2050" name="Picture 2" descr="https://pro-dachnikov.com/uploads/posts/2022-02/1644632875_39-pro-dachnikov-com-p-rzhavchina-grib-foto-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96" y="995216"/>
            <a:ext cx="3566415" cy="3566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815096" y="4562694"/>
            <a:ext cx="40307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Гибель целого дерева или отдельных крупных ветвей вызывают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возбудители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сосудистых заболеваний и </a:t>
            </a:r>
            <a:r>
              <a:rPr lang="ru-RU" dirty="0" err="1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гнилей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789" y="1281016"/>
            <a:ext cx="4619932" cy="306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0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49255" y="165911"/>
            <a:ext cx="2974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Возбудители </a:t>
            </a:r>
            <a:r>
              <a:rPr lang="ru-RU" sz="2400" b="1" dirty="0" err="1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гнилей</a:t>
            </a:r>
            <a:endParaRPr lang="ru-RU" sz="2400" b="1" dirty="0">
              <a:solidFill>
                <a:srgbClr val="0066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7343" y="949399"/>
            <a:ext cx="30844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целлюлозоразрушающие</a:t>
            </a:r>
            <a:endParaRPr lang="ru-RU" sz="2000" b="1" dirty="0">
              <a:solidFill>
                <a:srgbClr val="0066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07792" y="959346"/>
            <a:ext cx="26947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err="1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лигнинразрушающие</a:t>
            </a:r>
            <a:endParaRPr lang="ru-RU" sz="2000" b="1" dirty="0">
              <a:solidFill>
                <a:srgbClr val="0066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1470" y="4644509"/>
            <a:ext cx="411025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результате деструкции целлюлозы древесина становится хрупкой, ломкой, крошащейся и в конце концов растрескивается на крупные или мелки куски, легко растирающиеся в порошок. 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cdn.pixabay.com/photo/2019/07/31/06/44/touchwood-4374462_12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" y="1640554"/>
            <a:ext cx="4063279" cy="2710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4892039" y="4682728"/>
            <a:ext cx="413311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поражённой древесине появляются пустоты вследствие гниения групп клеток - они хорошо видны невооружённым глазом и заполнены неразложившиеся целлюлозой.</a:t>
            </a:r>
            <a:endParaRPr lang="ru-RU" dirty="0"/>
          </a:p>
        </p:txBody>
      </p:sp>
      <p:pic>
        <p:nvPicPr>
          <p:cNvPr id="3076" name="Picture 4" descr="https://vitusltd.ru/blog/wp-content/uploads/2015/06/mramornaya-gnil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039" y="1671332"/>
            <a:ext cx="3926284" cy="2680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 стрелкой 11"/>
          <p:cNvCxnSpPr/>
          <p:nvPr/>
        </p:nvCxnSpPr>
        <p:spPr>
          <a:xfrm flipH="1">
            <a:off x="2981195" y="622603"/>
            <a:ext cx="638827" cy="360966"/>
          </a:xfrm>
          <a:prstGeom prst="straightConnector1">
            <a:avLst/>
          </a:prstGeom>
          <a:ln w="38100">
            <a:solidFill>
              <a:srgbClr val="00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5930147" y="647470"/>
            <a:ext cx="587921" cy="360966"/>
          </a:xfrm>
          <a:prstGeom prst="straightConnector1">
            <a:avLst/>
          </a:prstGeom>
          <a:ln w="38100">
            <a:solidFill>
              <a:srgbClr val="0066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915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6" y="36522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50521" y="224848"/>
            <a:ext cx="870558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err="1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Микромицеты</a:t>
            </a:r>
            <a:r>
              <a:rPr lang="ru-RU" sz="2600" b="1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возбудители болезней древесных пород</a:t>
            </a:r>
            <a:endParaRPr lang="ru-RU" sz="2600" b="1" dirty="0">
              <a:solidFill>
                <a:srgbClr val="006600"/>
              </a:solidFill>
            </a:endParaRPr>
          </a:p>
        </p:txBody>
      </p:sp>
      <p:pic>
        <p:nvPicPr>
          <p:cNvPr id="4102" name="Picture 6" descr="https://vitusltd.ru/blog/wp-content/uploads/2015/07/IMG_20150716_1945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21" y="879832"/>
            <a:ext cx="2547019" cy="207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23342" y="3118704"/>
            <a:ext cx="29732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Ржавчина шишек ели</a:t>
            </a:r>
            <a:endParaRPr lang="ru-RU" b="1" dirty="0">
              <a:solidFill>
                <a:srgbClr val="006600"/>
              </a:solidFill>
            </a:endParaRPr>
          </a:p>
        </p:txBody>
      </p:sp>
      <p:pic>
        <p:nvPicPr>
          <p:cNvPr id="4108" name="Picture 12" descr="https://img-fotki.yandex.ru/get/139626/288459094.c1/0_197e35_5357ffac_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61" y="942288"/>
            <a:ext cx="2708404" cy="2031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396575" y="3096190"/>
            <a:ext cx="29052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6600"/>
                </a:solidFill>
              </a:rPr>
              <a:t>Хризомикса</a:t>
            </a:r>
            <a:r>
              <a:rPr lang="ru-RU" dirty="0">
                <a:solidFill>
                  <a:srgbClr val="006600"/>
                </a:solidFill>
              </a:rPr>
              <a:t> </a:t>
            </a:r>
            <a:r>
              <a:rPr lang="ru-RU" b="1" dirty="0" err="1">
                <a:solidFill>
                  <a:srgbClr val="006600"/>
                </a:solidFill>
              </a:rPr>
              <a:t>грушанковая</a:t>
            </a:r>
            <a:endParaRPr lang="ru-RU" b="1" dirty="0">
              <a:solidFill>
                <a:srgbClr val="0066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793150" y="3118704"/>
            <a:ext cx="1492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Церкоспора</a:t>
            </a:r>
            <a:r>
              <a:rPr lang="ru-RU" b="1" dirty="0" smtClean="0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006600"/>
              </a:solidFill>
            </a:endParaRPr>
          </a:p>
        </p:txBody>
      </p:sp>
      <p:pic>
        <p:nvPicPr>
          <p:cNvPr id="4110" name="Picture 14" descr="https://www.strube.net/fileadmin/strube_produkte/sugarbeet/anbau_wiki/krankheiten/strube_zuckerruebe_anbau_cercospora_spore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52"/>
          <a:stretch/>
        </p:blipFill>
        <p:spPr bwMode="auto">
          <a:xfrm>
            <a:off x="5956213" y="828279"/>
            <a:ext cx="2851611" cy="211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https://stroy-podskazka.ru/images/article/thumb/718-0/2019/07/shyutte-raznovidnosti-prichiny-poyavleniya-i-metody-borby-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06" y="3672674"/>
            <a:ext cx="3664459" cy="2511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315975" y="6286649"/>
            <a:ext cx="257467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Шютте</a:t>
            </a:r>
            <a:r>
              <a:rPr lang="ru-RU" b="1" dirty="0" smtClean="0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хвойных пород</a:t>
            </a:r>
            <a:endParaRPr lang="ru-RU" b="1" dirty="0">
              <a:solidFill>
                <a:srgbClr val="006600"/>
              </a:solidFill>
            </a:endParaRPr>
          </a:p>
        </p:txBody>
      </p:sp>
      <p:pic>
        <p:nvPicPr>
          <p:cNvPr id="4116" name="Picture 20" descr="https://i1.wp.com/givoyles.ru/wp-content/uploads/2015/03/2-%D0%B0.jpg?zoom=1.5&amp;amp;resize=473%2C35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587" y="3681306"/>
            <a:ext cx="3261422" cy="2446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402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57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6518" y="228164"/>
            <a:ext cx="87674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err="1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Макромицеты</a:t>
            </a:r>
            <a:r>
              <a:rPr lang="ru-RU" sz="3200" b="1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- возбудители болезней леса</a:t>
            </a:r>
            <a:endParaRPr lang="ru-RU" sz="3200" dirty="0">
              <a:solidFill>
                <a:srgbClr val="00660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91" y="860991"/>
            <a:ext cx="3350143" cy="251422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192163" y="888966"/>
            <a:ext cx="174817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сосновая </a:t>
            </a:r>
            <a:r>
              <a:rPr lang="ru-RU" b="1" dirty="0" smtClean="0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губка</a:t>
            </a:r>
            <a:endParaRPr lang="ru-RU" b="1" dirty="0">
              <a:solidFill>
                <a:srgbClr val="0066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00888" y="6119168"/>
            <a:ext cx="267291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окаймленный трутовик</a:t>
            </a:r>
            <a:endParaRPr lang="ru-RU" b="1" dirty="0">
              <a:solidFill>
                <a:srgbClr val="006600"/>
              </a:solidFill>
            </a:endParaRPr>
          </a:p>
        </p:txBody>
      </p:sp>
      <p:pic>
        <p:nvPicPr>
          <p:cNvPr id="5122" name="Picture 2" descr="https://wikigrib.ru/raspoznavaniye-gribov/37253/001GGG2260221aec630b4d177e42b1ff15804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91" y="3728415"/>
            <a:ext cx="3133349" cy="243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whoispro.ru/wp-content/uploads/0/f/e/0fe835618058e73e3d0b23f5b22a044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054" y="888966"/>
            <a:ext cx="3935636" cy="2625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593992" y="3060271"/>
            <a:ext cx="2068233" cy="3717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6600"/>
                </a:solidFill>
              </a:rPr>
              <a:t>ложный трутовик</a:t>
            </a:r>
            <a:endParaRPr lang="ru-RU" dirty="0">
              <a:solidFill>
                <a:srgbClr val="006600"/>
              </a:solidFill>
            </a:endParaRPr>
          </a:p>
        </p:txBody>
      </p:sp>
      <p:pic>
        <p:nvPicPr>
          <p:cNvPr id="5128" name="Picture 8" descr="https://pro-dachnikov.com/uploads/posts/2022-02/1644083482_64-pro-dachnikov-com-p-chaga-v-razreze-foto-6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4905" y="3679032"/>
            <a:ext cx="4201278" cy="279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7884153" y="3773162"/>
            <a:ext cx="649537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чага</a:t>
            </a:r>
            <a:endParaRPr lang="ru-RU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906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650065" y="0"/>
            <a:ext cx="449411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Грибы - санитары леса</a:t>
            </a:r>
            <a:endParaRPr lang="ru-RU" sz="3200" dirty="0">
              <a:solidFill>
                <a:srgbClr val="0066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1999" y="584775"/>
            <a:ext cx="455953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Грибам принадлежит главная роль в разрушении лесного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опада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и в круговороте веществ в природе. Это они очищают почву от многочисленных опавших листьев, хвои, веточек. разрушают пни деревьев, сухостой, сломанные и поваленные ветром стволы, колоды, оставшиеся в лесу на месте рубок. </a:t>
            </a:r>
            <a:endParaRPr lang="ru-RU" dirty="0"/>
          </a:p>
        </p:txBody>
      </p:sp>
      <p:pic>
        <p:nvPicPr>
          <p:cNvPr id="6146" name="Picture 2" descr="https://nature.baikal.ru/phs/norm/10/100045.jpg?15158336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02" y="584775"/>
            <a:ext cx="4169627" cy="277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ttps://www.floranimal.ru/upload/iblock/9e3/9e3f579f80a416f87bacb3a41ba2d52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4160" y="3025998"/>
            <a:ext cx="4047551" cy="3334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02201" y="3550624"/>
            <a:ext cx="467195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Распад отмершей древесины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значительной степени осуществляется настоящим, плоским и березовым трутовиками. Они же часто разрушают древесину и других лиственных пород. Кроме этих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трутовиков, полуразложившуюся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древесину разлагают различные виды </a:t>
            </a:r>
            <a:r>
              <a:rPr lang="ru-RU" b="1" dirty="0" err="1">
                <a:solidFill>
                  <a:srgbClr val="0033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кориолусов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чьи тонкие, перепончатые плодовые тела часто в огромных количествах покрывают отмершие стволы. </a:t>
            </a:r>
            <a:endParaRPr lang="ru-RU" sz="1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496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42047" y="105931"/>
            <a:ext cx="8686800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разложении древесины хвойных пород преобладают </a:t>
            </a:r>
            <a:r>
              <a:rPr lang="ru-RU" sz="2400" b="1" dirty="0" smtClean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грибы</a:t>
            </a:r>
            <a:endParaRPr lang="ru-RU" b="1" dirty="0">
              <a:solidFill>
                <a:srgbClr val="0066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https://wikigrib.ru/raspoznavaniye-gribov/120180/000_158169533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95" y="728927"/>
            <a:ext cx="2887642" cy="2276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99806" y="3027512"/>
            <a:ext cx="111072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стереум</a:t>
            </a:r>
            <a:endParaRPr lang="ru-RU" b="1" dirty="0">
              <a:solidFill>
                <a:srgbClr val="006600"/>
              </a:solidFill>
            </a:endParaRPr>
          </a:p>
        </p:txBody>
      </p:sp>
      <p:pic>
        <p:nvPicPr>
          <p:cNvPr id="9220" name="Picture 4" descr="https://live.staticflickr.com/4153/4967404135_dd9afca277_b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8918" y="728927"/>
            <a:ext cx="2650018" cy="223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936434" y="3005201"/>
            <a:ext cx="14436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фомитопсис</a:t>
            </a:r>
            <a:endParaRPr lang="ru-RU" b="1" dirty="0">
              <a:solidFill>
                <a:srgbClr val="006600"/>
              </a:solidFill>
            </a:endParaRPr>
          </a:p>
        </p:txBody>
      </p:sp>
      <p:pic>
        <p:nvPicPr>
          <p:cNvPr id="9224" name="Picture 8" descr="https://tatgrib.ru/wp-content/uploads/9/6/7/9673730f9a2c9dc5fa75a93261d4b593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0852" y="728927"/>
            <a:ext cx="2825168" cy="217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115461" y="2974659"/>
            <a:ext cx="144751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глеофиллум</a:t>
            </a:r>
            <a:endParaRPr lang="ru-RU" b="1" dirty="0">
              <a:solidFill>
                <a:srgbClr val="0066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62432" y="6329029"/>
            <a:ext cx="264880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b="1" dirty="0" err="1" smtClean="0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ориолеллелус</a:t>
            </a:r>
            <a:r>
              <a:rPr lang="ru-RU" b="1" dirty="0" smtClean="0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рядовой</a:t>
            </a:r>
            <a:endParaRPr lang="ru-RU" b="1" dirty="0">
              <a:solidFill>
                <a:srgbClr val="006600"/>
              </a:solidFill>
            </a:endParaRPr>
          </a:p>
        </p:txBody>
      </p:sp>
      <p:pic>
        <p:nvPicPr>
          <p:cNvPr id="9226" name="Picture 10" descr="https://www.biolib.cz/IMG/GAL/11467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8234" y="3598191"/>
            <a:ext cx="3616740" cy="2712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746169" y="6303035"/>
            <a:ext cx="1337802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кортициум</a:t>
            </a:r>
            <a:endParaRPr lang="ru-RU" b="1" dirty="0">
              <a:solidFill>
                <a:srgbClr val="006600"/>
              </a:solidFill>
            </a:endParaRPr>
          </a:p>
        </p:txBody>
      </p:sp>
      <p:pic>
        <p:nvPicPr>
          <p:cNvPr id="9228" name="Picture 12" descr="https://vlukoshke.ru/wp-content/uploads/2020/03/coriolellus-seriali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92" y="3577804"/>
            <a:ext cx="3555757" cy="266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307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4487" y="134035"/>
            <a:ext cx="876748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древесине лиственных пород широко представлены виды </a:t>
            </a:r>
            <a:endParaRPr lang="ru-RU" sz="2400" b="1" dirty="0">
              <a:solidFill>
                <a:srgbClr val="006600"/>
              </a:solidFill>
            </a:endParaRPr>
          </a:p>
        </p:txBody>
      </p:sp>
      <p:pic>
        <p:nvPicPr>
          <p:cNvPr id="8194" name="Picture 2" descr="https://www.pinepollentablet.com/wp-content/uploads/2019/04/turkey-tail-extract-powder-TCM-Adaptogen-Warehous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10" y="891101"/>
            <a:ext cx="3489059" cy="2616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025277" y="3323229"/>
            <a:ext cx="114454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кориолус</a:t>
            </a:r>
            <a:endParaRPr lang="ru-RU" b="1" dirty="0">
              <a:solidFill>
                <a:srgbClr val="006600"/>
              </a:solidFill>
            </a:endParaRPr>
          </a:p>
        </p:txBody>
      </p:sp>
      <p:pic>
        <p:nvPicPr>
          <p:cNvPr id="8196" name="Picture 4" descr="https://mycology.su/wp-content/uploads/2015/06/Fomes-fomentarius-2013-07-20-IMG_371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128" y="595700"/>
            <a:ext cx="2960072" cy="296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909365" y="729735"/>
            <a:ext cx="82105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err="1" smtClean="0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фомес</a:t>
            </a:r>
            <a:endParaRPr lang="ru-RU" b="1" dirty="0">
              <a:solidFill>
                <a:srgbClr val="006600"/>
              </a:solidFill>
            </a:endParaRPr>
          </a:p>
        </p:txBody>
      </p:sp>
      <p:pic>
        <p:nvPicPr>
          <p:cNvPr id="8198" name="Picture 6" descr="https://upload.wikimedia.org/wikipedia/commons/b/b5/Piptoporus_betulinus_JPG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78" y="3924698"/>
            <a:ext cx="3541735" cy="265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93065" y="3846957"/>
            <a:ext cx="1394613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ru-RU" b="1" dirty="0" err="1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пиптопорус</a:t>
            </a:r>
            <a:endParaRPr lang="ru-RU" b="1" dirty="0">
              <a:solidFill>
                <a:srgbClr val="006600"/>
              </a:solidFill>
            </a:endParaRPr>
          </a:p>
        </p:txBody>
      </p:sp>
      <p:pic>
        <p:nvPicPr>
          <p:cNvPr id="8200" name="Picture 8" descr="https://pro-dachnikov.com/uploads/posts/2022-01/1643252010_20-pro-dachnikov-com-p-belii-domovoi-grib-foto-2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2627" y="3924698"/>
            <a:ext cx="3867575" cy="2656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684891" y="3924698"/>
            <a:ext cx="1183601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66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мерулиус</a:t>
            </a:r>
            <a:endParaRPr lang="ru-RU" b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405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pic>
        <p:nvPicPr>
          <p:cNvPr id="7170" name="Picture 2" descr="https://live.staticflickr.com/4535/23961225607_30e0078c0b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65" y="446057"/>
            <a:ext cx="4475309" cy="298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765597" y="1591342"/>
            <a:ext cx="412862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Они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осуществляют последнюю фазу разрушения древесины (фазу гумификации), в результате чего древесина становится еще более рыхлой, постепенно покрывается мхами и зелеными растениями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765597" y="431866"/>
            <a:ext cx="38014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Полуразложившаяся древесина - основное место обитания </a:t>
            </a:r>
            <a:r>
              <a:rPr lang="ru-RU" b="1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грибов-</a:t>
            </a:r>
            <a:r>
              <a:rPr lang="ru-RU" b="1" dirty="0" err="1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дрожалок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многочисленных </a:t>
            </a:r>
            <a:r>
              <a:rPr lang="ru-RU" b="1" dirty="0" err="1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гнездовиков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2" name="Picture 4" descr="https://pro-dachnikov.com/uploads/posts/2022-02/1644108112_5-pro-dachnikov-com-p-krutsibulyum-gladkii-foto-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991" y="3460253"/>
            <a:ext cx="3873460" cy="2953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10989" y="3863563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Если бы не было грибов - санитаров леса, эти запасы не могли бы включиться в круговорот вещества в природе, вследствие чего не восстанавливалось бы количество углекислого газа в атмосфере и, как следствие этого, прекратились бы фотосинтез и выделение кислорода.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31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2" y="0"/>
            <a:ext cx="9139938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207681" y="135375"/>
            <a:ext cx="5068824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Как защитить лес от болезней</a:t>
            </a:r>
            <a:endParaRPr lang="ru-RU" sz="2800" b="1" dirty="0">
              <a:solidFill>
                <a:srgbClr val="006600"/>
              </a:solidFill>
            </a:endParaRPr>
          </a:p>
        </p:txBody>
      </p:sp>
      <p:pic>
        <p:nvPicPr>
          <p:cNvPr id="11266" name="Picture 2" descr="http://www.sifibr.irk.ru/images/conference/2015-09-22/DSCN22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96" y="725763"/>
            <a:ext cx="3968112" cy="297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531000" y="977750"/>
            <a:ext cx="448390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9525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Лес, страдающий от множества видимых и невидимых врагов, требует защиты. И на помощь ему приходят работники лесного хозяйства, они осуществляют надзор за появлением и распространением в лесу наиболее опасных заболеваний, выявляют очаги инфекционных заболеваний, организуют </a:t>
            </a:r>
            <a:r>
              <a:rPr lang="ru-RU" sz="16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лесоохранные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мероприятия. </a:t>
            </a:r>
            <a:endParaRPr lang="ru-RU" sz="12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70" name="Picture 6" descr="https://kpravda.ru/wp-content/uploads/2020/10/8d345ef271146a7684f90cbf7f9a74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031" y="3651656"/>
            <a:ext cx="4372512" cy="2912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56714" y="4038150"/>
            <a:ext cx="39330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952500" algn="l"/>
              </a:tabLs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Наиболее важные их них - подбор здорового посевного и посадочного материала при лесоразведении и восстановлении леса, выращивание здорового посадочного материала в питомниках с соблюдением правил агротехники и с учетом поражаемости выращиваемых лесных пород одноименными возбудителями. </a:t>
            </a:r>
            <a:endParaRPr lang="ru-RU" sz="12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37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77731" y="523647"/>
            <a:ext cx="7939143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952500" algn="l"/>
              </a:tabLst>
            </a:pPr>
            <a:r>
              <a:rPr lang="ru-RU" sz="2400" b="1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sz="2400" b="1" dirty="0">
              <a:solidFill>
                <a:srgbClr val="00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  <a:tabLst>
                <a:tab pos="952500" algn="l"/>
              </a:tabLst>
            </a:pPr>
            <a:r>
              <a:rPr lang="ru-RU" sz="2400" b="1" dirty="0">
                <a:solidFill>
                  <a:srgbClr val="0066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b="1" dirty="0">
              <a:solidFill>
                <a:srgbClr val="00660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952500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процессе моей работы я узнал, что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15000"/>
              </a:lnSpc>
              <a:spcAft>
                <a:spcPts val="0"/>
              </a:spcAft>
              <a:tabLst>
                <a:tab pos="952500" algn="l"/>
              </a:tabLst>
            </a:pPr>
            <a:endParaRPr lang="ru-RU" sz="14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spcAft>
                <a:spcPts val="0"/>
              </a:spcAft>
              <a:buClr>
                <a:srgbClr val="003300"/>
              </a:buClr>
              <a:buFont typeface="Wingdings" panose="05000000000000000000" pitchFamily="2" charset="2"/>
              <a:buChar char="ü"/>
              <a:tabLst>
                <a:tab pos="952500" algn="l"/>
              </a:tabLs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Грибы - организмы, широко распространённые в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природе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>
              <a:spcAft>
                <a:spcPts val="0"/>
              </a:spcAft>
              <a:buClr>
                <a:srgbClr val="003300"/>
              </a:buClr>
              <a:buFont typeface="Wingdings" panose="05000000000000000000" pitchFamily="2" charset="2"/>
              <a:buChar char="ü"/>
              <a:tabLst>
                <a:tab pos="95250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Грибы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играют важную роль в круговороте веществ. Разлагая органические остатки, грибы вместе с бактериями участвуют в почвообразовании и, в частности, в образовании плодородного слоя почвы - гумуса. 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>
              <a:spcAft>
                <a:spcPts val="0"/>
              </a:spcAft>
              <a:buClr>
                <a:srgbClr val="003300"/>
              </a:buClr>
              <a:buFont typeface="Wingdings" panose="05000000000000000000" pitchFamily="2" charset="2"/>
              <a:buChar char="ü"/>
              <a:tabLst>
                <a:tab pos="95250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Грибы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являются причиной болезней леса. Паразитируя на растениях и животных, грибы вызывают у них различные заболевания (стригущий лишай у животных), приносят значительный урон сельскому хозяйству (головня и ржавчина хлебных злаков). Поселяясь на сельскохозяйственных продуктах, сырьё и полуфабрикатах, грибы могут стать причиной их порчи и даже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интоксикации.</a:t>
            </a:r>
            <a:endParaRPr lang="ru-RU" sz="1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5750" lvl="0" indent="-285750">
              <a:spcAft>
                <a:spcPts val="0"/>
              </a:spcAft>
              <a:buClr>
                <a:srgbClr val="003300"/>
              </a:buClr>
              <a:buFont typeface="Wingdings" panose="05000000000000000000" pitchFamily="2" charset="2"/>
              <a:buChar char="ü"/>
              <a:tabLst>
                <a:tab pos="952500" algn="l"/>
              </a:tabLs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Грибы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являются санитарами леса.</a:t>
            </a:r>
            <a:endParaRPr lang="ru-RU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22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/Times New Roman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439</TotalTime>
  <Words>682</Words>
  <Application>Microsoft Office PowerPoint</Application>
  <PresentationFormat>Экран (4:3)</PresentationFormat>
  <Paragraphs>68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Учитель</cp:lastModifiedBy>
  <cp:revision>47</cp:revision>
  <dcterms:created xsi:type="dcterms:W3CDTF">2013-11-19T05:52:05Z</dcterms:created>
  <dcterms:modified xsi:type="dcterms:W3CDTF">2024-09-25T13:40:47Z</dcterms:modified>
</cp:coreProperties>
</file>