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8288000" cy="10287000"/>
  <p:notesSz cx="6858000" cy="9144000"/>
  <p:embeddedFontLst>
    <p:embeddedFont>
      <p:font typeface="Lato" charset="1" panose="020F0502020204030203"/>
      <p:regular r:id="rId30"/>
    </p:embeddedFont>
    <p:embeddedFont>
      <p:font typeface="Arimo Bold" charset="1" panose="020B0704020202020204"/>
      <p:regular r:id="rId31"/>
    </p:embeddedFont>
    <p:embeddedFont>
      <p:font typeface="Lato Bold" charset="1" panose="020F0502020204030203"/>
      <p:regular r:id="rId32"/>
    </p:embeddedFont>
    <p:embeddedFont>
      <p:font typeface="Arimo" charset="1" panose="020B0604020202020204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.png" Type="http://schemas.openxmlformats.org/officeDocument/2006/relationships/image"/><Relationship Id="rId11" Target="../media/image4.svg" Type="http://schemas.openxmlformats.org/officeDocument/2006/relationships/image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2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33.png" Type="http://schemas.openxmlformats.org/officeDocument/2006/relationships/image"/><Relationship Id="rId9" Target="../media/image3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35.jpeg" Type="http://schemas.openxmlformats.org/officeDocument/2006/relationships/image"/><Relationship Id="rId5" Target="../media/VAGWuWmm-_c.mp4" Type="http://schemas.openxmlformats.org/officeDocument/2006/relationships/video"/><Relationship Id="rId6" Target="../media/VAGWuWmm-_c.mp4" Type="http://schemas.microsoft.com/office/2007/relationships/media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36.pn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39.png" Type="http://schemas.openxmlformats.org/officeDocument/2006/relationships/image"/><Relationship Id="rId5" Target="../media/image37.png" Type="http://schemas.openxmlformats.org/officeDocument/2006/relationships/image"/><Relationship Id="rId6" Target="../media/image40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jpeg" Type="http://schemas.openxmlformats.org/officeDocument/2006/relationships/image"/><Relationship Id="rId11" Target="../media/image48.jpeg" Type="http://schemas.openxmlformats.org/officeDocument/2006/relationships/image"/><Relationship Id="rId12" Target="../media/VAGWuXmg1Sk.mp4" Type="http://schemas.openxmlformats.org/officeDocument/2006/relationships/video"/><Relationship Id="rId13" Target="../media/VAGWuXmg1Sk.mp4" Type="http://schemas.microsoft.com/office/2007/relationships/media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Relationship Id="rId8" Target="../media/image45.png" Type="http://schemas.openxmlformats.org/officeDocument/2006/relationships/image"/><Relationship Id="rId9" Target="../media/image46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svg" Type="http://schemas.openxmlformats.org/officeDocument/2006/relationships/image"/><Relationship Id="rId12" Target="../media/image47.jpeg" Type="http://schemas.openxmlformats.org/officeDocument/2006/relationships/image"/><Relationship Id="rId13" Target="../media/image48.jpeg" Type="http://schemas.openxmlformats.org/officeDocument/2006/relationships/image"/><Relationship Id="rId14" Target="../media/VAGWuXmg1Sk.mp4" Type="http://schemas.openxmlformats.org/officeDocument/2006/relationships/video"/><Relationship Id="rId15" Target="../media/VAGWuXmg1Sk.mp4" Type="http://schemas.microsoft.com/office/2007/relationships/media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49.png" Type="http://schemas.openxmlformats.org/officeDocument/2006/relationships/image"/><Relationship Id="rId7" Target="../media/image50.svg" Type="http://schemas.openxmlformats.org/officeDocument/2006/relationships/image"/><Relationship Id="rId8" Target="../media/image45.png" Type="http://schemas.openxmlformats.org/officeDocument/2006/relationships/image"/><Relationship Id="rId9" Target="../media/image46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jpeg" Type="http://schemas.openxmlformats.org/officeDocument/2006/relationships/image"/><Relationship Id="rId11" Target="../media/VAGWuXmg1Sk.mp4" Type="http://schemas.openxmlformats.org/officeDocument/2006/relationships/video"/><Relationship Id="rId12" Target="../media/VAGWuXmg1Sk.mp4" Type="http://schemas.microsoft.com/office/2007/relationships/media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1.png" Type="http://schemas.openxmlformats.org/officeDocument/2006/relationships/image"/><Relationship Id="rId7" Target="../media/image52.svg" Type="http://schemas.openxmlformats.org/officeDocument/2006/relationships/image"/><Relationship Id="rId8" Target="../media/image53.png" Type="http://schemas.openxmlformats.org/officeDocument/2006/relationships/image"/><Relationship Id="rId9" Target="../media/image47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4.png" Type="http://schemas.openxmlformats.org/officeDocument/2006/relationships/image"/><Relationship Id="rId7" Target="../media/image55.svg" Type="http://schemas.openxmlformats.org/officeDocument/2006/relationships/image"/><Relationship Id="rId8" Target="../media/image5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png" Type="http://schemas.openxmlformats.org/officeDocument/2006/relationships/image"/><Relationship Id="rId11" Target="../media/image59.png" Type="http://schemas.openxmlformats.org/officeDocument/2006/relationships/image"/><Relationship Id="rId12" Target="../media/image60.svg" Type="http://schemas.openxmlformats.org/officeDocument/2006/relationships/image"/><Relationship Id="rId13" Target="../media/image61.png" Type="http://schemas.openxmlformats.org/officeDocument/2006/relationships/image"/><Relationship Id="rId14" Target="../media/image62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7.png" Type="http://schemas.openxmlformats.org/officeDocument/2006/relationships/image"/><Relationship Id="rId7" Target="../media/image58.svg" Type="http://schemas.openxmlformats.org/officeDocument/2006/relationships/image"/><Relationship Id="rId8" Target="../media/image54.png" Type="http://schemas.openxmlformats.org/officeDocument/2006/relationships/image"/><Relationship Id="rId9" Target="../media/image55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63.png" Type="http://schemas.openxmlformats.org/officeDocument/2006/relationships/image"/><Relationship Id="rId7" Target="../media/image64.svg" Type="http://schemas.openxmlformats.org/officeDocument/2006/relationships/image"/><Relationship Id="rId8" Target="../media/image56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6.png" Type="http://schemas.openxmlformats.org/officeDocument/2006/relationships/image"/><Relationship Id="rId7" Target="../media/image65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6.jpeg" Type="http://schemas.openxmlformats.org/officeDocument/2006/relationships/image"/><Relationship Id="rId3" Target="../media/image67.jpeg" Type="http://schemas.openxmlformats.org/officeDocument/2006/relationships/image"/><Relationship Id="rId4" Target="../media/image68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9.png" Type="http://schemas.openxmlformats.org/officeDocument/2006/relationships/image"/><Relationship Id="rId3" Target="../media/image70.svg" Type="http://schemas.openxmlformats.org/officeDocument/2006/relationships/image"/><Relationship Id="rId4" Target="../media/image71.jpeg" Type="http://schemas.openxmlformats.org/officeDocument/2006/relationships/image"/><Relationship Id="rId5" Target="../media/image72.gif" Type="http://schemas.openxmlformats.org/officeDocument/2006/relationships/image"/><Relationship Id="rId6" Target="../media/image73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4.png" Type="http://schemas.openxmlformats.org/officeDocument/2006/relationships/image"/><Relationship Id="rId5" Target="../media/image75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6.png" Type="http://schemas.openxmlformats.org/officeDocument/2006/relationships/image"/><Relationship Id="rId5" Target="../media/image77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821854" y="258319"/>
            <a:ext cx="21203378" cy="8528766"/>
          </a:xfrm>
          <a:custGeom>
            <a:avLst/>
            <a:gdLst/>
            <a:ahLst/>
            <a:cxnLst/>
            <a:rect r="r" b="b" t="t" l="l"/>
            <a:pathLst>
              <a:path h="8528766" w="21203378">
                <a:moveTo>
                  <a:pt x="0" y="0"/>
                </a:moveTo>
                <a:lnTo>
                  <a:pt x="21203378" y="0"/>
                </a:lnTo>
                <a:lnTo>
                  <a:pt x="21203378" y="8528766"/>
                </a:lnTo>
                <a:lnTo>
                  <a:pt x="0" y="85287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899525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010810" y="101414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600950" y="7304745"/>
            <a:ext cx="3086100" cy="804358"/>
            <a:chOff x="0" y="0"/>
            <a:chExt cx="4114800" cy="107247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114800" cy="1072515"/>
            </a:xfrm>
            <a:custGeom>
              <a:avLst/>
              <a:gdLst/>
              <a:ahLst/>
              <a:cxnLst/>
              <a:rect r="r" b="b" t="t" l="l"/>
              <a:pathLst>
                <a:path h="1072515" w="4114800">
                  <a:moveTo>
                    <a:pt x="254000" y="0"/>
                  </a:moveTo>
                  <a:lnTo>
                    <a:pt x="3860800" y="0"/>
                  </a:lnTo>
                  <a:cubicBezTo>
                    <a:pt x="3928110" y="0"/>
                    <a:pt x="3992753" y="26797"/>
                    <a:pt x="4040378" y="74422"/>
                  </a:cubicBezTo>
                  <a:cubicBezTo>
                    <a:pt x="4088003" y="122047"/>
                    <a:pt x="4114800" y="186690"/>
                    <a:pt x="4114800" y="254000"/>
                  </a:cubicBezTo>
                  <a:lnTo>
                    <a:pt x="4114800" y="818515"/>
                  </a:lnTo>
                  <a:cubicBezTo>
                    <a:pt x="4114800" y="885825"/>
                    <a:pt x="4088003" y="950468"/>
                    <a:pt x="4040378" y="998093"/>
                  </a:cubicBezTo>
                  <a:cubicBezTo>
                    <a:pt x="3992753" y="1045718"/>
                    <a:pt x="3928110" y="1072515"/>
                    <a:pt x="3860800" y="1072515"/>
                  </a:cubicBezTo>
                  <a:lnTo>
                    <a:pt x="254000" y="1072515"/>
                  </a:lnTo>
                  <a:cubicBezTo>
                    <a:pt x="186690" y="1072515"/>
                    <a:pt x="122047" y="1045718"/>
                    <a:pt x="74422" y="998093"/>
                  </a:cubicBezTo>
                  <a:cubicBezTo>
                    <a:pt x="26797" y="950468"/>
                    <a:pt x="0" y="885825"/>
                    <a:pt x="0" y="818515"/>
                  </a:cubicBezTo>
                  <a:lnTo>
                    <a:pt x="0" y="254000"/>
                  </a:lnTo>
                  <a:cubicBezTo>
                    <a:pt x="0" y="186690"/>
                    <a:pt x="26797" y="122047"/>
                    <a:pt x="74422" y="74422"/>
                  </a:cubicBezTo>
                  <a:cubicBezTo>
                    <a:pt x="122047" y="26797"/>
                    <a:pt x="186690" y="0"/>
                    <a:pt x="254000" y="0"/>
                  </a:cubicBezTo>
                  <a:close/>
                </a:path>
              </a:pathLst>
            </a:custGeom>
            <a:solidFill>
              <a:srgbClr val="4E6E81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7651750" y="7474399"/>
            <a:ext cx="2984500" cy="931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200" spc="21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20 Ноября, 2024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8883703" y="1695130"/>
            <a:ext cx="805782" cy="773551"/>
          </a:xfrm>
          <a:custGeom>
            <a:avLst/>
            <a:gdLst/>
            <a:ahLst/>
            <a:cxnLst/>
            <a:rect r="r" b="b" t="t" l="l"/>
            <a:pathLst>
              <a:path h="773551" w="805782">
                <a:moveTo>
                  <a:pt x="0" y="0"/>
                </a:moveTo>
                <a:lnTo>
                  <a:pt x="805782" y="0"/>
                </a:lnTo>
                <a:lnTo>
                  <a:pt x="805782" y="773551"/>
                </a:lnTo>
                <a:lnTo>
                  <a:pt x="0" y="7735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245" r="0" b="-245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448861" y="3483424"/>
            <a:ext cx="13675466" cy="300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b="true" sz="4999" spc="25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ПРАКТИЧЕСКАЯ ОТРАБОТКА ЗАДАНИЙ ОГЭ </a:t>
            </a:r>
          </a:p>
          <a:p>
            <a:pPr algn="ctr">
              <a:lnSpc>
                <a:spcPts val="5850"/>
              </a:lnSpc>
            </a:pPr>
            <a:r>
              <a:rPr lang="en-US" b="true" sz="4999" spc="25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 ПРИМЕНЕНИЕМ ЦИФРОВЫХ ТЕХНОЛОГИЙ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958126" y="2715709"/>
            <a:ext cx="12371749" cy="453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spc="23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Мальцева Екатерина Васильевна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82226" y="475026"/>
            <a:ext cx="14523548" cy="88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4999" spc="25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ЦЕЛИ 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80210" y="1939930"/>
            <a:ext cx="1324087" cy="1178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6000" spc="300">
                <a:solidFill>
                  <a:srgbClr val="A79E9C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994665" y="2255915"/>
            <a:ext cx="14705237" cy="543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b="true" sz="2799" spc="278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ПОВЫШЕНИЕ КАЧЕСТВА ПОДГОТОВКИ УЧАЩИХСЯ К ОГЭ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80210" y="3103306"/>
            <a:ext cx="16603334" cy="860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23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Использование цифровых технологий для более эффективной практической отработки заданий ОГЭ по русскому языку.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80210" y="4413947"/>
            <a:ext cx="1324087" cy="1178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6000" spc="300">
                <a:solidFill>
                  <a:srgbClr val="A79E9C"/>
                </a:solidFill>
                <a:latin typeface="Arimo Bold"/>
                <a:ea typeface="Arimo Bold"/>
                <a:cs typeface="Arimo Bold"/>
                <a:sym typeface="Arimo Bold"/>
              </a:rPr>
              <a:t>02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994665" y="4804313"/>
            <a:ext cx="13777092" cy="543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b="true" sz="2799" spc="278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РАЗВИТИЕ САМОСТОЯТЕЛЬНОСТИ И МОТИВАЦИИ УЧАЩИХСЯ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80210" y="5575997"/>
            <a:ext cx="16603334" cy="860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23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Обучение через интерактивные платформы, которые позволяют ученикам работать в своем темпе, повышая их мотивацию.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80210" y="6832785"/>
            <a:ext cx="1324087" cy="1178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6000" spc="300">
                <a:solidFill>
                  <a:srgbClr val="A79E9C"/>
                </a:solidFill>
                <a:latin typeface="Arimo Bold"/>
                <a:ea typeface="Arimo Bold"/>
                <a:cs typeface="Arimo Bold"/>
                <a:sym typeface="Arimo Bold"/>
              </a:rPr>
              <a:t>03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94665" y="7139966"/>
            <a:ext cx="13777092" cy="500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b="true" sz="2799" spc="278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СОЗДАНИЕ УСЛОВИЙ ДЛЯ ИНДИВИДУАЛЬНОГО ПОДХОДА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80210" y="7994835"/>
            <a:ext cx="16603334" cy="860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23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Применение цифровых технологий для учета индивидуальных особенностей и уровня подготовки каждого ученика. Некоторые дети лучше усваивают информацию в процессе игры.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780210" y="9498084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010810" y="101414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82226" y="475026"/>
            <a:ext cx="14523548" cy="1015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4999" spc="25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ЗАДАЧИ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80210" y="2062309"/>
            <a:ext cx="1324087" cy="1178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6000" spc="300">
                <a:solidFill>
                  <a:srgbClr val="A79E9C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994665" y="2378294"/>
            <a:ext cx="14705237" cy="543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b="true" sz="2799" spc="278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ИСПОЛЬЗОВАНИЕ ПЛАТФОРМ ДЛЯ ТЕСТИРОВАНИЯ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80210" y="3225685"/>
            <a:ext cx="16603334" cy="860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23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Применение онлайн-платформ для создания и решения тестов, тренировочных заданий и квизов.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80210" y="4374400"/>
            <a:ext cx="1324087" cy="1178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6000" spc="300">
                <a:solidFill>
                  <a:srgbClr val="A79E9C"/>
                </a:solidFill>
                <a:latin typeface="Arimo Bold"/>
                <a:ea typeface="Arimo Bold"/>
                <a:cs typeface="Arimo Bold"/>
                <a:sym typeface="Arimo Bold"/>
              </a:rPr>
              <a:t>02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994665" y="4764766"/>
            <a:ext cx="13777092" cy="543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b="true" sz="2799" spc="278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ИНТЕРАКТИВНЫЕ ЗАДАНИЯ ДЛЯ ОТРАБОТКИ ТЕОРИИ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80210" y="5536450"/>
            <a:ext cx="16603334" cy="860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23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Разработка интерактивных упражнений для повторения теоретического материала (орфография, пунктуация, лексика) в формате игр и заданий.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80210" y="6685165"/>
            <a:ext cx="1324087" cy="1178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6000" spc="300">
                <a:solidFill>
                  <a:srgbClr val="A79E9C"/>
                </a:solidFill>
                <a:latin typeface="Arimo Bold"/>
                <a:ea typeface="Arimo Bold"/>
                <a:cs typeface="Arimo Bold"/>
                <a:sym typeface="Arimo Bold"/>
              </a:rPr>
              <a:t>03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94665" y="6992346"/>
            <a:ext cx="13777092" cy="543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b="true" sz="2799" spc="278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АНАЛИЗ РЕЗУЛЬТАТОВ И ОБРАТНАЯ СВЯЗЬ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80210" y="7847215"/>
            <a:ext cx="16603334" cy="860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23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Использование цифровых инструментов для быстрого анализа ответов учеников, автоматической проверки и предоставления подробных отчетов.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028700" y="899525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163210" y="116654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328602" y="1921827"/>
            <a:ext cx="12784483" cy="6090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8" indent="-302259" lvl="1">
              <a:lnSpc>
                <a:spcPts val="6999"/>
              </a:lnSpc>
              <a:buAutoNum type="arabicPeriod" startAt="1"/>
            </a:pPr>
            <a:r>
              <a:rPr lang="en-US" sz="2799" spc="277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Что такое цифровые технологии и зачем применять их для обучения</a:t>
            </a:r>
          </a:p>
          <a:p>
            <a:pPr algn="l" marL="604518" indent="-302259" lvl="1">
              <a:lnSpc>
                <a:spcPts val="6999"/>
              </a:lnSpc>
              <a:buAutoNum type="arabicPeriod" startAt="1"/>
            </a:pPr>
            <a:r>
              <a:rPr lang="en-US" sz="2799" spc="277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Сайт learningapps.org: возможности и примеры заданий, практика</a:t>
            </a:r>
          </a:p>
          <a:p>
            <a:pPr algn="l" marL="604518" indent="-302259" lvl="1">
              <a:lnSpc>
                <a:spcPts val="6999"/>
              </a:lnSpc>
              <a:buAutoNum type="arabicPeriod" startAt="1"/>
            </a:pPr>
            <a:r>
              <a:rPr lang="en-US" sz="2799" spc="277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Сайт quizlet: возможности и примеры заданий</a:t>
            </a:r>
          </a:p>
          <a:p>
            <a:pPr algn="l" marL="604518" indent="-302259" lvl="1">
              <a:lnSpc>
                <a:spcPts val="6999"/>
              </a:lnSpc>
              <a:buAutoNum type="arabicPeriod" startAt="1"/>
            </a:pPr>
            <a:r>
              <a:rPr lang="en-US" sz="2799" spc="277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Сайт quizizz: возможности и примеры заданий, практика</a:t>
            </a:r>
          </a:p>
          <a:p>
            <a:pPr algn="l" marL="604518" indent="-302259" lvl="1">
              <a:lnSpc>
                <a:spcPts val="6999"/>
              </a:lnSpc>
              <a:buAutoNum type="arabicPeriod" startAt="1"/>
            </a:pPr>
            <a:r>
              <a:rPr lang="en-US" sz="2799" spc="278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Заключение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8700" y="899525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63210" y="116654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412579" y="6330067"/>
            <a:ext cx="2999121" cy="2928233"/>
          </a:xfrm>
          <a:custGeom>
            <a:avLst/>
            <a:gdLst/>
            <a:ahLst/>
            <a:cxnLst/>
            <a:rect r="r" b="b" t="t" l="l"/>
            <a:pathLst>
              <a:path h="2928233" w="2999121">
                <a:moveTo>
                  <a:pt x="0" y="0"/>
                </a:moveTo>
                <a:lnTo>
                  <a:pt x="2999121" y="0"/>
                </a:lnTo>
                <a:lnTo>
                  <a:pt x="2999121" y="2928233"/>
                </a:lnTo>
                <a:lnTo>
                  <a:pt x="0" y="2928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82226" y="794828"/>
            <a:ext cx="14523548" cy="88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4999" spc="25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СОДЕРЖАНИЕ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80210" y="9498084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010810" y="101414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347284" y="3949216"/>
            <a:ext cx="5770740" cy="5438923"/>
          </a:xfrm>
          <a:custGeom>
            <a:avLst/>
            <a:gdLst/>
            <a:ahLst/>
            <a:cxnLst/>
            <a:rect r="r" b="b" t="t" l="l"/>
            <a:pathLst>
              <a:path h="5438923" w="5770740">
                <a:moveTo>
                  <a:pt x="0" y="0"/>
                </a:moveTo>
                <a:lnTo>
                  <a:pt x="5770740" y="0"/>
                </a:lnTo>
                <a:lnTo>
                  <a:pt x="5770740" y="5438923"/>
                </a:lnTo>
                <a:lnTo>
                  <a:pt x="0" y="54389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994665" y="5415056"/>
            <a:ext cx="6053174" cy="3973083"/>
          </a:xfrm>
          <a:custGeom>
            <a:avLst/>
            <a:gdLst/>
            <a:ahLst/>
            <a:cxnLst/>
            <a:rect r="r" b="b" t="t" l="l"/>
            <a:pathLst>
              <a:path h="3973083" w="6053174">
                <a:moveTo>
                  <a:pt x="0" y="0"/>
                </a:moveTo>
                <a:lnTo>
                  <a:pt x="6053174" y="0"/>
                </a:lnTo>
                <a:lnTo>
                  <a:pt x="6053174" y="3973083"/>
                </a:lnTo>
                <a:lnTo>
                  <a:pt x="0" y="39730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42254" y="657230"/>
            <a:ext cx="14523548" cy="88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4999" spc="25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ЧТО ТАКОЕ ЦИФРОВЫЕ ТЕХНОЛОГИИ?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994665" y="2265440"/>
            <a:ext cx="14705237" cy="197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spc="278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Это различные инструменты, такие как компьютеры, интернет и приложения, которые помогают обрабатывать и передавать информацию. Они делают обучение более доступным, интерактивным и удобным для учеников и учителей.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259300" y="924374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712" y="2688785"/>
            <a:ext cx="18265288" cy="2044692"/>
          </a:xfrm>
          <a:custGeom>
            <a:avLst/>
            <a:gdLst/>
            <a:ahLst/>
            <a:cxnLst/>
            <a:rect r="r" b="b" t="t" l="l"/>
            <a:pathLst>
              <a:path h="2044692" w="18265288">
                <a:moveTo>
                  <a:pt x="0" y="0"/>
                </a:moveTo>
                <a:lnTo>
                  <a:pt x="18265288" y="0"/>
                </a:lnTo>
                <a:lnTo>
                  <a:pt x="18265288" y="2044692"/>
                </a:lnTo>
                <a:lnTo>
                  <a:pt x="0" y="20446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882226" y="475026"/>
            <a:ext cx="14523548" cy="1918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4999" spc="25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ЗАЧЕМ ПРИМЕНЯТЬ  ТЕХНОЛОГИИ В ОБУЧЕНИИ?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80210" y="3039544"/>
            <a:ext cx="1324087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6000" spc="30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0806" y="3516429"/>
            <a:ext cx="14705237" cy="455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b="true" sz="2300" spc="22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ПОВЫШЕНИЕ ВОВЛЕЧЕННОСТИ УЧЕНИКОВ, МОТИВАЦИЯ ЧЕРЕЗ ГЕЙМИФИКАЦИЮ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4542055"/>
            <a:ext cx="18265288" cy="2044692"/>
          </a:xfrm>
          <a:custGeom>
            <a:avLst/>
            <a:gdLst/>
            <a:ahLst/>
            <a:cxnLst/>
            <a:rect r="r" b="b" t="t" l="l"/>
            <a:pathLst>
              <a:path h="2044692" w="18265288">
                <a:moveTo>
                  <a:pt x="0" y="0"/>
                </a:moveTo>
                <a:lnTo>
                  <a:pt x="18265288" y="0"/>
                </a:lnTo>
                <a:lnTo>
                  <a:pt x="18265288" y="2044692"/>
                </a:lnTo>
                <a:lnTo>
                  <a:pt x="0" y="20446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80210" y="4898112"/>
            <a:ext cx="1324087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6000" spc="300">
                <a:solidFill>
                  <a:srgbClr val="A79E9C"/>
                </a:solidFill>
                <a:latin typeface="Arimo Bold"/>
                <a:ea typeface="Arimo Bold"/>
                <a:cs typeface="Arimo Bold"/>
                <a:sym typeface="Arimo Bold"/>
              </a:rPr>
              <a:t>02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0" y="6405920"/>
            <a:ext cx="18265288" cy="2044692"/>
          </a:xfrm>
          <a:custGeom>
            <a:avLst/>
            <a:gdLst/>
            <a:ahLst/>
            <a:cxnLst/>
            <a:rect r="r" b="b" t="t" l="l"/>
            <a:pathLst>
              <a:path h="2044692" w="18265288">
                <a:moveTo>
                  <a:pt x="0" y="0"/>
                </a:moveTo>
                <a:lnTo>
                  <a:pt x="18265288" y="0"/>
                </a:lnTo>
                <a:lnTo>
                  <a:pt x="18265288" y="2044692"/>
                </a:lnTo>
                <a:lnTo>
                  <a:pt x="0" y="20446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2712" y="8269786"/>
            <a:ext cx="18265288" cy="2044692"/>
          </a:xfrm>
          <a:custGeom>
            <a:avLst/>
            <a:gdLst/>
            <a:ahLst/>
            <a:cxnLst/>
            <a:rect r="r" b="b" t="t" l="l"/>
            <a:pathLst>
              <a:path h="2044692" w="18265288">
                <a:moveTo>
                  <a:pt x="0" y="0"/>
                </a:moveTo>
                <a:lnTo>
                  <a:pt x="18265288" y="0"/>
                </a:lnTo>
                <a:lnTo>
                  <a:pt x="18265288" y="2044692"/>
                </a:lnTo>
                <a:lnTo>
                  <a:pt x="0" y="20446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80210" y="6748671"/>
            <a:ext cx="1324087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6000" spc="30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50806" y="5369698"/>
            <a:ext cx="12790403" cy="455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b="true" sz="2300" spc="22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ИНДИВИДУАЛИЗАЦИЯ И АДАПТАЦИЯ ПОД РАЗНЫЕ СТИЛИ ОБУЧЕНИЯ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250806" y="7233564"/>
            <a:ext cx="12179286" cy="455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b="true" sz="2300" spc="22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ОЦЕНКА В РЕАЛЬНОМ ВРЕМЕНИ И МГНОВЕННАЯ ОБРАТНАЯ СВЯЗЬ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80210" y="8744790"/>
            <a:ext cx="1324087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6000" spc="300">
                <a:solidFill>
                  <a:srgbClr val="A79E9C"/>
                </a:solidFill>
                <a:latin typeface="Arimo Bold"/>
                <a:ea typeface="Arimo Bold"/>
                <a:cs typeface="Arimo Bold"/>
                <a:sym typeface="Arimo Bold"/>
              </a:rPr>
              <a:t>04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250806" y="9221675"/>
            <a:ext cx="12179286" cy="455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b="true" sz="2300" spc="22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ДОСТУПНОСТЬ И ГИБКОСТЬ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5294" y="6038829"/>
            <a:ext cx="5096021" cy="1659042"/>
            <a:chOff x="0" y="0"/>
            <a:chExt cx="6794695" cy="22120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794627" cy="2212086"/>
            </a:xfrm>
            <a:custGeom>
              <a:avLst/>
              <a:gdLst/>
              <a:ahLst/>
              <a:cxnLst/>
              <a:rect r="r" b="b" t="t" l="l"/>
              <a:pathLst>
                <a:path h="2212086" w="6794627">
                  <a:moveTo>
                    <a:pt x="153797" y="0"/>
                  </a:moveTo>
                  <a:lnTo>
                    <a:pt x="6640830" y="0"/>
                  </a:lnTo>
                  <a:cubicBezTo>
                    <a:pt x="6725793" y="0"/>
                    <a:pt x="6794627" y="68834"/>
                    <a:pt x="6794627" y="153797"/>
                  </a:cubicBezTo>
                  <a:lnTo>
                    <a:pt x="6794627" y="2058289"/>
                  </a:lnTo>
                  <a:cubicBezTo>
                    <a:pt x="6794627" y="2099056"/>
                    <a:pt x="6778372" y="2138172"/>
                    <a:pt x="6749542" y="2167001"/>
                  </a:cubicBezTo>
                  <a:cubicBezTo>
                    <a:pt x="6720713" y="2195830"/>
                    <a:pt x="6681598" y="2212086"/>
                    <a:pt x="6640830" y="2212086"/>
                  </a:cubicBezTo>
                  <a:lnTo>
                    <a:pt x="153797" y="2212086"/>
                  </a:lnTo>
                  <a:cubicBezTo>
                    <a:pt x="68834" y="2212086"/>
                    <a:pt x="0" y="2143252"/>
                    <a:pt x="0" y="2058289"/>
                  </a:cubicBezTo>
                  <a:lnTo>
                    <a:pt x="0" y="153797"/>
                  </a:lnTo>
                  <a:cubicBezTo>
                    <a:pt x="0" y="68834"/>
                    <a:pt x="68834" y="0"/>
                    <a:pt x="153797" y="0"/>
                  </a:cubicBezTo>
                  <a:close/>
                </a:path>
              </a:pathLst>
            </a:custGeom>
            <a:solidFill>
              <a:srgbClr val="A79E9C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916094" y="6447237"/>
            <a:ext cx="4994421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spc="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learningapps.org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0" y="-325487"/>
            <a:ext cx="18653854" cy="4999411"/>
          </a:xfrm>
          <a:custGeom>
            <a:avLst/>
            <a:gdLst/>
            <a:ahLst/>
            <a:cxnLst/>
            <a:rect r="r" b="b" t="t" l="l"/>
            <a:pathLst>
              <a:path h="4999411" w="18653854">
                <a:moveTo>
                  <a:pt x="0" y="0"/>
                </a:moveTo>
                <a:lnTo>
                  <a:pt x="18653854" y="0"/>
                </a:lnTo>
                <a:lnTo>
                  <a:pt x="18653854" y="4999411"/>
                </a:lnTo>
                <a:lnTo>
                  <a:pt x="0" y="49994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514286" y="6038829"/>
            <a:ext cx="5096021" cy="1659042"/>
            <a:chOff x="0" y="0"/>
            <a:chExt cx="6794695" cy="221205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794627" cy="2212086"/>
            </a:xfrm>
            <a:custGeom>
              <a:avLst/>
              <a:gdLst/>
              <a:ahLst/>
              <a:cxnLst/>
              <a:rect r="r" b="b" t="t" l="l"/>
              <a:pathLst>
                <a:path h="2212086" w="6794627">
                  <a:moveTo>
                    <a:pt x="153797" y="0"/>
                  </a:moveTo>
                  <a:lnTo>
                    <a:pt x="6640830" y="0"/>
                  </a:lnTo>
                  <a:cubicBezTo>
                    <a:pt x="6725793" y="0"/>
                    <a:pt x="6794627" y="68834"/>
                    <a:pt x="6794627" y="153797"/>
                  </a:cubicBezTo>
                  <a:lnTo>
                    <a:pt x="6794627" y="2058289"/>
                  </a:lnTo>
                  <a:cubicBezTo>
                    <a:pt x="6794627" y="2099056"/>
                    <a:pt x="6778372" y="2138172"/>
                    <a:pt x="6749542" y="2167001"/>
                  </a:cubicBezTo>
                  <a:cubicBezTo>
                    <a:pt x="6720713" y="2195830"/>
                    <a:pt x="6681598" y="2212086"/>
                    <a:pt x="6640830" y="2212086"/>
                  </a:cubicBezTo>
                  <a:lnTo>
                    <a:pt x="153797" y="2212086"/>
                  </a:lnTo>
                  <a:cubicBezTo>
                    <a:pt x="68834" y="2212086"/>
                    <a:pt x="0" y="2143252"/>
                    <a:pt x="0" y="2058289"/>
                  </a:cubicBezTo>
                  <a:lnTo>
                    <a:pt x="0" y="153797"/>
                  </a:lnTo>
                  <a:cubicBezTo>
                    <a:pt x="0" y="68834"/>
                    <a:pt x="68834" y="0"/>
                    <a:pt x="153797" y="0"/>
                  </a:cubicBezTo>
                  <a:close/>
                </a:path>
              </a:pathLst>
            </a:custGeom>
            <a:solidFill>
              <a:srgbClr val="A79E9C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6565086" y="6481000"/>
            <a:ext cx="4994421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spc="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Quizlet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2162758" y="6038829"/>
            <a:ext cx="5096021" cy="1659042"/>
            <a:chOff x="0" y="0"/>
            <a:chExt cx="6794695" cy="221205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794627" cy="2212086"/>
            </a:xfrm>
            <a:custGeom>
              <a:avLst/>
              <a:gdLst/>
              <a:ahLst/>
              <a:cxnLst/>
              <a:rect r="r" b="b" t="t" l="l"/>
              <a:pathLst>
                <a:path h="2212086" w="6794627">
                  <a:moveTo>
                    <a:pt x="153797" y="0"/>
                  </a:moveTo>
                  <a:lnTo>
                    <a:pt x="6640830" y="0"/>
                  </a:lnTo>
                  <a:cubicBezTo>
                    <a:pt x="6725793" y="0"/>
                    <a:pt x="6794627" y="68834"/>
                    <a:pt x="6794627" y="153797"/>
                  </a:cubicBezTo>
                  <a:lnTo>
                    <a:pt x="6794627" y="2058289"/>
                  </a:lnTo>
                  <a:cubicBezTo>
                    <a:pt x="6794627" y="2099056"/>
                    <a:pt x="6778372" y="2138172"/>
                    <a:pt x="6749542" y="2167001"/>
                  </a:cubicBezTo>
                  <a:cubicBezTo>
                    <a:pt x="6720713" y="2195830"/>
                    <a:pt x="6681598" y="2212086"/>
                    <a:pt x="6640830" y="2212086"/>
                  </a:cubicBezTo>
                  <a:lnTo>
                    <a:pt x="153797" y="2212086"/>
                  </a:lnTo>
                  <a:cubicBezTo>
                    <a:pt x="68834" y="2212086"/>
                    <a:pt x="0" y="2143252"/>
                    <a:pt x="0" y="2058289"/>
                  </a:cubicBezTo>
                  <a:lnTo>
                    <a:pt x="0" y="153797"/>
                  </a:lnTo>
                  <a:cubicBezTo>
                    <a:pt x="0" y="68834"/>
                    <a:pt x="68834" y="0"/>
                    <a:pt x="153797" y="0"/>
                  </a:cubicBezTo>
                  <a:close/>
                </a:path>
              </a:pathLst>
            </a:custGeom>
            <a:solidFill>
              <a:srgbClr val="A79E9C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2162758" y="6447237"/>
            <a:ext cx="4994421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spc="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Quizizz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865294" y="4330766"/>
            <a:ext cx="856080" cy="1625468"/>
          </a:xfrm>
          <a:custGeom>
            <a:avLst/>
            <a:gdLst/>
            <a:ahLst/>
            <a:cxnLst/>
            <a:rect r="r" b="b" t="t" l="l"/>
            <a:pathLst>
              <a:path h="1625468" w="856080">
                <a:moveTo>
                  <a:pt x="0" y="0"/>
                </a:moveTo>
                <a:lnTo>
                  <a:pt x="856080" y="0"/>
                </a:lnTo>
                <a:lnTo>
                  <a:pt x="856080" y="1625468"/>
                </a:lnTo>
                <a:lnTo>
                  <a:pt x="0" y="16254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33" r="0" b="-33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514286" y="4330766"/>
            <a:ext cx="1197428" cy="1625468"/>
          </a:xfrm>
          <a:custGeom>
            <a:avLst/>
            <a:gdLst/>
            <a:ahLst/>
            <a:cxnLst/>
            <a:rect r="r" b="b" t="t" l="l"/>
            <a:pathLst>
              <a:path h="1625468" w="1197428">
                <a:moveTo>
                  <a:pt x="0" y="0"/>
                </a:moveTo>
                <a:lnTo>
                  <a:pt x="1197428" y="0"/>
                </a:lnTo>
                <a:lnTo>
                  <a:pt x="1197428" y="1625468"/>
                </a:lnTo>
                <a:lnTo>
                  <a:pt x="0" y="16254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1" t="0" r="-11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162758" y="4330766"/>
            <a:ext cx="1183883" cy="1625468"/>
          </a:xfrm>
          <a:custGeom>
            <a:avLst/>
            <a:gdLst/>
            <a:ahLst/>
            <a:cxnLst/>
            <a:rect r="r" b="b" t="t" l="l"/>
            <a:pathLst>
              <a:path h="1625468" w="1183883">
                <a:moveTo>
                  <a:pt x="0" y="0"/>
                </a:moveTo>
                <a:lnTo>
                  <a:pt x="1183883" y="0"/>
                </a:lnTo>
                <a:lnTo>
                  <a:pt x="1183883" y="1625468"/>
                </a:lnTo>
                <a:lnTo>
                  <a:pt x="0" y="16254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82" t="0" r="-182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882226" y="913555"/>
            <a:ext cx="14523548" cy="27876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4999" spc="25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ОСНОВНЫЕ РЕСУРСЫ, ПРО КОТОРЫЕ БУДЕТ РАССКАЗАНО В ПРЕЗЕНТАЦИИ: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028700" y="899525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7010810" y="101414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66432"/>
            <a:ext cx="18653854" cy="10612487"/>
          </a:xfrm>
          <a:custGeom>
            <a:avLst/>
            <a:gdLst/>
            <a:ahLst/>
            <a:cxnLst/>
            <a:rect r="r" b="b" t="t" l="l"/>
            <a:pathLst>
              <a:path h="10612487" w="18653854">
                <a:moveTo>
                  <a:pt x="0" y="0"/>
                </a:moveTo>
                <a:lnTo>
                  <a:pt x="18653854" y="0"/>
                </a:lnTo>
                <a:lnTo>
                  <a:pt x="18653854" y="10612487"/>
                </a:lnTo>
                <a:lnTo>
                  <a:pt x="0" y="10612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065153" y="2466023"/>
            <a:ext cx="14523548" cy="1199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b="true" sz="3400" spc="17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Задания можно будет открыть, наведя камеру на QR код на экране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92025" y="2551748"/>
            <a:ext cx="1046350" cy="1193968"/>
          </a:xfrm>
          <a:custGeom>
            <a:avLst/>
            <a:gdLst/>
            <a:ahLst/>
            <a:cxnLst/>
            <a:rect r="r" b="b" t="t" l="l"/>
            <a:pathLst>
              <a:path h="1193968" w="1046350">
                <a:moveTo>
                  <a:pt x="0" y="0"/>
                </a:moveTo>
                <a:lnTo>
                  <a:pt x="1046350" y="0"/>
                </a:lnTo>
                <a:lnTo>
                  <a:pt x="1046350" y="1193968"/>
                </a:lnTo>
                <a:lnTo>
                  <a:pt x="0" y="11939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91" r="0" b="-19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92025" y="4187019"/>
            <a:ext cx="1046350" cy="1193968"/>
          </a:xfrm>
          <a:custGeom>
            <a:avLst/>
            <a:gdLst/>
            <a:ahLst/>
            <a:cxnLst/>
            <a:rect r="r" b="b" t="t" l="l"/>
            <a:pathLst>
              <a:path h="1193968" w="1046350">
                <a:moveTo>
                  <a:pt x="0" y="0"/>
                </a:moveTo>
                <a:lnTo>
                  <a:pt x="1046350" y="0"/>
                </a:lnTo>
                <a:lnTo>
                  <a:pt x="1046350" y="1193968"/>
                </a:lnTo>
                <a:lnTo>
                  <a:pt x="0" y="11939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91" r="0" b="-19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43000" y="9044145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065153" y="6144102"/>
            <a:ext cx="11301259" cy="2627543"/>
          </a:xfrm>
          <a:custGeom>
            <a:avLst/>
            <a:gdLst/>
            <a:ahLst/>
            <a:cxnLst/>
            <a:rect r="r" b="b" t="t" l="l"/>
            <a:pathLst>
              <a:path h="2627543" w="11301259">
                <a:moveTo>
                  <a:pt x="0" y="0"/>
                </a:moveTo>
                <a:lnTo>
                  <a:pt x="11301259" y="0"/>
                </a:lnTo>
                <a:lnTo>
                  <a:pt x="11301259" y="2627543"/>
                </a:lnTo>
                <a:lnTo>
                  <a:pt x="0" y="26275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065153" y="653098"/>
            <a:ext cx="14523548" cy="1403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b="true" sz="4000" spc="196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 ПРЕЗЕНТАЦИИ БУДУТ ДАНЫ ПРИМЕРЫ ЗАДАНИЙ С НЕСКОЛЬКИХ САЙТОВ </a:t>
            </a:r>
            <a:r>
              <a:rPr lang="en-US" b="true" sz="4000" spc="196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65153" y="3963512"/>
            <a:ext cx="14523548" cy="1799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b="true" sz="3400" spc="17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Если ваш телефон не позволяет сканировать QR коды с помощью камеры, рекомендую скачать следующее приложение: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899525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010810" y="101414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65290" y="-28575"/>
            <a:ext cx="57150" cy="3391326"/>
            <a:chOff x="0" y="0"/>
            <a:chExt cx="76200" cy="452176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38100"/>
              <a:ext cx="76200" cy="4419600"/>
            </a:xfrm>
            <a:custGeom>
              <a:avLst/>
              <a:gdLst/>
              <a:ahLst/>
              <a:cxnLst/>
              <a:rect r="r" b="b" t="t" l="l"/>
              <a:pathLst>
                <a:path h="4419600" w="76200">
                  <a:moveTo>
                    <a:pt x="76200" y="304800"/>
                  </a:moveTo>
                  <a:lnTo>
                    <a:pt x="76200" y="457200"/>
                  </a:lnTo>
                  <a:lnTo>
                    <a:pt x="0" y="457200"/>
                  </a:lnTo>
                  <a:lnTo>
                    <a:pt x="0" y="304800"/>
                  </a:lnTo>
                  <a:close/>
                  <a:moveTo>
                    <a:pt x="76200" y="609600"/>
                  </a:moveTo>
                  <a:lnTo>
                    <a:pt x="76200" y="762000"/>
                  </a:lnTo>
                  <a:lnTo>
                    <a:pt x="0" y="762000"/>
                  </a:lnTo>
                  <a:lnTo>
                    <a:pt x="0" y="609600"/>
                  </a:lnTo>
                  <a:close/>
                  <a:moveTo>
                    <a:pt x="76200" y="914400"/>
                  </a:moveTo>
                  <a:lnTo>
                    <a:pt x="76200" y="1066800"/>
                  </a:lnTo>
                  <a:lnTo>
                    <a:pt x="0" y="1066800"/>
                  </a:lnTo>
                  <a:lnTo>
                    <a:pt x="0" y="914400"/>
                  </a:lnTo>
                  <a:close/>
                  <a:moveTo>
                    <a:pt x="76200" y="1219200"/>
                  </a:moveTo>
                  <a:lnTo>
                    <a:pt x="76200" y="1371600"/>
                  </a:lnTo>
                  <a:lnTo>
                    <a:pt x="0" y="1371600"/>
                  </a:lnTo>
                  <a:lnTo>
                    <a:pt x="0" y="1219200"/>
                  </a:lnTo>
                  <a:close/>
                  <a:moveTo>
                    <a:pt x="0" y="1524000"/>
                  </a:moveTo>
                  <a:lnTo>
                    <a:pt x="0" y="1676400"/>
                  </a:lnTo>
                  <a:lnTo>
                    <a:pt x="0" y="1524000"/>
                  </a:lnTo>
                  <a:close/>
                  <a:moveTo>
                    <a:pt x="0" y="1828800"/>
                  </a:moveTo>
                  <a:lnTo>
                    <a:pt x="0" y="1981200"/>
                  </a:lnTo>
                  <a:lnTo>
                    <a:pt x="0" y="1828800"/>
                  </a:lnTo>
                  <a:close/>
                  <a:moveTo>
                    <a:pt x="0" y="2133600"/>
                  </a:moveTo>
                  <a:lnTo>
                    <a:pt x="0" y="2286000"/>
                  </a:lnTo>
                  <a:lnTo>
                    <a:pt x="0" y="2133600"/>
                  </a:lnTo>
                  <a:close/>
                  <a:moveTo>
                    <a:pt x="0" y="2438400"/>
                  </a:moveTo>
                  <a:lnTo>
                    <a:pt x="0" y="2590800"/>
                  </a:lnTo>
                  <a:lnTo>
                    <a:pt x="0" y="2438400"/>
                  </a:lnTo>
                  <a:close/>
                  <a:moveTo>
                    <a:pt x="0" y="2743200"/>
                  </a:moveTo>
                  <a:lnTo>
                    <a:pt x="0" y="2895600"/>
                  </a:lnTo>
                  <a:lnTo>
                    <a:pt x="0" y="2743200"/>
                  </a:lnTo>
                  <a:close/>
                  <a:moveTo>
                    <a:pt x="0" y="3048000"/>
                  </a:moveTo>
                  <a:lnTo>
                    <a:pt x="0" y="3200400"/>
                  </a:lnTo>
                  <a:lnTo>
                    <a:pt x="0" y="3048000"/>
                  </a:lnTo>
                  <a:close/>
                  <a:moveTo>
                    <a:pt x="0" y="3352800"/>
                  </a:moveTo>
                  <a:lnTo>
                    <a:pt x="0" y="3505200"/>
                  </a:lnTo>
                  <a:lnTo>
                    <a:pt x="0" y="3352800"/>
                  </a:lnTo>
                  <a:close/>
                  <a:moveTo>
                    <a:pt x="0" y="3657600"/>
                  </a:moveTo>
                  <a:lnTo>
                    <a:pt x="0" y="3810000"/>
                  </a:lnTo>
                  <a:lnTo>
                    <a:pt x="0" y="3657600"/>
                  </a:lnTo>
                  <a:close/>
                  <a:moveTo>
                    <a:pt x="0" y="3962400"/>
                  </a:moveTo>
                  <a:lnTo>
                    <a:pt x="0" y="4114800"/>
                  </a:lnTo>
                  <a:lnTo>
                    <a:pt x="0" y="3962400"/>
                  </a:lnTo>
                  <a:close/>
                  <a:moveTo>
                    <a:pt x="0" y="4267200"/>
                  </a:moveTo>
                  <a:lnTo>
                    <a:pt x="0" y="4419600"/>
                  </a:lnTo>
                  <a:lnTo>
                    <a:pt x="0" y="4267200"/>
                  </a:lnTo>
                  <a:close/>
                  <a:moveTo>
                    <a:pt x="76200" y="0"/>
                  </a:moveTo>
                  <a:lnTo>
                    <a:pt x="76200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6E81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277190" y="390945"/>
            <a:ext cx="13902852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spc="300" b="tru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САЙТ: LEARNINGAPPS.ORG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65290" y="3390644"/>
            <a:ext cx="4102285" cy="5370896"/>
          </a:xfrm>
          <a:custGeom>
            <a:avLst/>
            <a:gdLst/>
            <a:ahLst/>
            <a:cxnLst/>
            <a:rect r="r" b="b" t="t" l="l"/>
            <a:pathLst>
              <a:path h="5370896" w="4102285">
                <a:moveTo>
                  <a:pt x="0" y="0"/>
                </a:moveTo>
                <a:lnTo>
                  <a:pt x="4102285" y="0"/>
                </a:lnTo>
                <a:lnTo>
                  <a:pt x="4102285" y="5370896"/>
                </a:lnTo>
                <a:lnTo>
                  <a:pt x="0" y="5370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16416" y="3383351"/>
            <a:ext cx="3678826" cy="1556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b="true" sz="8000" spc="40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37623" y="5018080"/>
            <a:ext cx="3678826" cy="844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b="true" sz="2300" spc="229">
                <a:solidFill>
                  <a:srgbClr val="4E6E81"/>
                </a:solidFill>
                <a:latin typeface="Arimo Bold"/>
                <a:ea typeface="Arimo Bold"/>
                <a:cs typeface="Arimo Bold"/>
                <a:sym typeface="Arimo Bold"/>
              </a:rPr>
              <a:t>ШИРОКИЙ ВЫБОР ШАБЛОНОВ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37623" y="6023467"/>
            <a:ext cx="3678826" cy="2174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20"/>
              </a:lnSpc>
            </a:pPr>
            <a:r>
              <a:rPr lang="en-US" sz="2200" spc="21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На платформе есть множество готовых шаблонов, которые легко адаптируются под разные задачи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4826394" y="3401622"/>
            <a:ext cx="4102285" cy="5370896"/>
          </a:xfrm>
          <a:custGeom>
            <a:avLst/>
            <a:gdLst/>
            <a:ahLst/>
            <a:cxnLst/>
            <a:rect r="r" b="b" t="t" l="l"/>
            <a:pathLst>
              <a:path h="5370896" w="4102285">
                <a:moveTo>
                  <a:pt x="0" y="0"/>
                </a:moveTo>
                <a:lnTo>
                  <a:pt x="4102285" y="0"/>
                </a:lnTo>
                <a:lnTo>
                  <a:pt x="4102285" y="5370896"/>
                </a:lnTo>
                <a:lnTo>
                  <a:pt x="0" y="53708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969322" y="3383351"/>
            <a:ext cx="3569720" cy="1556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b="true" sz="8000" spc="400">
                <a:solidFill>
                  <a:srgbClr val="A79E9C"/>
                </a:solidFill>
                <a:latin typeface="Arimo Bold"/>
                <a:ea typeface="Arimo Bold"/>
                <a:cs typeface="Arimo Bold"/>
                <a:sym typeface="Arimo Bold"/>
              </a:rPr>
              <a:t>02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69322" y="5028635"/>
            <a:ext cx="3569720" cy="844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b="true" sz="2300" spc="229">
                <a:solidFill>
                  <a:srgbClr val="4E6E81"/>
                </a:solidFill>
                <a:latin typeface="Arimo Bold"/>
                <a:ea typeface="Arimo Bold"/>
                <a:cs typeface="Arimo Bold"/>
                <a:sym typeface="Arimo Bold"/>
              </a:rPr>
              <a:t>МОБИЛЬНАЯ ВЕРСИЯ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969322" y="6423517"/>
            <a:ext cx="3569720" cy="1369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20"/>
              </a:lnSpc>
            </a:pPr>
            <a:r>
              <a:rPr lang="en-US" sz="2200" spc="21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Учащиеся могут работать с заданиями на разных устройствах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8928679" y="3390644"/>
            <a:ext cx="4102285" cy="5370896"/>
          </a:xfrm>
          <a:custGeom>
            <a:avLst/>
            <a:gdLst/>
            <a:ahLst/>
            <a:cxnLst/>
            <a:rect r="r" b="b" t="t" l="l"/>
            <a:pathLst>
              <a:path h="5370896" w="4102285">
                <a:moveTo>
                  <a:pt x="0" y="0"/>
                </a:moveTo>
                <a:lnTo>
                  <a:pt x="4102285" y="0"/>
                </a:lnTo>
                <a:lnTo>
                  <a:pt x="4102285" y="5370896"/>
                </a:lnTo>
                <a:lnTo>
                  <a:pt x="0" y="5370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928679" y="5028635"/>
            <a:ext cx="4008420" cy="1244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b="true" sz="2300" spc="229">
                <a:solidFill>
                  <a:srgbClr val="4E6E81"/>
                </a:solidFill>
                <a:latin typeface="Arimo Bold"/>
                <a:ea typeface="Arimo Bold"/>
                <a:cs typeface="Arimo Bold"/>
                <a:sym typeface="Arimo Bold"/>
              </a:rPr>
              <a:t>ПОДДЕРЖКА РАЗЛИЧНЫХ ПРЕДМЕТОВ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930909" y="6423517"/>
            <a:ext cx="4008420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20"/>
              </a:lnSpc>
            </a:pPr>
            <a:r>
              <a:rPr lang="en-US" sz="2200" spc="21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Поддерживает  предметы </a:t>
            </a:r>
          </a:p>
          <a:p>
            <a:pPr algn="ctr">
              <a:lnSpc>
                <a:spcPts val="3520"/>
              </a:lnSpc>
            </a:pPr>
            <a:r>
              <a:rPr lang="en-US" sz="2200" spc="21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гуманитерного и естественно- научного </a:t>
            </a:r>
          </a:p>
          <a:p>
            <a:pPr algn="ctr">
              <a:lnSpc>
                <a:spcPts val="3520"/>
              </a:lnSpc>
            </a:pPr>
            <a:r>
              <a:rPr lang="en-US" sz="2200" spc="21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цикла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930909" y="3383351"/>
            <a:ext cx="4008420" cy="1556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b="true" sz="8000" spc="40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03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3030963" y="3390644"/>
            <a:ext cx="4491747" cy="5370896"/>
          </a:xfrm>
          <a:custGeom>
            <a:avLst/>
            <a:gdLst/>
            <a:ahLst/>
            <a:cxnLst/>
            <a:rect r="r" b="b" t="t" l="l"/>
            <a:pathLst>
              <a:path h="5370896" w="4491747">
                <a:moveTo>
                  <a:pt x="0" y="0"/>
                </a:moveTo>
                <a:lnTo>
                  <a:pt x="4491747" y="0"/>
                </a:lnTo>
                <a:lnTo>
                  <a:pt x="4491747" y="5370896"/>
                </a:lnTo>
                <a:lnTo>
                  <a:pt x="0" y="53708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3421488" y="5028635"/>
            <a:ext cx="3771016" cy="1644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b="true" sz="2300" spc="229">
                <a:solidFill>
                  <a:srgbClr val="4E6E81"/>
                </a:solidFill>
                <a:latin typeface="Arimo Bold"/>
                <a:ea typeface="Arimo Bold"/>
                <a:cs typeface="Arimo Bold"/>
                <a:sym typeface="Arimo Bold"/>
              </a:rPr>
              <a:t>ВОЗМОЖНОСТЬ ВСТРАИВАТЬ ЗАДАНИЯ В ПРЕЗЕНТАЦИЮ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423587" y="6823567"/>
            <a:ext cx="3771016" cy="1807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20"/>
              </a:lnSpc>
            </a:pPr>
            <a:r>
              <a:rPr lang="en-US" sz="2200" spc="21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Учителя могут встроить задания в презентацию и решать их вместе с учениками у доски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423587" y="3383351"/>
            <a:ext cx="3771016" cy="1556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b="true" sz="8000" spc="400">
                <a:solidFill>
                  <a:srgbClr val="A79E9C"/>
                </a:solidFill>
                <a:latin typeface="Arimo Bold"/>
                <a:ea typeface="Arimo Bold"/>
                <a:cs typeface="Arimo Bold"/>
                <a:sym typeface="Arimo Bold"/>
              </a:rPr>
              <a:t>04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69501" y="1671987"/>
            <a:ext cx="4748574" cy="774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b="true" sz="4000" spc="39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Преимущества: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899525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010810" y="101414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04888" y="-28575"/>
            <a:ext cx="57150" cy="3391326"/>
            <a:chOff x="0" y="0"/>
            <a:chExt cx="76200" cy="452176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38100"/>
              <a:ext cx="76200" cy="4419600"/>
            </a:xfrm>
            <a:custGeom>
              <a:avLst/>
              <a:gdLst/>
              <a:ahLst/>
              <a:cxnLst/>
              <a:rect r="r" b="b" t="t" l="l"/>
              <a:pathLst>
                <a:path h="4419600" w="76200">
                  <a:moveTo>
                    <a:pt x="76200" y="304800"/>
                  </a:moveTo>
                  <a:lnTo>
                    <a:pt x="76200" y="457200"/>
                  </a:lnTo>
                  <a:lnTo>
                    <a:pt x="0" y="457200"/>
                  </a:lnTo>
                  <a:lnTo>
                    <a:pt x="0" y="304800"/>
                  </a:lnTo>
                  <a:close/>
                  <a:moveTo>
                    <a:pt x="76200" y="609600"/>
                  </a:moveTo>
                  <a:lnTo>
                    <a:pt x="76200" y="762000"/>
                  </a:lnTo>
                  <a:lnTo>
                    <a:pt x="0" y="762000"/>
                  </a:lnTo>
                  <a:lnTo>
                    <a:pt x="0" y="609600"/>
                  </a:lnTo>
                  <a:close/>
                  <a:moveTo>
                    <a:pt x="76200" y="914400"/>
                  </a:moveTo>
                  <a:lnTo>
                    <a:pt x="76200" y="1066800"/>
                  </a:lnTo>
                  <a:lnTo>
                    <a:pt x="0" y="1066800"/>
                  </a:lnTo>
                  <a:lnTo>
                    <a:pt x="0" y="914400"/>
                  </a:lnTo>
                  <a:close/>
                  <a:moveTo>
                    <a:pt x="76200" y="1219200"/>
                  </a:moveTo>
                  <a:lnTo>
                    <a:pt x="76200" y="1371600"/>
                  </a:lnTo>
                  <a:lnTo>
                    <a:pt x="0" y="1371600"/>
                  </a:lnTo>
                  <a:lnTo>
                    <a:pt x="0" y="1219200"/>
                  </a:lnTo>
                  <a:close/>
                  <a:moveTo>
                    <a:pt x="0" y="1524000"/>
                  </a:moveTo>
                  <a:lnTo>
                    <a:pt x="0" y="1676400"/>
                  </a:lnTo>
                  <a:lnTo>
                    <a:pt x="0" y="1524000"/>
                  </a:lnTo>
                  <a:close/>
                  <a:moveTo>
                    <a:pt x="0" y="1828800"/>
                  </a:moveTo>
                  <a:lnTo>
                    <a:pt x="0" y="1981200"/>
                  </a:lnTo>
                  <a:lnTo>
                    <a:pt x="0" y="1828800"/>
                  </a:lnTo>
                  <a:close/>
                  <a:moveTo>
                    <a:pt x="0" y="2133600"/>
                  </a:moveTo>
                  <a:lnTo>
                    <a:pt x="0" y="2286000"/>
                  </a:lnTo>
                  <a:lnTo>
                    <a:pt x="0" y="2133600"/>
                  </a:lnTo>
                  <a:close/>
                  <a:moveTo>
                    <a:pt x="0" y="2438400"/>
                  </a:moveTo>
                  <a:lnTo>
                    <a:pt x="0" y="2590800"/>
                  </a:lnTo>
                  <a:lnTo>
                    <a:pt x="0" y="2438400"/>
                  </a:lnTo>
                  <a:close/>
                  <a:moveTo>
                    <a:pt x="0" y="2743200"/>
                  </a:moveTo>
                  <a:lnTo>
                    <a:pt x="0" y="2895600"/>
                  </a:lnTo>
                  <a:lnTo>
                    <a:pt x="0" y="2743200"/>
                  </a:lnTo>
                  <a:close/>
                  <a:moveTo>
                    <a:pt x="0" y="3048000"/>
                  </a:moveTo>
                  <a:lnTo>
                    <a:pt x="0" y="3200400"/>
                  </a:lnTo>
                  <a:lnTo>
                    <a:pt x="0" y="3048000"/>
                  </a:lnTo>
                  <a:close/>
                  <a:moveTo>
                    <a:pt x="0" y="3352800"/>
                  </a:moveTo>
                  <a:lnTo>
                    <a:pt x="0" y="3505200"/>
                  </a:lnTo>
                  <a:lnTo>
                    <a:pt x="0" y="3352800"/>
                  </a:lnTo>
                  <a:close/>
                  <a:moveTo>
                    <a:pt x="0" y="3657600"/>
                  </a:moveTo>
                  <a:lnTo>
                    <a:pt x="0" y="3810000"/>
                  </a:lnTo>
                  <a:lnTo>
                    <a:pt x="0" y="3657600"/>
                  </a:lnTo>
                  <a:close/>
                  <a:moveTo>
                    <a:pt x="0" y="3962400"/>
                  </a:moveTo>
                  <a:lnTo>
                    <a:pt x="0" y="4114800"/>
                  </a:lnTo>
                  <a:lnTo>
                    <a:pt x="0" y="3962400"/>
                  </a:lnTo>
                  <a:close/>
                  <a:moveTo>
                    <a:pt x="0" y="4267200"/>
                  </a:moveTo>
                  <a:lnTo>
                    <a:pt x="0" y="4419600"/>
                  </a:lnTo>
                  <a:lnTo>
                    <a:pt x="0" y="4267200"/>
                  </a:lnTo>
                  <a:close/>
                  <a:moveTo>
                    <a:pt x="76200" y="0"/>
                  </a:moveTo>
                  <a:lnTo>
                    <a:pt x="76200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6E81"/>
            </a:solidFill>
          </p:spPr>
        </p:sp>
      </p:grpSp>
      <p:pic>
        <p:nvPicPr>
          <p:cNvPr name="Picture 6" id="6">
            <a:hlinkClick action="ppaction://media"/>
          </p:cNvPr>
          <p:cNvPicPr>
            <a:picLocks noChangeAspect="true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>
                  <p14:trim st="670.0000" end="1290.0000"/>
                </p14:media>
              </p:ext>
            </p:extLst>
          </p:nvPr>
        </p:nvPicPr>
        <p:blipFill>
          <a:blip r:embed="rId4"/>
          <a:srcRect l="2825" t="4369" r="2984" b="5087"/>
          <a:stretch>
            <a:fillRect/>
          </a:stretch>
        </p:blipFill>
        <p:spPr>
          <a:xfrm flipH="false" flipV="false" rot="0">
            <a:off x="2847268" y="3334176"/>
            <a:ext cx="12590807" cy="6189216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378141" y="723900"/>
            <a:ext cx="15529061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b="true" sz="6000" spc="30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LEARNINGAPPS.ORG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78141" y="1809750"/>
            <a:ext cx="15529061" cy="614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32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Пример задания на виды связи в словосочетаниях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52945" y="2478854"/>
            <a:ext cx="15529061" cy="488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499" spc="25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Можно выполнять в классе у доски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50000">
                <p:cTn fill="hold" display="false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899525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04888" y="-28575"/>
            <a:ext cx="57150" cy="3391326"/>
            <a:chOff x="0" y="0"/>
            <a:chExt cx="76200" cy="452176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38100"/>
              <a:ext cx="76200" cy="4419600"/>
            </a:xfrm>
            <a:custGeom>
              <a:avLst/>
              <a:gdLst/>
              <a:ahLst/>
              <a:cxnLst/>
              <a:rect r="r" b="b" t="t" l="l"/>
              <a:pathLst>
                <a:path h="4419600" w="76200">
                  <a:moveTo>
                    <a:pt x="76200" y="304800"/>
                  </a:moveTo>
                  <a:lnTo>
                    <a:pt x="76200" y="457200"/>
                  </a:lnTo>
                  <a:lnTo>
                    <a:pt x="0" y="457200"/>
                  </a:lnTo>
                  <a:lnTo>
                    <a:pt x="0" y="304800"/>
                  </a:lnTo>
                  <a:close/>
                  <a:moveTo>
                    <a:pt x="76200" y="609600"/>
                  </a:moveTo>
                  <a:lnTo>
                    <a:pt x="76200" y="762000"/>
                  </a:lnTo>
                  <a:lnTo>
                    <a:pt x="0" y="762000"/>
                  </a:lnTo>
                  <a:lnTo>
                    <a:pt x="0" y="609600"/>
                  </a:lnTo>
                  <a:close/>
                  <a:moveTo>
                    <a:pt x="76200" y="914400"/>
                  </a:moveTo>
                  <a:lnTo>
                    <a:pt x="76200" y="1066800"/>
                  </a:lnTo>
                  <a:lnTo>
                    <a:pt x="0" y="1066800"/>
                  </a:lnTo>
                  <a:lnTo>
                    <a:pt x="0" y="914400"/>
                  </a:lnTo>
                  <a:close/>
                  <a:moveTo>
                    <a:pt x="76200" y="1219200"/>
                  </a:moveTo>
                  <a:lnTo>
                    <a:pt x="76200" y="1371600"/>
                  </a:lnTo>
                  <a:lnTo>
                    <a:pt x="0" y="1371600"/>
                  </a:lnTo>
                  <a:lnTo>
                    <a:pt x="0" y="1219200"/>
                  </a:lnTo>
                  <a:close/>
                  <a:moveTo>
                    <a:pt x="0" y="1524000"/>
                  </a:moveTo>
                  <a:lnTo>
                    <a:pt x="0" y="1676400"/>
                  </a:lnTo>
                  <a:lnTo>
                    <a:pt x="0" y="1524000"/>
                  </a:lnTo>
                  <a:close/>
                  <a:moveTo>
                    <a:pt x="0" y="1828800"/>
                  </a:moveTo>
                  <a:lnTo>
                    <a:pt x="0" y="1981200"/>
                  </a:lnTo>
                  <a:lnTo>
                    <a:pt x="0" y="1828800"/>
                  </a:lnTo>
                  <a:close/>
                  <a:moveTo>
                    <a:pt x="0" y="2133600"/>
                  </a:moveTo>
                  <a:lnTo>
                    <a:pt x="0" y="2286000"/>
                  </a:lnTo>
                  <a:lnTo>
                    <a:pt x="0" y="2133600"/>
                  </a:lnTo>
                  <a:close/>
                  <a:moveTo>
                    <a:pt x="0" y="2438400"/>
                  </a:moveTo>
                  <a:lnTo>
                    <a:pt x="0" y="2590800"/>
                  </a:lnTo>
                  <a:lnTo>
                    <a:pt x="0" y="2438400"/>
                  </a:lnTo>
                  <a:close/>
                  <a:moveTo>
                    <a:pt x="0" y="2743200"/>
                  </a:moveTo>
                  <a:lnTo>
                    <a:pt x="0" y="2895600"/>
                  </a:lnTo>
                  <a:lnTo>
                    <a:pt x="0" y="2743200"/>
                  </a:lnTo>
                  <a:close/>
                  <a:moveTo>
                    <a:pt x="0" y="3048000"/>
                  </a:moveTo>
                  <a:lnTo>
                    <a:pt x="0" y="3200400"/>
                  </a:lnTo>
                  <a:lnTo>
                    <a:pt x="0" y="3048000"/>
                  </a:lnTo>
                  <a:close/>
                  <a:moveTo>
                    <a:pt x="0" y="3352800"/>
                  </a:moveTo>
                  <a:lnTo>
                    <a:pt x="0" y="3505200"/>
                  </a:lnTo>
                  <a:lnTo>
                    <a:pt x="0" y="3352800"/>
                  </a:lnTo>
                  <a:close/>
                  <a:moveTo>
                    <a:pt x="0" y="3657600"/>
                  </a:moveTo>
                  <a:lnTo>
                    <a:pt x="0" y="3810000"/>
                  </a:lnTo>
                  <a:lnTo>
                    <a:pt x="0" y="3657600"/>
                  </a:lnTo>
                  <a:close/>
                  <a:moveTo>
                    <a:pt x="0" y="3962400"/>
                  </a:moveTo>
                  <a:lnTo>
                    <a:pt x="0" y="4114800"/>
                  </a:lnTo>
                  <a:lnTo>
                    <a:pt x="0" y="3962400"/>
                  </a:lnTo>
                  <a:close/>
                  <a:moveTo>
                    <a:pt x="0" y="4267200"/>
                  </a:moveTo>
                  <a:lnTo>
                    <a:pt x="0" y="4419600"/>
                  </a:lnTo>
                  <a:lnTo>
                    <a:pt x="0" y="4267200"/>
                  </a:lnTo>
                  <a:close/>
                  <a:moveTo>
                    <a:pt x="76200" y="0"/>
                  </a:moveTo>
                  <a:lnTo>
                    <a:pt x="76200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6E8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2060648" y="2651221"/>
            <a:ext cx="3683104" cy="3683104"/>
            <a:chOff x="0" y="0"/>
            <a:chExt cx="4910805" cy="491080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910836" cy="4910836"/>
            </a:xfrm>
            <a:custGeom>
              <a:avLst/>
              <a:gdLst/>
              <a:ahLst/>
              <a:cxnLst/>
              <a:rect r="r" b="b" t="t" l="l"/>
              <a:pathLst>
                <a:path h="4910836" w="4910836">
                  <a:moveTo>
                    <a:pt x="0" y="0"/>
                  </a:moveTo>
                  <a:lnTo>
                    <a:pt x="4910836" y="0"/>
                  </a:lnTo>
                  <a:lnTo>
                    <a:pt x="4910836" y="4910836"/>
                  </a:lnTo>
                  <a:lnTo>
                    <a:pt x="0" y="49108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992471" y="6677163"/>
            <a:ext cx="889611" cy="860496"/>
            <a:chOff x="0" y="0"/>
            <a:chExt cx="1186148" cy="114732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86180" cy="1147318"/>
            </a:xfrm>
            <a:custGeom>
              <a:avLst/>
              <a:gdLst/>
              <a:ahLst/>
              <a:cxnLst/>
              <a:rect r="r" b="b" t="t" l="l"/>
              <a:pathLst>
                <a:path h="1147318" w="1186180">
                  <a:moveTo>
                    <a:pt x="0" y="0"/>
                  </a:moveTo>
                  <a:lnTo>
                    <a:pt x="1186180" y="0"/>
                  </a:lnTo>
                  <a:lnTo>
                    <a:pt x="1186180" y="1147318"/>
                  </a:lnTo>
                  <a:lnTo>
                    <a:pt x="0" y="1147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76" r="2" b="-77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7010810" y="101414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06945" y="2753963"/>
            <a:ext cx="8917074" cy="5049884"/>
          </a:xfrm>
          <a:custGeom>
            <a:avLst/>
            <a:gdLst/>
            <a:ahLst/>
            <a:cxnLst/>
            <a:rect r="r" b="b" t="t" l="l"/>
            <a:pathLst>
              <a:path h="5049884" w="8917074">
                <a:moveTo>
                  <a:pt x="0" y="0"/>
                </a:moveTo>
                <a:lnTo>
                  <a:pt x="8917074" y="0"/>
                </a:lnTo>
                <a:lnTo>
                  <a:pt x="8917074" y="5049884"/>
                </a:lnTo>
                <a:lnTo>
                  <a:pt x="0" y="50498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4776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668248" y="266700"/>
            <a:ext cx="10951504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b="true" sz="6000" spc="30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LEARNINGAPPS.ORG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06945" y="1777968"/>
            <a:ext cx="7395056" cy="614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32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Словарь понятий для сочинения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060648" y="6514321"/>
            <a:ext cx="5198652" cy="1052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spc="28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https://learningapps.org/view11300531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992471" y="1877028"/>
            <a:ext cx="6526659" cy="514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b="true" sz="2600" spc="26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Задание по QR коду или ссылке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899525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010810" y="101414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04888" y="-28575"/>
            <a:ext cx="57150" cy="3391326"/>
            <a:chOff x="0" y="0"/>
            <a:chExt cx="76200" cy="452176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38100"/>
              <a:ext cx="76200" cy="4419600"/>
            </a:xfrm>
            <a:custGeom>
              <a:avLst/>
              <a:gdLst/>
              <a:ahLst/>
              <a:cxnLst/>
              <a:rect r="r" b="b" t="t" l="l"/>
              <a:pathLst>
                <a:path h="4419600" w="76200">
                  <a:moveTo>
                    <a:pt x="76200" y="304800"/>
                  </a:moveTo>
                  <a:lnTo>
                    <a:pt x="76200" y="457200"/>
                  </a:lnTo>
                  <a:lnTo>
                    <a:pt x="0" y="457200"/>
                  </a:lnTo>
                  <a:lnTo>
                    <a:pt x="0" y="304800"/>
                  </a:lnTo>
                  <a:close/>
                  <a:moveTo>
                    <a:pt x="76200" y="609600"/>
                  </a:moveTo>
                  <a:lnTo>
                    <a:pt x="76200" y="762000"/>
                  </a:lnTo>
                  <a:lnTo>
                    <a:pt x="0" y="762000"/>
                  </a:lnTo>
                  <a:lnTo>
                    <a:pt x="0" y="609600"/>
                  </a:lnTo>
                  <a:close/>
                  <a:moveTo>
                    <a:pt x="76200" y="914400"/>
                  </a:moveTo>
                  <a:lnTo>
                    <a:pt x="76200" y="1066800"/>
                  </a:lnTo>
                  <a:lnTo>
                    <a:pt x="0" y="1066800"/>
                  </a:lnTo>
                  <a:lnTo>
                    <a:pt x="0" y="914400"/>
                  </a:lnTo>
                  <a:close/>
                  <a:moveTo>
                    <a:pt x="76200" y="1219200"/>
                  </a:moveTo>
                  <a:lnTo>
                    <a:pt x="76200" y="1371600"/>
                  </a:lnTo>
                  <a:lnTo>
                    <a:pt x="0" y="1371600"/>
                  </a:lnTo>
                  <a:lnTo>
                    <a:pt x="0" y="1219200"/>
                  </a:lnTo>
                  <a:close/>
                  <a:moveTo>
                    <a:pt x="0" y="1524000"/>
                  </a:moveTo>
                  <a:lnTo>
                    <a:pt x="0" y="1676400"/>
                  </a:lnTo>
                  <a:lnTo>
                    <a:pt x="0" y="1524000"/>
                  </a:lnTo>
                  <a:close/>
                  <a:moveTo>
                    <a:pt x="0" y="1828800"/>
                  </a:moveTo>
                  <a:lnTo>
                    <a:pt x="0" y="1981200"/>
                  </a:lnTo>
                  <a:lnTo>
                    <a:pt x="0" y="1828800"/>
                  </a:lnTo>
                  <a:close/>
                  <a:moveTo>
                    <a:pt x="0" y="2133600"/>
                  </a:moveTo>
                  <a:lnTo>
                    <a:pt x="0" y="2286000"/>
                  </a:lnTo>
                  <a:lnTo>
                    <a:pt x="0" y="2133600"/>
                  </a:lnTo>
                  <a:close/>
                  <a:moveTo>
                    <a:pt x="0" y="2438400"/>
                  </a:moveTo>
                  <a:lnTo>
                    <a:pt x="0" y="2590800"/>
                  </a:lnTo>
                  <a:lnTo>
                    <a:pt x="0" y="2438400"/>
                  </a:lnTo>
                  <a:close/>
                  <a:moveTo>
                    <a:pt x="0" y="2743200"/>
                  </a:moveTo>
                  <a:lnTo>
                    <a:pt x="0" y="2895600"/>
                  </a:lnTo>
                  <a:lnTo>
                    <a:pt x="0" y="2743200"/>
                  </a:lnTo>
                  <a:close/>
                  <a:moveTo>
                    <a:pt x="0" y="3048000"/>
                  </a:moveTo>
                  <a:lnTo>
                    <a:pt x="0" y="3200400"/>
                  </a:lnTo>
                  <a:lnTo>
                    <a:pt x="0" y="3048000"/>
                  </a:lnTo>
                  <a:close/>
                  <a:moveTo>
                    <a:pt x="0" y="3352800"/>
                  </a:moveTo>
                  <a:lnTo>
                    <a:pt x="0" y="3505200"/>
                  </a:lnTo>
                  <a:lnTo>
                    <a:pt x="0" y="3352800"/>
                  </a:lnTo>
                  <a:close/>
                  <a:moveTo>
                    <a:pt x="0" y="3657600"/>
                  </a:moveTo>
                  <a:lnTo>
                    <a:pt x="0" y="3810000"/>
                  </a:lnTo>
                  <a:lnTo>
                    <a:pt x="0" y="3657600"/>
                  </a:lnTo>
                  <a:close/>
                  <a:moveTo>
                    <a:pt x="0" y="3962400"/>
                  </a:moveTo>
                  <a:lnTo>
                    <a:pt x="0" y="4114800"/>
                  </a:lnTo>
                  <a:lnTo>
                    <a:pt x="0" y="3962400"/>
                  </a:lnTo>
                  <a:close/>
                  <a:moveTo>
                    <a:pt x="0" y="4267200"/>
                  </a:moveTo>
                  <a:lnTo>
                    <a:pt x="0" y="4419600"/>
                  </a:lnTo>
                  <a:lnTo>
                    <a:pt x="0" y="4267200"/>
                  </a:lnTo>
                  <a:close/>
                  <a:moveTo>
                    <a:pt x="76200" y="0"/>
                  </a:moveTo>
                  <a:lnTo>
                    <a:pt x="76200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6E8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1767537" y="2661002"/>
            <a:ext cx="4136032" cy="4136032"/>
            <a:chOff x="0" y="0"/>
            <a:chExt cx="5514709" cy="551470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514721" cy="5514721"/>
            </a:xfrm>
            <a:custGeom>
              <a:avLst/>
              <a:gdLst/>
              <a:ahLst/>
              <a:cxnLst/>
              <a:rect r="r" b="b" t="t" l="l"/>
              <a:pathLst>
                <a:path h="5514721" w="5514721">
                  <a:moveTo>
                    <a:pt x="0" y="0"/>
                  </a:moveTo>
                  <a:lnTo>
                    <a:pt x="5514721" y="0"/>
                  </a:lnTo>
                  <a:lnTo>
                    <a:pt x="5514721" y="5514721"/>
                  </a:lnTo>
                  <a:lnTo>
                    <a:pt x="0" y="55147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102519" y="7700395"/>
            <a:ext cx="889611" cy="860496"/>
            <a:chOff x="0" y="0"/>
            <a:chExt cx="1186148" cy="114732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86180" cy="1147318"/>
            </a:xfrm>
            <a:custGeom>
              <a:avLst/>
              <a:gdLst/>
              <a:ahLst/>
              <a:cxnLst/>
              <a:rect r="r" b="b" t="t" l="l"/>
              <a:pathLst>
                <a:path h="1147318" w="1186180">
                  <a:moveTo>
                    <a:pt x="0" y="0"/>
                  </a:moveTo>
                  <a:lnTo>
                    <a:pt x="1186180" y="0"/>
                  </a:lnTo>
                  <a:lnTo>
                    <a:pt x="1186180" y="1147318"/>
                  </a:lnTo>
                  <a:lnTo>
                    <a:pt x="0" y="1147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76" r="2" b="-77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79470" y="2988480"/>
            <a:ext cx="9215390" cy="4310040"/>
            <a:chOff x="0" y="0"/>
            <a:chExt cx="12287187" cy="57467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287123" cy="5746750"/>
            </a:xfrm>
            <a:custGeom>
              <a:avLst/>
              <a:gdLst/>
              <a:ahLst/>
              <a:cxnLst/>
              <a:rect r="r" b="b" t="t" l="l"/>
              <a:pathLst>
                <a:path h="5746750" w="12287123">
                  <a:moveTo>
                    <a:pt x="0" y="0"/>
                  </a:moveTo>
                  <a:lnTo>
                    <a:pt x="12287123" y="0"/>
                  </a:lnTo>
                  <a:lnTo>
                    <a:pt x="12287123" y="5746750"/>
                  </a:lnTo>
                  <a:lnTo>
                    <a:pt x="0" y="5746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9573" r="0" b="-19573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2384430" y="266700"/>
            <a:ext cx="13519140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b="true" sz="6000" spc="30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LEARNINGAPPS.ORG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79470" y="1711501"/>
            <a:ext cx="8616805" cy="590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3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Пример 6 задания ОГЭ по орфограммам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88665" y="7482092"/>
            <a:ext cx="4946390" cy="107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45"/>
              </a:lnSpc>
            </a:pPr>
            <a:r>
              <a:rPr lang="en-US" sz="2960" spc="29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https://learningapps.org/view19802180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974615" y="1787066"/>
            <a:ext cx="6526659" cy="514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b="true" sz="2600" spc="26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Задание по QR коду или ссылке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6658" y="2585760"/>
            <a:ext cx="11098527" cy="1431709"/>
          </a:xfrm>
          <a:custGeom>
            <a:avLst/>
            <a:gdLst/>
            <a:ahLst/>
            <a:cxnLst/>
            <a:rect r="r" b="b" t="t" l="l"/>
            <a:pathLst>
              <a:path h="1431709" w="11098527">
                <a:moveTo>
                  <a:pt x="0" y="0"/>
                </a:moveTo>
                <a:lnTo>
                  <a:pt x="11098527" y="0"/>
                </a:lnTo>
                <a:lnTo>
                  <a:pt x="11098527" y="1431709"/>
                </a:lnTo>
                <a:lnTo>
                  <a:pt x="0" y="14317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464382" y="681222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961483" y="3322347"/>
            <a:ext cx="4384184" cy="1058062"/>
          </a:xfrm>
          <a:custGeom>
            <a:avLst/>
            <a:gdLst/>
            <a:ahLst/>
            <a:cxnLst/>
            <a:rect r="r" b="b" t="t" l="l"/>
            <a:pathLst>
              <a:path h="1058062" w="4384184">
                <a:moveTo>
                  <a:pt x="0" y="0"/>
                </a:moveTo>
                <a:lnTo>
                  <a:pt x="4384184" y="0"/>
                </a:lnTo>
                <a:lnTo>
                  <a:pt x="4384184" y="1058063"/>
                </a:lnTo>
                <a:lnTo>
                  <a:pt x="0" y="10580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139952" y="3518665"/>
            <a:ext cx="4867760" cy="561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b="true" sz="2825" spc="282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Создание карточек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961483" y="4348819"/>
            <a:ext cx="10716385" cy="1255974"/>
          </a:xfrm>
          <a:custGeom>
            <a:avLst/>
            <a:gdLst/>
            <a:ahLst/>
            <a:cxnLst/>
            <a:rect r="r" b="b" t="t" l="l"/>
            <a:pathLst>
              <a:path h="1255974" w="10716385">
                <a:moveTo>
                  <a:pt x="0" y="0"/>
                </a:moveTo>
                <a:lnTo>
                  <a:pt x="10716385" y="0"/>
                </a:lnTo>
                <a:lnTo>
                  <a:pt x="10716385" y="1255974"/>
                </a:lnTo>
                <a:lnTo>
                  <a:pt x="0" y="12559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154980" y="4567538"/>
            <a:ext cx="10522888" cy="894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469" spc="24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Ученики и учителя могут создавать карточки для изучения различных тем.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53976" y="3444917"/>
            <a:ext cx="1040848" cy="935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4"/>
              </a:lnSpc>
            </a:pPr>
            <a:r>
              <a:rPr lang="en-US" b="true" sz="4714" spc="234">
                <a:solidFill>
                  <a:srgbClr val="A79E9C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961483" y="6408195"/>
            <a:ext cx="4384184" cy="1058062"/>
          </a:xfrm>
          <a:custGeom>
            <a:avLst/>
            <a:gdLst/>
            <a:ahLst/>
            <a:cxnLst/>
            <a:rect r="r" b="b" t="t" l="l"/>
            <a:pathLst>
              <a:path h="1058062" w="4384184">
                <a:moveTo>
                  <a:pt x="0" y="0"/>
                </a:moveTo>
                <a:lnTo>
                  <a:pt x="4384184" y="0"/>
                </a:lnTo>
                <a:lnTo>
                  <a:pt x="4384184" y="1058063"/>
                </a:lnTo>
                <a:lnTo>
                  <a:pt x="0" y="10580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139951" y="6604513"/>
            <a:ext cx="4027247" cy="647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b="true" sz="2825" spc="282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Готовые наборы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961483" y="7434667"/>
            <a:ext cx="10716385" cy="1255974"/>
          </a:xfrm>
          <a:custGeom>
            <a:avLst/>
            <a:gdLst/>
            <a:ahLst/>
            <a:cxnLst/>
            <a:rect r="r" b="b" t="t" l="l"/>
            <a:pathLst>
              <a:path h="1255974" w="10716385">
                <a:moveTo>
                  <a:pt x="0" y="0"/>
                </a:moveTo>
                <a:lnTo>
                  <a:pt x="10716385" y="0"/>
                </a:lnTo>
                <a:lnTo>
                  <a:pt x="10716385" y="1255974"/>
                </a:lnTo>
                <a:lnTo>
                  <a:pt x="0" y="12559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154980" y="7653386"/>
            <a:ext cx="10522888" cy="894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469" spc="24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Доступ к миллионам карточек, созданных другими пользователями по разным предметам.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53976" y="6530765"/>
            <a:ext cx="1040848" cy="935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4"/>
              </a:lnSpc>
            </a:pPr>
            <a:r>
              <a:rPr lang="en-US" b="true" sz="4714" spc="234">
                <a:solidFill>
                  <a:srgbClr val="A79E9C"/>
                </a:solidFill>
                <a:latin typeface="Arimo Bold"/>
                <a:ea typeface="Arimo Bold"/>
                <a:cs typeface="Arimo Bold"/>
                <a:sym typeface="Arimo Bold"/>
              </a:rPr>
              <a:t>02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853976" y="1120733"/>
            <a:ext cx="1443906" cy="1476427"/>
            <a:chOff x="0" y="0"/>
            <a:chExt cx="1925208" cy="196856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25193" cy="1968627"/>
            </a:xfrm>
            <a:custGeom>
              <a:avLst/>
              <a:gdLst/>
              <a:ahLst/>
              <a:cxnLst/>
              <a:rect r="r" b="b" t="t" l="l"/>
              <a:pathLst>
                <a:path h="1968627" w="1925193">
                  <a:moveTo>
                    <a:pt x="0" y="0"/>
                  </a:moveTo>
                  <a:lnTo>
                    <a:pt x="1925193" y="0"/>
                  </a:lnTo>
                  <a:lnTo>
                    <a:pt x="1925193" y="1968627"/>
                  </a:lnTo>
                  <a:lnTo>
                    <a:pt x="0" y="1968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2" t="0" r="-3" b="2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2513255" y="873083"/>
            <a:ext cx="14090094" cy="16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80"/>
              </a:lnSpc>
            </a:pPr>
            <a:r>
              <a:rPr lang="en-US" b="true" sz="4700" spc="235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ВОЗМОЖНОСТИ САЙТА И ПРИЛОЖЕНИЯ QUIZLET</a:t>
            </a:r>
          </a:p>
        </p:txBody>
      </p:sp>
      <p:pic>
        <p:nvPicPr>
          <p:cNvPr name="Picture 17" id="17">
            <a:hlinkClick action="ppaction://media"/>
          </p:cNvPr>
          <p:cNvPicPr>
            <a:picLocks noChangeAspect="true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1"/>
          <a:srcRect l="0" t="0" r="0" b="231"/>
          <a:stretch>
            <a:fillRect/>
          </a:stretch>
        </p:blipFill>
        <p:spPr>
          <a:xfrm flipH="false" flipV="false" rot="0">
            <a:off x="13431696" y="1858946"/>
            <a:ext cx="3827604" cy="78110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6658" y="2585760"/>
            <a:ext cx="11098527" cy="1431709"/>
          </a:xfrm>
          <a:custGeom>
            <a:avLst/>
            <a:gdLst/>
            <a:ahLst/>
            <a:cxnLst/>
            <a:rect r="r" b="b" t="t" l="l"/>
            <a:pathLst>
              <a:path h="1431709" w="11098527">
                <a:moveTo>
                  <a:pt x="0" y="0"/>
                </a:moveTo>
                <a:lnTo>
                  <a:pt x="11098527" y="0"/>
                </a:lnTo>
                <a:lnTo>
                  <a:pt x="11098527" y="1431709"/>
                </a:lnTo>
                <a:lnTo>
                  <a:pt x="0" y="14317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464382" y="681222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961483" y="3263540"/>
            <a:ext cx="5358192" cy="1058062"/>
          </a:xfrm>
          <a:custGeom>
            <a:avLst/>
            <a:gdLst/>
            <a:ahLst/>
            <a:cxnLst/>
            <a:rect r="r" b="b" t="t" l="l"/>
            <a:pathLst>
              <a:path h="1058062" w="5358192">
                <a:moveTo>
                  <a:pt x="0" y="0"/>
                </a:moveTo>
                <a:lnTo>
                  <a:pt x="5358192" y="0"/>
                </a:lnTo>
                <a:lnTo>
                  <a:pt x="5358192" y="1058063"/>
                </a:lnTo>
                <a:lnTo>
                  <a:pt x="0" y="10580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139951" y="3459858"/>
            <a:ext cx="5276472" cy="647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b="true" sz="2825" spc="282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Мобильное приложение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961483" y="4290012"/>
            <a:ext cx="10716385" cy="1255974"/>
          </a:xfrm>
          <a:custGeom>
            <a:avLst/>
            <a:gdLst/>
            <a:ahLst/>
            <a:cxnLst/>
            <a:rect r="r" b="b" t="t" l="l"/>
            <a:pathLst>
              <a:path h="1255974" w="10716385">
                <a:moveTo>
                  <a:pt x="0" y="0"/>
                </a:moveTo>
                <a:lnTo>
                  <a:pt x="10716385" y="0"/>
                </a:lnTo>
                <a:lnTo>
                  <a:pt x="10716385" y="1255974"/>
                </a:lnTo>
                <a:lnTo>
                  <a:pt x="0" y="12559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154980" y="4508731"/>
            <a:ext cx="10522888" cy="457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469" spc="24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Доступ к учёбе в любое время и в любом месте.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53976" y="3386110"/>
            <a:ext cx="1040848" cy="935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4"/>
              </a:lnSpc>
            </a:pPr>
            <a:r>
              <a:rPr lang="en-US" b="true" sz="4714" spc="234">
                <a:solidFill>
                  <a:srgbClr val="A79E9C"/>
                </a:solidFill>
                <a:latin typeface="Arimo Bold"/>
                <a:ea typeface="Arimo Bold"/>
                <a:cs typeface="Arimo Bold"/>
                <a:sym typeface="Arimo Bold"/>
              </a:rPr>
              <a:t>03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961483" y="6327661"/>
            <a:ext cx="4384184" cy="1058062"/>
          </a:xfrm>
          <a:custGeom>
            <a:avLst/>
            <a:gdLst/>
            <a:ahLst/>
            <a:cxnLst/>
            <a:rect r="r" b="b" t="t" l="l"/>
            <a:pathLst>
              <a:path h="1058062" w="4384184">
                <a:moveTo>
                  <a:pt x="0" y="0"/>
                </a:moveTo>
                <a:lnTo>
                  <a:pt x="4384184" y="0"/>
                </a:lnTo>
                <a:lnTo>
                  <a:pt x="4384184" y="1058063"/>
                </a:lnTo>
                <a:lnTo>
                  <a:pt x="0" y="10580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139952" y="6523979"/>
            <a:ext cx="4205716" cy="561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b="true" sz="2825" spc="282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Совместная работа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961483" y="7354133"/>
            <a:ext cx="10716385" cy="1255974"/>
          </a:xfrm>
          <a:custGeom>
            <a:avLst/>
            <a:gdLst/>
            <a:ahLst/>
            <a:cxnLst/>
            <a:rect r="r" b="b" t="t" l="l"/>
            <a:pathLst>
              <a:path h="1255974" w="10716385">
                <a:moveTo>
                  <a:pt x="0" y="0"/>
                </a:moveTo>
                <a:lnTo>
                  <a:pt x="10716385" y="0"/>
                </a:lnTo>
                <a:lnTo>
                  <a:pt x="10716385" y="1255974"/>
                </a:lnTo>
                <a:lnTo>
                  <a:pt x="0" y="12559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154980" y="7572852"/>
            <a:ext cx="10522888" cy="894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469" spc="24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Обмен карточками и материалами с другими учениками и учителями.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53976" y="6450231"/>
            <a:ext cx="1040848" cy="935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4"/>
              </a:lnSpc>
            </a:pPr>
            <a:r>
              <a:rPr lang="en-US" b="true" sz="4714" spc="234">
                <a:solidFill>
                  <a:srgbClr val="A79E9C"/>
                </a:solidFill>
                <a:latin typeface="Arimo Bold"/>
                <a:ea typeface="Arimo Bold"/>
                <a:cs typeface="Arimo Bold"/>
                <a:sym typeface="Arimo Bold"/>
              </a:rPr>
              <a:t>04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513255" y="873083"/>
            <a:ext cx="14090094" cy="1821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 spc="24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ВОЗМОЖНОСТИ САЙТА И ПРИЛОЖЕНИЯ QUIZLET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53976" y="1120733"/>
            <a:ext cx="1443906" cy="1476427"/>
            <a:chOff x="0" y="0"/>
            <a:chExt cx="1925208" cy="196856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925193" cy="1968627"/>
            </a:xfrm>
            <a:custGeom>
              <a:avLst/>
              <a:gdLst/>
              <a:ahLst/>
              <a:cxnLst/>
              <a:rect r="r" b="b" t="t" l="l"/>
              <a:pathLst>
                <a:path h="1968627" w="1925193">
                  <a:moveTo>
                    <a:pt x="0" y="0"/>
                  </a:moveTo>
                  <a:lnTo>
                    <a:pt x="1925193" y="0"/>
                  </a:lnTo>
                  <a:lnTo>
                    <a:pt x="1925193" y="1968627"/>
                  </a:lnTo>
                  <a:lnTo>
                    <a:pt x="0" y="1968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2" t="0" r="-3" b="2"/>
              </a:stretch>
            </a:blipFill>
          </p:spPr>
        </p:sp>
      </p:grpSp>
      <p:pic>
        <p:nvPicPr>
          <p:cNvPr name="Picture 17" id="17">
            <a:hlinkClick action="ppaction://media"/>
          </p:cNvPr>
          <p:cNvPicPr>
            <a:picLocks noChangeAspect="true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3"/>
          <a:srcRect l="0" t="0" r="0" b="231"/>
          <a:stretch>
            <a:fillRect/>
          </a:stretch>
        </p:blipFill>
        <p:spPr>
          <a:xfrm flipH="false" flipV="false" rot="0">
            <a:off x="13431696" y="1858946"/>
            <a:ext cx="3827604" cy="78110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6658" y="2585760"/>
            <a:ext cx="11098527" cy="1431709"/>
          </a:xfrm>
          <a:custGeom>
            <a:avLst/>
            <a:gdLst/>
            <a:ahLst/>
            <a:cxnLst/>
            <a:rect r="r" b="b" t="t" l="l"/>
            <a:pathLst>
              <a:path h="1431709" w="11098527">
                <a:moveTo>
                  <a:pt x="0" y="0"/>
                </a:moveTo>
                <a:lnTo>
                  <a:pt x="11098527" y="0"/>
                </a:lnTo>
                <a:lnTo>
                  <a:pt x="11098527" y="1431709"/>
                </a:lnTo>
                <a:lnTo>
                  <a:pt x="0" y="14317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464382" y="681222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949996">
            <a:off x="8830728" y="2198422"/>
            <a:ext cx="1113464" cy="1855773"/>
          </a:xfrm>
          <a:custGeom>
            <a:avLst/>
            <a:gdLst/>
            <a:ahLst/>
            <a:cxnLst/>
            <a:rect r="r" b="b" t="t" l="l"/>
            <a:pathLst>
              <a:path h="1855773" w="1113464">
                <a:moveTo>
                  <a:pt x="0" y="0"/>
                </a:moveTo>
                <a:lnTo>
                  <a:pt x="1113464" y="0"/>
                </a:lnTo>
                <a:lnTo>
                  <a:pt x="1113464" y="1855773"/>
                </a:lnTo>
                <a:lnTo>
                  <a:pt x="0" y="18557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769" r="0" b="-769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887373" y="3694472"/>
            <a:ext cx="5245361" cy="5245361"/>
            <a:chOff x="0" y="0"/>
            <a:chExt cx="6993815" cy="69938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993763" cy="6993763"/>
            </a:xfrm>
            <a:custGeom>
              <a:avLst/>
              <a:gdLst/>
              <a:ahLst/>
              <a:cxnLst/>
              <a:rect r="r" b="b" t="t" l="l"/>
              <a:pathLst>
                <a:path h="6993763" w="6993763">
                  <a:moveTo>
                    <a:pt x="0" y="0"/>
                  </a:moveTo>
                  <a:lnTo>
                    <a:pt x="6993763" y="0"/>
                  </a:lnTo>
                  <a:lnTo>
                    <a:pt x="6993763" y="6993763"/>
                  </a:lnTo>
                  <a:lnTo>
                    <a:pt x="0" y="6993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2490349" y="781050"/>
            <a:ext cx="10983852" cy="2668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 spc="24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КАРТОЧКИ ИЗ ЭТОЙ ПРЕЗЕНТАЦИИ </a:t>
            </a:r>
          </a:p>
          <a:p>
            <a:pPr algn="l">
              <a:lnSpc>
                <a:spcPts val="6719"/>
              </a:lnSpc>
            </a:pPr>
            <a:r>
              <a:rPr lang="en-US" b="true" sz="4800" spc="24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ЗДЕСЬ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53976" y="1028700"/>
            <a:ext cx="1443906" cy="1476427"/>
            <a:chOff x="0" y="0"/>
            <a:chExt cx="1925208" cy="19685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25193" cy="1968627"/>
            </a:xfrm>
            <a:custGeom>
              <a:avLst/>
              <a:gdLst/>
              <a:ahLst/>
              <a:cxnLst/>
              <a:rect r="r" b="b" t="t" l="l"/>
              <a:pathLst>
                <a:path h="1968627" w="1925193">
                  <a:moveTo>
                    <a:pt x="0" y="0"/>
                  </a:moveTo>
                  <a:lnTo>
                    <a:pt x="1925193" y="0"/>
                  </a:lnTo>
                  <a:lnTo>
                    <a:pt x="1925193" y="1968627"/>
                  </a:lnTo>
                  <a:lnTo>
                    <a:pt x="0" y="1968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" t="0" r="-3" b="2"/>
              </a:stretch>
            </a:blipFill>
          </p:spPr>
        </p:sp>
      </p:grp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/>
          <a:srcRect l="0" t="0" r="0" b="231"/>
          <a:stretch>
            <a:fillRect/>
          </a:stretch>
        </p:blipFill>
        <p:spPr>
          <a:xfrm flipH="false" flipV="false" rot="0">
            <a:off x="12315186" y="1028700"/>
            <a:ext cx="4032686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6658" y="2585760"/>
            <a:ext cx="11098527" cy="1431709"/>
          </a:xfrm>
          <a:custGeom>
            <a:avLst/>
            <a:gdLst/>
            <a:ahLst/>
            <a:cxnLst/>
            <a:rect r="r" b="b" t="t" l="l"/>
            <a:pathLst>
              <a:path h="1431709" w="11098527">
                <a:moveTo>
                  <a:pt x="0" y="0"/>
                </a:moveTo>
                <a:lnTo>
                  <a:pt x="11098527" y="0"/>
                </a:lnTo>
                <a:lnTo>
                  <a:pt x="11098527" y="1431709"/>
                </a:lnTo>
                <a:lnTo>
                  <a:pt x="0" y="14317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464382" y="681222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961483" y="4348819"/>
            <a:ext cx="14937219" cy="1383878"/>
          </a:xfrm>
          <a:custGeom>
            <a:avLst/>
            <a:gdLst/>
            <a:ahLst/>
            <a:cxnLst/>
            <a:rect r="r" b="b" t="t" l="l"/>
            <a:pathLst>
              <a:path h="1383878" w="14937219">
                <a:moveTo>
                  <a:pt x="0" y="0"/>
                </a:moveTo>
                <a:lnTo>
                  <a:pt x="14937219" y="0"/>
                </a:lnTo>
                <a:lnTo>
                  <a:pt x="14937219" y="1383878"/>
                </a:lnTo>
                <a:lnTo>
                  <a:pt x="0" y="13838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26072" y="1028700"/>
            <a:ext cx="1550248" cy="1454981"/>
            <a:chOff x="0" y="0"/>
            <a:chExt cx="2066997" cy="193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67052" cy="1939925"/>
            </a:xfrm>
            <a:custGeom>
              <a:avLst/>
              <a:gdLst/>
              <a:ahLst/>
              <a:cxnLst/>
              <a:rect r="r" b="b" t="t" l="l"/>
              <a:pathLst>
                <a:path h="1939925" w="2067052">
                  <a:moveTo>
                    <a:pt x="0" y="0"/>
                  </a:moveTo>
                  <a:lnTo>
                    <a:pt x="2067052" y="0"/>
                  </a:lnTo>
                  <a:lnTo>
                    <a:pt x="2067052" y="1939925"/>
                  </a:lnTo>
                  <a:lnTo>
                    <a:pt x="0" y="1939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9247" t="0" r="-39244" b="-2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961483" y="7128228"/>
            <a:ext cx="14937219" cy="1383879"/>
          </a:xfrm>
          <a:custGeom>
            <a:avLst/>
            <a:gdLst/>
            <a:ahLst/>
            <a:cxnLst/>
            <a:rect r="r" b="b" t="t" l="l"/>
            <a:pathLst>
              <a:path h="1383879" w="14937219">
                <a:moveTo>
                  <a:pt x="0" y="0"/>
                </a:moveTo>
                <a:lnTo>
                  <a:pt x="14937220" y="0"/>
                </a:lnTo>
                <a:lnTo>
                  <a:pt x="14937220" y="1383878"/>
                </a:lnTo>
                <a:lnTo>
                  <a:pt x="0" y="13838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961484" y="6249380"/>
            <a:ext cx="6325268" cy="878848"/>
            <a:chOff x="0" y="0"/>
            <a:chExt cx="1665914" cy="2314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65914" cy="231466"/>
            </a:xfrm>
            <a:custGeom>
              <a:avLst/>
              <a:gdLst/>
              <a:ahLst/>
              <a:cxnLst/>
              <a:rect r="r" b="b" t="t" l="l"/>
              <a:pathLst>
                <a:path h="231466" w="1665914">
                  <a:moveTo>
                    <a:pt x="0" y="0"/>
                  </a:moveTo>
                  <a:lnTo>
                    <a:pt x="1665914" y="0"/>
                  </a:lnTo>
                  <a:lnTo>
                    <a:pt x="1665914" y="231466"/>
                  </a:lnTo>
                  <a:lnTo>
                    <a:pt x="0" y="231466"/>
                  </a:lnTo>
                  <a:close/>
                </a:path>
              </a:pathLst>
            </a:custGeom>
            <a:solidFill>
              <a:srgbClr val="45194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665914" cy="279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961484" y="3469971"/>
            <a:ext cx="6325268" cy="878848"/>
            <a:chOff x="0" y="0"/>
            <a:chExt cx="1665914" cy="23146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65914" cy="231466"/>
            </a:xfrm>
            <a:custGeom>
              <a:avLst/>
              <a:gdLst/>
              <a:ahLst/>
              <a:cxnLst/>
              <a:rect r="r" b="b" t="t" l="l"/>
              <a:pathLst>
                <a:path h="231466" w="1665914">
                  <a:moveTo>
                    <a:pt x="0" y="0"/>
                  </a:moveTo>
                  <a:lnTo>
                    <a:pt x="1665914" y="0"/>
                  </a:lnTo>
                  <a:lnTo>
                    <a:pt x="1665914" y="231466"/>
                  </a:lnTo>
                  <a:lnTo>
                    <a:pt x="0" y="231466"/>
                  </a:lnTo>
                  <a:close/>
                </a:path>
              </a:pathLst>
            </a:custGeom>
            <a:solidFill>
              <a:srgbClr val="45194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1665914" cy="279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139951" y="3518665"/>
            <a:ext cx="4959120" cy="647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b="true" sz="2825" spc="28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Интерактивные квизы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154980" y="4567537"/>
            <a:ext cx="14944715" cy="458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469" spc="24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Можно создавать и проводить интерактивные тесты с вопросами разного формата.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26072" y="3265229"/>
            <a:ext cx="1040848" cy="935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4"/>
              </a:lnSpc>
            </a:pPr>
            <a:r>
              <a:rPr lang="en-US" b="true" sz="4714" spc="234">
                <a:solidFill>
                  <a:srgbClr val="451941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513255" y="873083"/>
            <a:ext cx="14090094" cy="1821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 spc="24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ВОЗМОЖНОСТИ САЙТА И ПРИЛОЖЕНИЯ QUIZIZZ 1/3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26072" y="6048798"/>
            <a:ext cx="1040849" cy="935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4"/>
              </a:lnSpc>
            </a:pPr>
            <a:r>
              <a:rPr lang="en-US" b="true" sz="4714" spc="234">
                <a:solidFill>
                  <a:srgbClr val="451941"/>
                </a:solidFill>
                <a:latin typeface="Arimo Bold"/>
                <a:ea typeface="Arimo Bold"/>
                <a:cs typeface="Arimo Bold"/>
                <a:sym typeface="Arimo Bold"/>
              </a:rPr>
              <a:t>02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139951" y="6281639"/>
            <a:ext cx="6146801" cy="647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b="true" sz="2825" spc="28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Мгновенная обратная связь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139951" y="7347335"/>
            <a:ext cx="14944715" cy="1335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469" spc="24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После каждого ответа ученики получают немедленную обратную связь, что помогает сразу исправить ошибки и лучше понять материал.</a:t>
            </a:r>
          </a:p>
          <a:p>
            <a:pPr algn="l">
              <a:lnSpc>
                <a:spcPts val="3459"/>
              </a:lnSpc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6658" y="2585760"/>
            <a:ext cx="11098527" cy="1431709"/>
          </a:xfrm>
          <a:custGeom>
            <a:avLst/>
            <a:gdLst/>
            <a:ahLst/>
            <a:cxnLst/>
            <a:rect r="r" b="b" t="t" l="l"/>
            <a:pathLst>
              <a:path h="1431709" w="11098527">
                <a:moveTo>
                  <a:pt x="0" y="0"/>
                </a:moveTo>
                <a:lnTo>
                  <a:pt x="11098527" y="0"/>
                </a:lnTo>
                <a:lnTo>
                  <a:pt x="11098527" y="1431709"/>
                </a:lnTo>
                <a:lnTo>
                  <a:pt x="0" y="14317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464382" y="681222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961483" y="3322347"/>
            <a:ext cx="4804438" cy="1058062"/>
          </a:xfrm>
          <a:custGeom>
            <a:avLst/>
            <a:gdLst/>
            <a:ahLst/>
            <a:cxnLst/>
            <a:rect r="r" b="b" t="t" l="l"/>
            <a:pathLst>
              <a:path h="1058062" w="4804438">
                <a:moveTo>
                  <a:pt x="0" y="0"/>
                </a:moveTo>
                <a:lnTo>
                  <a:pt x="4804439" y="0"/>
                </a:lnTo>
                <a:lnTo>
                  <a:pt x="4804439" y="1058063"/>
                </a:lnTo>
                <a:lnTo>
                  <a:pt x="0" y="10580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139951" y="3518665"/>
            <a:ext cx="4959120" cy="647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b="true" sz="2825" spc="28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Повторение ошибок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961483" y="4348819"/>
            <a:ext cx="14937219" cy="1383878"/>
          </a:xfrm>
          <a:custGeom>
            <a:avLst/>
            <a:gdLst/>
            <a:ahLst/>
            <a:cxnLst/>
            <a:rect r="r" b="b" t="t" l="l"/>
            <a:pathLst>
              <a:path h="1383878" w="14937219">
                <a:moveTo>
                  <a:pt x="0" y="0"/>
                </a:moveTo>
                <a:lnTo>
                  <a:pt x="14937219" y="0"/>
                </a:lnTo>
                <a:lnTo>
                  <a:pt x="14937219" y="1383878"/>
                </a:lnTo>
                <a:lnTo>
                  <a:pt x="0" y="13838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154980" y="4567537"/>
            <a:ext cx="14944715" cy="896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469" spc="24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Ученик может повторно отвечать на вопросы, на которые изначально дал неправильный ответ.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26072" y="3265229"/>
            <a:ext cx="1040848" cy="935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4"/>
              </a:lnSpc>
            </a:pPr>
            <a:r>
              <a:rPr lang="en-US" b="true" sz="4714" spc="234">
                <a:solidFill>
                  <a:srgbClr val="451941"/>
                </a:solidFill>
                <a:latin typeface="Arimo Bold"/>
                <a:ea typeface="Arimo Bold"/>
                <a:cs typeface="Arimo Bold"/>
                <a:sym typeface="Arimo Bold"/>
              </a:rPr>
              <a:t>03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726072" y="1028700"/>
            <a:ext cx="1550248" cy="1454981"/>
            <a:chOff x="0" y="0"/>
            <a:chExt cx="2066997" cy="193997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67052" cy="1939925"/>
            </a:xfrm>
            <a:custGeom>
              <a:avLst/>
              <a:gdLst/>
              <a:ahLst/>
              <a:cxnLst/>
              <a:rect r="r" b="b" t="t" l="l"/>
              <a:pathLst>
                <a:path h="1939925" w="2067052">
                  <a:moveTo>
                    <a:pt x="0" y="0"/>
                  </a:moveTo>
                  <a:lnTo>
                    <a:pt x="2067052" y="0"/>
                  </a:lnTo>
                  <a:lnTo>
                    <a:pt x="2067052" y="1939925"/>
                  </a:lnTo>
                  <a:lnTo>
                    <a:pt x="0" y="1939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39247" t="0" r="-39244" b="-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2513255" y="873083"/>
            <a:ext cx="14090094" cy="1821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 spc="24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ВОЗМОЖНОСТИ САЙТА И ПРИЛОЖЕНИЯ QUIZIZZ 2/3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26072" y="6017842"/>
            <a:ext cx="1040849" cy="966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4"/>
              </a:lnSpc>
            </a:pPr>
            <a:r>
              <a:rPr lang="en-US" b="true" sz="4714" spc="234">
                <a:solidFill>
                  <a:srgbClr val="451941"/>
                </a:solidFill>
                <a:latin typeface="Arimo Bold"/>
                <a:ea typeface="Arimo Bold"/>
                <a:cs typeface="Arimo Bold"/>
                <a:sym typeface="Arimo Bold"/>
              </a:rPr>
              <a:t>04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961483" y="6105916"/>
            <a:ext cx="5937304" cy="1058063"/>
          </a:xfrm>
          <a:custGeom>
            <a:avLst/>
            <a:gdLst/>
            <a:ahLst/>
            <a:cxnLst/>
            <a:rect r="r" b="b" t="t" l="l"/>
            <a:pathLst>
              <a:path h="1058063" w="5937304">
                <a:moveTo>
                  <a:pt x="0" y="0"/>
                </a:moveTo>
                <a:lnTo>
                  <a:pt x="5937304" y="0"/>
                </a:lnTo>
                <a:lnTo>
                  <a:pt x="5937304" y="1058063"/>
                </a:lnTo>
                <a:lnTo>
                  <a:pt x="0" y="10580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139952" y="6253064"/>
            <a:ext cx="6146801" cy="675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b="true" sz="2825" spc="28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Гибкость в настройке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961483" y="7128228"/>
            <a:ext cx="14937219" cy="1785862"/>
          </a:xfrm>
          <a:custGeom>
            <a:avLst/>
            <a:gdLst/>
            <a:ahLst/>
            <a:cxnLst/>
            <a:rect r="r" b="b" t="t" l="l"/>
            <a:pathLst>
              <a:path h="1785862" w="14937219">
                <a:moveTo>
                  <a:pt x="0" y="0"/>
                </a:moveTo>
                <a:lnTo>
                  <a:pt x="14937219" y="0"/>
                </a:lnTo>
                <a:lnTo>
                  <a:pt x="14937219" y="1785862"/>
                </a:lnTo>
                <a:lnTo>
                  <a:pt x="0" y="178586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139952" y="7335429"/>
            <a:ext cx="14944714" cy="1346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469" spc="24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Учителя могут настроить квизы в соответствии с учебной программой, добавлять различные типы вопросов, выбирать темы и создавать задания, которые соответствуют уровню подготовки учащихся.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6658" y="2585760"/>
            <a:ext cx="11098527" cy="1431709"/>
          </a:xfrm>
          <a:custGeom>
            <a:avLst/>
            <a:gdLst/>
            <a:ahLst/>
            <a:cxnLst/>
            <a:rect r="r" b="b" t="t" l="l"/>
            <a:pathLst>
              <a:path h="1431709" w="11098527">
                <a:moveTo>
                  <a:pt x="0" y="0"/>
                </a:moveTo>
                <a:lnTo>
                  <a:pt x="11098527" y="0"/>
                </a:lnTo>
                <a:lnTo>
                  <a:pt x="11098527" y="1431709"/>
                </a:lnTo>
                <a:lnTo>
                  <a:pt x="0" y="14317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46455" y="2625161"/>
            <a:ext cx="6325268" cy="878848"/>
            <a:chOff x="0" y="0"/>
            <a:chExt cx="1665914" cy="23146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65914" cy="231466"/>
            </a:xfrm>
            <a:custGeom>
              <a:avLst/>
              <a:gdLst/>
              <a:ahLst/>
              <a:cxnLst/>
              <a:rect r="r" b="b" t="t" l="l"/>
              <a:pathLst>
                <a:path h="231466" w="1665914">
                  <a:moveTo>
                    <a:pt x="0" y="0"/>
                  </a:moveTo>
                  <a:lnTo>
                    <a:pt x="1665914" y="0"/>
                  </a:lnTo>
                  <a:lnTo>
                    <a:pt x="1665914" y="231466"/>
                  </a:lnTo>
                  <a:lnTo>
                    <a:pt x="0" y="231466"/>
                  </a:lnTo>
                  <a:close/>
                </a:path>
              </a:pathLst>
            </a:custGeom>
            <a:solidFill>
              <a:srgbClr val="45194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665914" cy="279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7464382" y="681222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961483" y="3561159"/>
            <a:ext cx="15138212" cy="1383878"/>
          </a:xfrm>
          <a:custGeom>
            <a:avLst/>
            <a:gdLst/>
            <a:ahLst/>
            <a:cxnLst/>
            <a:rect r="r" b="b" t="t" l="l"/>
            <a:pathLst>
              <a:path h="1383878" w="15138212">
                <a:moveTo>
                  <a:pt x="0" y="0"/>
                </a:moveTo>
                <a:lnTo>
                  <a:pt x="15138212" y="0"/>
                </a:lnTo>
                <a:lnTo>
                  <a:pt x="15138212" y="1383878"/>
                </a:lnTo>
                <a:lnTo>
                  <a:pt x="0" y="13838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139951" y="2731005"/>
            <a:ext cx="4352440" cy="647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b="true" sz="2825" spc="28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Аналитика и отчеты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54980" y="3779877"/>
            <a:ext cx="14944715" cy="896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469" spc="24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Учителя получают подробные отчеты о каждом ученике, что помогает отслеживать их прогресс.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26072" y="2477569"/>
            <a:ext cx="1040848" cy="935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4"/>
              </a:lnSpc>
            </a:pPr>
            <a:r>
              <a:rPr lang="en-US" b="true" sz="4714" spc="234">
                <a:solidFill>
                  <a:srgbClr val="451941"/>
                </a:solidFill>
                <a:latin typeface="Arimo Bold"/>
                <a:ea typeface="Arimo Bold"/>
                <a:cs typeface="Arimo Bold"/>
                <a:sym typeface="Arimo Bold"/>
              </a:rPr>
              <a:t>05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26072" y="695782"/>
            <a:ext cx="1550248" cy="1454981"/>
            <a:chOff x="0" y="0"/>
            <a:chExt cx="2066997" cy="19399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67052" cy="1939925"/>
            </a:xfrm>
            <a:custGeom>
              <a:avLst/>
              <a:gdLst/>
              <a:ahLst/>
              <a:cxnLst/>
              <a:rect r="r" b="b" t="t" l="l"/>
              <a:pathLst>
                <a:path h="1939925" w="2067052">
                  <a:moveTo>
                    <a:pt x="0" y="0"/>
                  </a:moveTo>
                  <a:lnTo>
                    <a:pt x="2067052" y="0"/>
                  </a:lnTo>
                  <a:lnTo>
                    <a:pt x="2067052" y="1939925"/>
                  </a:lnTo>
                  <a:lnTo>
                    <a:pt x="0" y="1939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9247" t="0" r="-39244" b="-2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2440167" y="448132"/>
            <a:ext cx="14090094" cy="1821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 spc="24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ВОЗМОЖНОСТИ САЙТА И ПРИЛОЖЕНИЯ QUIZIZZ 3/3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26072" y="4926806"/>
            <a:ext cx="1040848" cy="935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4"/>
              </a:lnSpc>
            </a:pPr>
            <a:r>
              <a:rPr lang="en-US" b="true" sz="4714" spc="234">
                <a:solidFill>
                  <a:srgbClr val="451941"/>
                </a:solidFill>
                <a:latin typeface="Arimo Bold"/>
                <a:ea typeface="Arimo Bold"/>
                <a:cs typeface="Arimo Bold"/>
                <a:sym typeface="Arimo Bold"/>
              </a:rPr>
              <a:t>06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961483" y="5143500"/>
            <a:ext cx="6325268" cy="878848"/>
            <a:chOff x="0" y="0"/>
            <a:chExt cx="1665914" cy="23146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665914" cy="231466"/>
            </a:xfrm>
            <a:custGeom>
              <a:avLst/>
              <a:gdLst/>
              <a:ahLst/>
              <a:cxnLst/>
              <a:rect r="r" b="b" t="t" l="l"/>
              <a:pathLst>
                <a:path h="231466" w="1665914">
                  <a:moveTo>
                    <a:pt x="0" y="0"/>
                  </a:moveTo>
                  <a:lnTo>
                    <a:pt x="1665914" y="0"/>
                  </a:lnTo>
                  <a:lnTo>
                    <a:pt x="1665914" y="231466"/>
                  </a:lnTo>
                  <a:lnTo>
                    <a:pt x="0" y="231466"/>
                  </a:lnTo>
                  <a:close/>
                </a:path>
              </a:pathLst>
            </a:custGeom>
            <a:solidFill>
              <a:srgbClr val="451941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665914" cy="279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2139951" y="5159647"/>
            <a:ext cx="6146800" cy="647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b="true" sz="2825" spc="28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Игровая форма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961483" y="6006236"/>
            <a:ext cx="15138212" cy="1383879"/>
          </a:xfrm>
          <a:custGeom>
            <a:avLst/>
            <a:gdLst/>
            <a:ahLst/>
            <a:cxnLst/>
            <a:rect r="r" b="b" t="t" l="l"/>
            <a:pathLst>
              <a:path h="1383879" w="15138212">
                <a:moveTo>
                  <a:pt x="0" y="0"/>
                </a:moveTo>
                <a:lnTo>
                  <a:pt x="15138212" y="0"/>
                </a:lnTo>
                <a:lnTo>
                  <a:pt x="15138212" y="1383878"/>
                </a:lnTo>
                <a:lnTo>
                  <a:pt x="0" y="13838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139951" y="6225343"/>
            <a:ext cx="14944715" cy="1335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469" spc="24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Quizizz использует элементы геймификации (например, очки, таблицы лидеров), что повышает мотивацию и заинтересованность учащихся.</a:t>
            </a:r>
          </a:p>
          <a:p>
            <a:pPr algn="l">
              <a:lnSpc>
                <a:spcPts val="3459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726072" y="7419881"/>
            <a:ext cx="1040849" cy="935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4"/>
              </a:lnSpc>
            </a:pPr>
            <a:r>
              <a:rPr lang="en-US" b="true" sz="4714" spc="234">
                <a:solidFill>
                  <a:srgbClr val="451941"/>
                </a:solidFill>
                <a:latin typeface="Arimo Bold"/>
                <a:ea typeface="Arimo Bold"/>
                <a:cs typeface="Arimo Bold"/>
                <a:sym typeface="Arimo Bold"/>
              </a:rPr>
              <a:t>07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946455" y="7620463"/>
            <a:ext cx="6453172" cy="878848"/>
            <a:chOff x="0" y="0"/>
            <a:chExt cx="1699601" cy="23146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699601" cy="231466"/>
            </a:xfrm>
            <a:custGeom>
              <a:avLst/>
              <a:gdLst/>
              <a:ahLst/>
              <a:cxnLst/>
              <a:rect r="r" b="b" t="t" l="l"/>
              <a:pathLst>
                <a:path h="231466" w="1699601">
                  <a:moveTo>
                    <a:pt x="0" y="0"/>
                  </a:moveTo>
                  <a:lnTo>
                    <a:pt x="1699601" y="0"/>
                  </a:lnTo>
                  <a:lnTo>
                    <a:pt x="1699601" y="231466"/>
                  </a:lnTo>
                  <a:lnTo>
                    <a:pt x="0" y="231466"/>
                  </a:lnTo>
                  <a:close/>
                </a:path>
              </a:pathLst>
            </a:custGeom>
            <a:solidFill>
              <a:srgbClr val="451941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1699601" cy="279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59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2139951" y="7639609"/>
            <a:ext cx="6146801" cy="647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b="true" sz="2825" spc="282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Доступность и мобильность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1946455" y="8499311"/>
            <a:ext cx="15138212" cy="1383879"/>
          </a:xfrm>
          <a:custGeom>
            <a:avLst/>
            <a:gdLst/>
            <a:ahLst/>
            <a:cxnLst/>
            <a:rect r="r" b="b" t="t" l="l"/>
            <a:pathLst>
              <a:path h="1383879" w="15138212">
                <a:moveTo>
                  <a:pt x="0" y="0"/>
                </a:moveTo>
                <a:lnTo>
                  <a:pt x="15138212" y="0"/>
                </a:lnTo>
                <a:lnTo>
                  <a:pt x="15138212" y="1383878"/>
                </a:lnTo>
                <a:lnTo>
                  <a:pt x="0" y="13838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2139951" y="8651743"/>
            <a:ext cx="14944715" cy="1335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469" spc="24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Quizizz можно использовать на различных устройствах, что делает обучение доступным в любом месте и в любое время.</a:t>
            </a:r>
          </a:p>
          <a:p>
            <a:pPr algn="l">
              <a:lnSpc>
                <a:spcPts val="3459"/>
              </a:lnSpc>
            </a:pP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6658" y="2585760"/>
            <a:ext cx="11098527" cy="1431709"/>
          </a:xfrm>
          <a:custGeom>
            <a:avLst/>
            <a:gdLst/>
            <a:ahLst/>
            <a:cxnLst/>
            <a:rect r="r" b="b" t="t" l="l"/>
            <a:pathLst>
              <a:path h="1431709" w="11098527">
                <a:moveTo>
                  <a:pt x="0" y="0"/>
                </a:moveTo>
                <a:lnTo>
                  <a:pt x="11098527" y="0"/>
                </a:lnTo>
                <a:lnTo>
                  <a:pt x="11098527" y="1431709"/>
                </a:lnTo>
                <a:lnTo>
                  <a:pt x="0" y="14317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464382" y="681222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26072" y="695782"/>
            <a:ext cx="1550248" cy="1454981"/>
            <a:chOff x="0" y="0"/>
            <a:chExt cx="2066997" cy="193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67052" cy="1939925"/>
            </a:xfrm>
            <a:custGeom>
              <a:avLst/>
              <a:gdLst/>
              <a:ahLst/>
              <a:cxnLst/>
              <a:rect r="r" b="b" t="t" l="l"/>
              <a:pathLst>
                <a:path h="1939925" w="2067052">
                  <a:moveTo>
                    <a:pt x="0" y="0"/>
                  </a:moveTo>
                  <a:lnTo>
                    <a:pt x="2067052" y="0"/>
                  </a:lnTo>
                  <a:lnTo>
                    <a:pt x="2067052" y="1939925"/>
                  </a:lnTo>
                  <a:lnTo>
                    <a:pt x="0" y="1939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9247" t="0" r="-39244" b="-2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403623" y="2971771"/>
            <a:ext cx="12709496" cy="6409213"/>
            <a:chOff x="0" y="0"/>
            <a:chExt cx="16945995" cy="854561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945990" cy="8545576"/>
            </a:xfrm>
            <a:custGeom>
              <a:avLst/>
              <a:gdLst/>
              <a:ahLst/>
              <a:cxnLst/>
              <a:rect r="r" b="b" t="t" l="l"/>
              <a:pathLst>
                <a:path h="8545576" w="16945990">
                  <a:moveTo>
                    <a:pt x="0" y="0"/>
                  </a:moveTo>
                  <a:lnTo>
                    <a:pt x="16945990" y="0"/>
                  </a:lnTo>
                  <a:lnTo>
                    <a:pt x="16945990" y="8545576"/>
                  </a:lnTo>
                  <a:lnTo>
                    <a:pt x="0" y="8545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4526" r="0" b="-14526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2403623" y="572377"/>
            <a:ext cx="14090094" cy="973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b="true" sz="4800" spc="24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QUIZIZZ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403623" y="1496078"/>
            <a:ext cx="15529061" cy="1176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spc="32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ПРИМЕР ЗАДАНИЯ НА ОПРЕДЕЛЕНИЕ ГРАММАТИЧЕСКОЙ ОСНОВЫ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8700" y="1228116"/>
            <a:ext cx="4346590" cy="8600475"/>
            <a:chOff x="0" y="0"/>
            <a:chExt cx="2620010" cy="51841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4" id="4" descr="1731817354051"/>
            <p:cNvSpPr/>
            <p:nvPr/>
          </p:nvSpPr>
          <p:spPr>
            <a:xfrm flipH="false" flipV="false" rot="0">
              <a:off x="185420" y="156210"/>
              <a:ext cx="2251710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273" r="0" b="-1273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578312" y="187909"/>
              <a:ext cx="66636" cy="63602"/>
            </a:xfrm>
            <a:custGeom>
              <a:avLst/>
              <a:gdLst/>
              <a:ahLst/>
              <a:cxnLst/>
              <a:rect r="r" b="b" t="t" l="l"/>
              <a:pathLst>
                <a:path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6970705" y="1228116"/>
            <a:ext cx="4346590" cy="8600475"/>
            <a:chOff x="0" y="0"/>
            <a:chExt cx="2620010" cy="51841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4" id="14" descr="1731820566225"/>
            <p:cNvSpPr/>
            <p:nvPr/>
          </p:nvSpPr>
          <p:spPr>
            <a:xfrm flipH="false" flipV="false" rot="0">
              <a:off x="185420" y="156210"/>
              <a:ext cx="2251710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1273" r="0" b="-1273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578312" y="187909"/>
              <a:ext cx="66636" cy="63602"/>
            </a:xfrm>
            <a:custGeom>
              <a:avLst/>
              <a:gdLst/>
              <a:ahLst/>
              <a:cxnLst/>
              <a:rect r="r" b="b" t="t" l="l"/>
              <a:pathLst>
                <a:path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2912710" y="1228116"/>
            <a:ext cx="4346590" cy="8600475"/>
            <a:chOff x="0" y="0"/>
            <a:chExt cx="2620010" cy="518414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24" id="24" descr="1731817353993"/>
            <p:cNvSpPr/>
            <p:nvPr/>
          </p:nvSpPr>
          <p:spPr>
            <a:xfrm flipH="false" flipV="false" rot="0">
              <a:off x="185420" y="156210"/>
              <a:ext cx="2251710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273" r="0" b="-1273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578312" y="187909"/>
              <a:ext cx="66636" cy="63602"/>
            </a:xfrm>
            <a:custGeom>
              <a:avLst/>
              <a:gdLst/>
              <a:ahLst/>
              <a:cxnLst/>
              <a:rect r="r" b="b" t="t" l="l"/>
              <a:pathLst>
                <a:path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1028700" y="481330"/>
            <a:ext cx="4346590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b="true" sz="3200" spc="32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Страница ученика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6513905" y="481330"/>
            <a:ext cx="5260190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b="true" sz="3200" spc="32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Отчет по выполнению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912710" y="481330"/>
            <a:ext cx="4312043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b="true" sz="3200" spc="32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Отчет по ученику 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396302"/>
            <a:ext cx="18265288" cy="7890698"/>
          </a:xfrm>
          <a:custGeom>
            <a:avLst/>
            <a:gdLst/>
            <a:ahLst/>
            <a:cxnLst/>
            <a:rect r="r" b="b" t="t" l="l"/>
            <a:pathLst>
              <a:path h="7890698" w="18265288">
                <a:moveTo>
                  <a:pt x="0" y="0"/>
                </a:moveTo>
                <a:lnTo>
                  <a:pt x="18265288" y="0"/>
                </a:lnTo>
                <a:lnTo>
                  <a:pt x="18265288" y="7890698"/>
                </a:lnTo>
                <a:lnTo>
                  <a:pt x="0" y="7890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537243" y="2396302"/>
            <a:ext cx="4722057" cy="6016606"/>
          </a:xfrm>
          <a:custGeom>
            <a:avLst/>
            <a:gdLst/>
            <a:ahLst/>
            <a:cxnLst/>
            <a:rect r="r" b="b" t="t" l="l"/>
            <a:pathLst>
              <a:path h="6016606" w="4722057">
                <a:moveTo>
                  <a:pt x="0" y="0"/>
                </a:moveTo>
                <a:lnTo>
                  <a:pt x="4722057" y="0"/>
                </a:lnTo>
                <a:lnTo>
                  <a:pt x="4722057" y="6016605"/>
                </a:lnTo>
                <a:lnTo>
                  <a:pt x="0" y="60166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65" t="-12374" r="0" b="-59874"/>
            </a:stretch>
          </a:blip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0" t="0" r="59" b="0"/>
          <a:stretch>
            <a:fillRect/>
          </a:stretch>
        </p:blipFill>
        <p:spPr>
          <a:xfrm flipH="false" flipV="false" rot="0">
            <a:off x="15566821" y="2849203"/>
            <a:ext cx="1050317" cy="1154194"/>
          </a:xfrm>
          <a:prstGeom prst="rect">
            <a:avLst/>
          </a:prstGeom>
        </p:spPr>
      </p:pic>
      <p:sp>
        <p:nvSpPr>
          <p:cNvPr name="Freeform 5" id="5"/>
          <p:cNvSpPr/>
          <p:nvPr/>
        </p:nvSpPr>
        <p:spPr>
          <a:xfrm flipH="false" flipV="false" rot="0">
            <a:off x="822173" y="4882325"/>
            <a:ext cx="3928411" cy="4003738"/>
          </a:xfrm>
          <a:custGeom>
            <a:avLst/>
            <a:gdLst/>
            <a:ahLst/>
            <a:cxnLst/>
            <a:rect r="r" b="b" t="t" l="l"/>
            <a:pathLst>
              <a:path h="4003738" w="3928411">
                <a:moveTo>
                  <a:pt x="0" y="0"/>
                </a:moveTo>
                <a:lnTo>
                  <a:pt x="3928411" y="0"/>
                </a:lnTo>
                <a:lnTo>
                  <a:pt x="3928411" y="4003738"/>
                </a:lnTo>
                <a:lnTo>
                  <a:pt x="0" y="40037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637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22173" y="489425"/>
            <a:ext cx="16071687" cy="174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b="true" sz="4600" spc="22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ПРИСОЕДИНИТЬСЯ К ТЕСТУ МОЖНО ДВУМЯ СПОСОБАМИ: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12938" y="3035795"/>
            <a:ext cx="3816701" cy="1176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spc="32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Отсканировать QR код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46002" y="3054845"/>
            <a:ext cx="4218685" cy="5126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62940" indent="-220980" lvl="2">
              <a:lnSpc>
                <a:spcPts val="4059"/>
              </a:lnSpc>
              <a:buAutoNum type="arabicPeriod" startAt="1"/>
            </a:pPr>
            <a:r>
              <a:rPr lang="en-US" sz="2900" spc="29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В поисковой строке набрать “квизис”</a:t>
            </a:r>
          </a:p>
          <a:p>
            <a:pPr algn="l" marL="662940" indent="-220980" lvl="2">
              <a:lnSpc>
                <a:spcPts val="4059"/>
              </a:lnSpc>
              <a:buAutoNum type="arabicPeriod" startAt="1"/>
            </a:pPr>
            <a:r>
              <a:rPr lang="en-US" sz="2900" spc="29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перейти на сайт</a:t>
            </a:r>
          </a:p>
          <a:p>
            <a:pPr algn="l" marL="662940" indent="-220980" lvl="2">
              <a:lnSpc>
                <a:spcPts val="4059"/>
              </a:lnSpc>
              <a:buAutoNum type="arabicPeriod" startAt="1"/>
            </a:pPr>
            <a:r>
              <a:rPr lang="en-US" sz="2900" spc="29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нажать на кнопку в верхнем правом углу</a:t>
            </a:r>
          </a:p>
          <a:p>
            <a:pPr algn="l" marL="662940" indent="-220980" lvl="2">
              <a:lnSpc>
                <a:spcPts val="4059"/>
              </a:lnSpc>
              <a:buAutoNum type="arabicPeriod" startAt="1"/>
            </a:pPr>
            <a:r>
              <a:rPr lang="en-US" sz="2900" spc="29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ввести код: </a:t>
            </a:r>
          </a:p>
          <a:p>
            <a:pPr algn="l" marL="662940" indent="-220980" lvl="2">
              <a:lnSpc>
                <a:spcPts val="4059"/>
              </a:lnSpc>
            </a:pPr>
            <a:r>
              <a:rPr lang="en-US" sz="2900" spc="29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    2008 2496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2173" y="2864345"/>
            <a:ext cx="1324087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6000" spc="30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88441" y="2864345"/>
            <a:ext cx="1324087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6000" spc="30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02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506867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010810" y="101414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04888" y="-28575"/>
            <a:ext cx="57150" cy="3391326"/>
            <a:chOff x="0" y="0"/>
            <a:chExt cx="76200" cy="452176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38100"/>
              <a:ext cx="76200" cy="4419600"/>
            </a:xfrm>
            <a:custGeom>
              <a:avLst/>
              <a:gdLst/>
              <a:ahLst/>
              <a:cxnLst/>
              <a:rect r="r" b="b" t="t" l="l"/>
              <a:pathLst>
                <a:path h="4419600" w="76200">
                  <a:moveTo>
                    <a:pt x="76200" y="304800"/>
                  </a:moveTo>
                  <a:lnTo>
                    <a:pt x="76200" y="457200"/>
                  </a:lnTo>
                  <a:lnTo>
                    <a:pt x="0" y="457200"/>
                  </a:lnTo>
                  <a:lnTo>
                    <a:pt x="0" y="304800"/>
                  </a:lnTo>
                  <a:close/>
                  <a:moveTo>
                    <a:pt x="76200" y="609600"/>
                  </a:moveTo>
                  <a:lnTo>
                    <a:pt x="76200" y="762000"/>
                  </a:lnTo>
                  <a:lnTo>
                    <a:pt x="0" y="762000"/>
                  </a:lnTo>
                  <a:lnTo>
                    <a:pt x="0" y="609600"/>
                  </a:lnTo>
                  <a:close/>
                  <a:moveTo>
                    <a:pt x="76200" y="914400"/>
                  </a:moveTo>
                  <a:lnTo>
                    <a:pt x="76200" y="1066800"/>
                  </a:lnTo>
                  <a:lnTo>
                    <a:pt x="0" y="1066800"/>
                  </a:lnTo>
                  <a:lnTo>
                    <a:pt x="0" y="914400"/>
                  </a:lnTo>
                  <a:close/>
                  <a:moveTo>
                    <a:pt x="76200" y="1219200"/>
                  </a:moveTo>
                  <a:lnTo>
                    <a:pt x="76200" y="1371600"/>
                  </a:lnTo>
                  <a:lnTo>
                    <a:pt x="0" y="1371600"/>
                  </a:lnTo>
                  <a:lnTo>
                    <a:pt x="0" y="1219200"/>
                  </a:lnTo>
                  <a:close/>
                  <a:moveTo>
                    <a:pt x="0" y="1524000"/>
                  </a:moveTo>
                  <a:lnTo>
                    <a:pt x="0" y="1676400"/>
                  </a:lnTo>
                  <a:lnTo>
                    <a:pt x="0" y="1524000"/>
                  </a:lnTo>
                  <a:close/>
                  <a:moveTo>
                    <a:pt x="0" y="1828800"/>
                  </a:moveTo>
                  <a:lnTo>
                    <a:pt x="0" y="1981200"/>
                  </a:lnTo>
                  <a:lnTo>
                    <a:pt x="0" y="1828800"/>
                  </a:lnTo>
                  <a:close/>
                  <a:moveTo>
                    <a:pt x="0" y="2133600"/>
                  </a:moveTo>
                  <a:lnTo>
                    <a:pt x="0" y="2286000"/>
                  </a:lnTo>
                  <a:lnTo>
                    <a:pt x="0" y="2133600"/>
                  </a:lnTo>
                  <a:close/>
                  <a:moveTo>
                    <a:pt x="0" y="2438400"/>
                  </a:moveTo>
                  <a:lnTo>
                    <a:pt x="0" y="2590800"/>
                  </a:lnTo>
                  <a:lnTo>
                    <a:pt x="0" y="2438400"/>
                  </a:lnTo>
                  <a:close/>
                  <a:moveTo>
                    <a:pt x="0" y="2743200"/>
                  </a:moveTo>
                  <a:lnTo>
                    <a:pt x="0" y="2895600"/>
                  </a:lnTo>
                  <a:lnTo>
                    <a:pt x="0" y="2743200"/>
                  </a:lnTo>
                  <a:close/>
                  <a:moveTo>
                    <a:pt x="0" y="3048000"/>
                  </a:moveTo>
                  <a:lnTo>
                    <a:pt x="0" y="3200400"/>
                  </a:lnTo>
                  <a:lnTo>
                    <a:pt x="0" y="3048000"/>
                  </a:lnTo>
                  <a:close/>
                  <a:moveTo>
                    <a:pt x="0" y="3352800"/>
                  </a:moveTo>
                  <a:lnTo>
                    <a:pt x="0" y="3505200"/>
                  </a:lnTo>
                  <a:lnTo>
                    <a:pt x="0" y="3352800"/>
                  </a:lnTo>
                  <a:close/>
                  <a:moveTo>
                    <a:pt x="0" y="3657600"/>
                  </a:moveTo>
                  <a:lnTo>
                    <a:pt x="0" y="3810000"/>
                  </a:lnTo>
                  <a:lnTo>
                    <a:pt x="0" y="3657600"/>
                  </a:lnTo>
                  <a:close/>
                  <a:moveTo>
                    <a:pt x="0" y="3962400"/>
                  </a:moveTo>
                  <a:lnTo>
                    <a:pt x="0" y="4114800"/>
                  </a:lnTo>
                  <a:lnTo>
                    <a:pt x="0" y="3962400"/>
                  </a:lnTo>
                  <a:close/>
                  <a:moveTo>
                    <a:pt x="0" y="4267200"/>
                  </a:moveTo>
                  <a:lnTo>
                    <a:pt x="0" y="4419600"/>
                  </a:lnTo>
                  <a:lnTo>
                    <a:pt x="0" y="4267200"/>
                  </a:lnTo>
                  <a:close/>
                  <a:moveTo>
                    <a:pt x="76200" y="0"/>
                  </a:moveTo>
                  <a:lnTo>
                    <a:pt x="76200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6E81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46431" y="2024159"/>
            <a:ext cx="18288000" cy="2113985"/>
          </a:xfrm>
          <a:custGeom>
            <a:avLst/>
            <a:gdLst/>
            <a:ahLst/>
            <a:cxnLst/>
            <a:rect r="r" b="b" t="t" l="l"/>
            <a:pathLst>
              <a:path h="2113985" w="18288000">
                <a:moveTo>
                  <a:pt x="0" y="0"/>
                </a:moveTo>
                <a:lnTo>
                  <a:pt x="18288000" y="0"/>
                </a:lnTo>
                <a:lnTo>
                  <a:pt x="18288000" y="2113985"/>
                </a:lnTo>
                <a:lnTo>
                  <a:pt x="0" y="21139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78141" y="723900"/>
            <a:ext cx="15529061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b="true" sz="6000" spc="30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ЗАКЛЮЧЕНИЕ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7318" y="2387106"/>
            <a:ext cx="16137737" cy="160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LearningApps – эффективный инструмент для создания интерактивных заданий, который помогает учителям и ученикам разнообразить учебный процесс и улучшить усвоение материала.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0" y="4507513"/>
            <a:ext cx="18288000" cy="2113985"/>
          </a:xfrm>
          <a:custGeom>
            <a:avLst/>
            <a:gdLst/>
            <a:ahLst/>
            <a:cxnLst/>
            <a:rect r="r" b="b" t="t" l="l"/>
            <a:pathLst>
              <a:path h="2113985" w="18288000">
                <a:moveTo>
                  <a:pt x="0" y="0"/>
                </a:moveTo>
                <a:lnTo>
                  <a:pt x="18288000" y="0"/>
                </a:lnTo>
                <a:lnTo>
                  <a:pt x="18288000" y="2113985"/>
                </a:lnTo>
                <a:lnTo>
                  <a:pt x="0" y="21139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73073" y="4750044"/>
            <a:ext cx="16137737" cy="160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Quizizz – платформа для проведения квизов и тестов, с возможностью повторного прохождения ошибок, что способствует глубокому освоению тем и подготовке к экзаменам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0" y="6993123"/>
            <a:ext cx="18288000" cy="2113985"/>
          </a:xfrm>
          <a:custGeom>
            <a:avLst/>
            <a:gdLst/>
            <a:ahLst/>
            <a:cxnLst/>
            <a:rect r="r" b="b" t="t" l="l"/>
            <a:pathLst>
              <a:path h="2113985" w="18288000">
                <a:moveTo>
                  <a:pt x="0" y="0"/>
                </a:moveTo>
                <a:lnTo>
                  <a:pt x="18288000" y="0"/>
                </a:lnTo>
                <a:lnTo>
                  <a:pt x="18288000" y="2113985"/>
                </a:lnTo>
                <a:lnTo>
                  <a:pt x="0" y="21139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73073" y="7235654"/>
            <a:ext cx="16137737" cy="160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Quizlet – удобный сервис для создания карточек и тренировки знаний с использованием разных форматов, идеально подходящий для самостоятельной подготовки и работы в группе.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9506867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010810" y="101414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04888" y="-28575"/>
            <a:ext cx="57150" cy="3391326"/>
            <a:chOff x="0" y="0"/>
            <a:chExt cx="76200" cy="452176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38100"/>
              <a:ext cx="76200" cy="4419600"/>
            </a:xfrm>
            <a:custGeom>
              <a:avLst/>
              <a:gdLst/>
              <a:ahLst/>
              <a:cxnLst/>
              <a:rect r="r" b="b" t="t" l="l"/>
              <a:pathLst>
                <a:path h="4419600" w="76200">
                  <a:moveTo>
                    <a:pt x="76200" y="304800"/>
                  </a:moveTo>
                  <a:lnTo>
                    <a:pt x="76200" y="457200"/>
                  </a:lnTo>
                  <a:lnTo>
                    <a:pt x="0" y="457200"/>
                  </a:lnTo>
                  <a:lnTo>
                    <a:pt x="0" y="304800"/>
                  </a:lnTo>
                  <a:close/>
                  <a:moveTo>
                    <a:pt x="76200" y="609600"/>
                  </a:moveTo>
                  <a:lnTo>
                    <a:pt x="76200" y="762000"/>
                  </a:lnTo>
                  <a:lnTo>
                    <a:pt x="0" y="762000"/>
                  </a:lnTo>
                  <a:lnTo>
                    <a:pt x="0" y="609600"/>
                  </a:lnTo>
                  <a:close/>
                  <a:moveTo>
                    <a:pt x="76200" y="914400"/>
                  </a:moveTo>
                  <a:lnTo>
                    <a:pt x="76200" y="1066800"/>
                  </a:lnTo>
                  <a:lnTo>
                    <a:pt x="0" y="1066800"/>
                  </a:lnTo>
                  <a:lnTo>
                    <a:pt x="0" y="914400"/>
                  </a:lnTo>
                  <a:close/>
                  <a:moveTo>
                    <a:pt x="76200" y="1219200"/>
                  </a:moveTo>
                  <a:lnTo>
                    <a:pt x="76200" y="1371600"/>
                  </a:lnTo>
                  <a:lnTo>
                    <a:pt x="0" y="1371600"/>
                  </a:lnTo>
                  <a:lnTo>
                    <a:pt x="0" y="1219200"/>
                  </a:lnTo>
                  <a:close/>
                  <a:moveTo>
                    <a:pt x="0" y="1524000"/>
                  </a:moveTo>
                  <a:lnTo>
                    <a:pt x="0" y="1676400"/>
                  </a:lnTo>
                  <a:lnTo>
                    <a:pt x="0" y="1524000"/>
                  </a:lnTo>
                  <a:close/>
                  <a:moveTo>
                    <a:pt x="0" y="1828800"/>
                  </a:moveTo>
                  <a:lnTo>
                    <a:pt x="0" y="1981200"/>
                  </a:lnTo>
                  <a:lnTo>
                    <a:pt x="0" y="1828800"/>
                  </a:lnTo>
                  <a:close/>
                  <a:moveTo>
                    <a:pt x="0" y="2133600"/>
                  </a:moveTo>
                  <a:lnTo>
                    <a:pt x="0" y="2286000"/>
                  </a:lnTo>
                  <a:lnTo>
                    <a:pt x="0" y="2133600"/>
                  </a:lnTo>
                  <a:close/>
                  <a:moveTo>
                    <a:pt x="0" y="2438400"/>
                  </a:moveTo>
                  <a:lnTo>
                    <a:pt x="0" y="2590800"/>
                  </a:lnTo>
                  <a:lnTo>
                    <a:pt x="0" y="2438400"/>
                  </a:lnTo>
                  <a:close/>
                  <a:moveTo>
                    <a:pt x="0" y="2743200"/>
                  </a:moveTo>
                  <a:lnTo>
                    <a:pt x="0" y="2895600"/>
                  </a:lnTo>
                  <a:lnTo>
                    <a:pt x="0" y="2743200"/>
                  </a:lnTo>
                  <a:close/>
                  <a:moveTo>
                    <a:pt x="0" y="3048000"/>
                  </a:moveTo>
                  <a:lnTo>
                    <a:pt x="0" y="3200400"/>
                  </a:lnTo>
                  <a:lnTo>
                    <a:pt x="0" y="3048000"/>
                  </a:lnTo>
                  <a:close/>
                  <a:moveTo>
                    <a:pt x="0" y="3352800"/>
                  </a:moveTo>
                  <a:lnTo>
                    <a:pt x="0" y="3505200"/>
                  </a:lnTo>
                  <a:lnTo>
                    <a:pt x="0" y="3352800"/>
                  </a:lnTo>
                  <a:close/>
                  <a:moveTo>
                    <a:pt x="0" y="3657600"/>
                  </a:moveTo>
                  <a:lnTo>
                    <a:pt x="0" y="3810000"/>
                  </a:lnTo>
                  <a:lnTo>
                    <a:pt x="0" y="3657600"/>
                  </a:lnTo>
                  <a:close/>
                  <a:moveTo>
                    <a:pt x="0" y="3962400"/>
                  </a:moveTo>
                  <a:lnTo>
                    <a:pt x="0" y="4114800"/>
                  </a:lnTo>
                  <a:lnTo>
                    <a:pt x="0" y="3962400"/>
                  </a:lnTo>
                  <a:close/>
                  <a:moveTo>
                    <a:pt x="0" y="4267200"/>
                  </a:moveTo>
                  <a:lnTo>
                    <a:pt x="0" y="4419600"/>
                  </a:lnTo>
                  <a:lnTo>
                    <a:pt x="0" y="4267200"/>
                  </a:lnTo>
                  <a:close/>
                  <a:moveTo>
                    <a:pt x="76200" y="0"/>
                  </a:moveTo>
                  <a:lnTo>
                    <a:pt x="76200" y="152400"/>
                  </a:lnTo>
                  <a:lnTo>
                    <a:pt x="0" y="152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6E81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75132" y="3286551"/>
            <a:ext cx="16137737" cy="373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3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Использование цифровых технологий для подготовки к ОГЭ позволяет ученикам эффективно тренировать знания в интерактивной форме, получать мгновенную обратную связь и повторять сложные темы. Это способствует индивидуализации обучения, помогая каждому ученику работать в своем темпе и повышать мотивацию. Цифровые инструменты делают процесс подготовки более доступным и гибким, обеспечивая высокую степень вовлеченности и улучшение результатов.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024305" y="7293804"/>
            <a:ext cx="1986505" cy="2344588"/>
          </a:xfrm>
          <a:custGeom>
            <a:avLst/>
            <a:gdLst/>
            <a:ahLst/>
            <a:cxnLst/>
            <a:rect r="r" b="b" t="t" l="l"/>
            <a:pathLst>
              <a:path h="2344588" w="1986505">
                <a:moveTo>
                  <a:pt x="0" y="0"/>
                </a:moveTo>
                <a:lnTo>
                  <a:pt x="1986505" y="0"/>
                </a:lnTo>
                <a:lnTo>
                  <a:pt x="1986505" y="2344588"/>
                </a:lnTo>
                <a:lnTo>
                  <a:pt x="0" y="234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79470" y="952920"/>
            <a:ext cx="15529061" cy="1579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b="true" sz="4200" spc="21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ЗАКЛЮЧЕНИЕ: ПОЧЕМУ НУЖНО ИСПОЛЬЗОВАТЬ ЦИФРОВЫЕ ТЕХНОЛОГИИ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944078" y="431804"/>
            <a:ext cx="21203378" cy="8528766"/>
          </a:xfrm>
          <a:custGeom>
            <a:avLst/>
            <a:gdLst/>
            <a:ahLst/>
            <a:cxnLst/>
            <a:rect r="r" b="b" t="t" l="l"/>
            <a:pathLst>
              <a:path h="8528766" w="21203378">
                <a:moveTo>
                  <a:pt x="0" y="0"/>
                </a:moveTo>
                <a:lnTo>
                  <a:pt x="21203378" y="0"/>
                </a:lnTo>
                <a:lnTo>
                  <a:pt x="21203378" y="8528766"/>
                </a:lnTo>
                <a:lnTo>
                  <a:pt x="0" y="85287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58126" y="3435350"/>
            <a:ext cx="12371749" cy="3025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b="true" sz="8000" spc="40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СПАСИБО ЗА ВНИМАНИЕ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899525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010810" y="1014140"/>
            <a:ext cx="248490" cy="263050"/>
          </a:xfrm>
          <a:custGeom>
            <a:avLst/>
            <a:gdLst/>
            <a:ahLst/>
            <a:cxnLst/>
            <a:rect r="r" b="b" t="t" l="l"/>
            <a:pathLst>
              <a:path h="263050" w="248490">
                <a:moveTo>
                  <a:pt x="0" y="0"/>
                </a:moveTo>
                <a:lnTo>
                  <a:pt x="248490" y="0"/>
                </a:lnTo>
                <a:lnTo>
                  <a:pt x="248490" y="263050"/>
                </a:lnTo>
                <a:lnTo>
                  <a:pt x="0" y="263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600950" y="6932479"/>
            <a:ext cx="3086100" cy="804358"/>
            <a:chOff x="0" y="0"/>
            <a:chExt cx="4114800" cy="10724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14800" cy="1072515"/>
            </a:xfrm>
            <a:custGeom>
              <a:avLst/>
              <a:gdLst/>
              <a:ahLst/>
              <a:cxnLst/>
              <a:rect r="r" b="b" t="t" l="l"/>
              <a:pathLst>
                <a:path h="1072515" w="4114800">
                  <a:moveTo>
                    <a:pt x="254000" y="0"/>
                  </a:moveTo>
                  <a:lnTo>
                    <a:pt x="3860800" y="0"/>
                  </a:lnTo>
                  <a:cubicBezTo>
                    <a:pt x="3928110" y="0"/>
                    <a:pt x="3992753" y="26797"/>
                    <a:pt x="4040378" y="74422"/>
                  </a:cubicBezTo>
                  <a:cubicBezTo>
                    <a:pt x="4088003" y="122047"/>
                    <a:pt x="4114800" y="186690"/>
                    <a:pt x="4114800" y="254000"/>
                  </a:cubicBezTo>
                  <a:lnTo>
                    <a:pt x="4114800" y="818515"/>
                  </a:lnTo>
                  <a:cubicBezTo>
                    <a:pt x="4114800" y="885825"/>
                    <a:pt x="4088003" y="950468"/>
                    <a:pt x="4040378" y="998093"/>
                  </a:cubicBezTo>
                  <a:cubicBezTo>
                    <a:pt x="3992753" y="1045718"/>
                    <a:pt x="3928110" y="1072515"/>
                    <a:pt x="3860800" y="1072515"/>
                  </a:cubicBezTo>
                  <a:lnTo>
                    <a:pt x="254000" y="1072515"/>
                  </a:lnTo>
                  <a:cubicBezTo>
                    <a:pt x="186690" y="1072515"/>
                    <a:pt x="122047" y="1045718"/>
                    <a:pt x="74422" y="998093"/>
                  </a:cubicBezTo>
                  <a:cubicBezTo>
                    <a:pt x="26797" y="950468"/>
                    <a:pt x="0" y="885825"/>
                    <a:pt x="0" y="818515"/>
                  </a:cubicBezTo>
                  <a:lnTo>
                    <a:pt x="0" y="254000"/>
                  </a:lnTo>
                  <a:cubicBezTo>
                    <a:pt x="0" y="186690"/>
                    <a:pt x="26797" y="122047"/>
                    <a:pt x="74422" y="74422"/>
                  </a:cubicBezTo>
                  <a:cubicBezTo>
                    <a:pt x="122047" y="26797"/>
                    <a:pt x="186690" y="0"/>
                    <a:pt x="254000" y="0"/>
                  </a:cubicBezTo>
                  <a:close/>
                </a:path>
              </a:pathLst>
            </a:custGeom>
            <a:solidFill>
              <a:srgbClr val="4E6E8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7651750" y="6754828"/>
            <a:ext cx="2984500" cy="931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200" spc="21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20 Ноября, 2024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883703" y="1877328"/>
            <a:ext cx="805782" cy="773551"/>
            <a:chOff x="0" y="0"/>
            <a:chExt cx="1074376" cy="103140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74420" cy="1031367"/>
            </a:xfrm>
            <a:custGeom>
              <a:avLst/>
              <a:gdLst/>
              <a:ahLst/>
              <a:cxnLst/>
              <a:rect r="r" b="b" t="t" l="l"/>
              <a:pathLst>
                <a:path h="1031367" w="1074420">
                  <a:moveTo>
                    <a:pt x="0" y="0"/>
                  </a:moveTo>
                  <a:lnTo>
                    <a:pt x="1074420" y="0"/>
                  </a:lnTo>
                  <a:lnTo>
                    <a:pt x="1074420" y="1031367"/>
                  </a:lnTo>
                  <a:lnTo>
                    <a:pt x="0" y="10313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6" r="4" b="-19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2958126" y="2897907"/>
            <a:ext cx="12371749" cy="453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spc="23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Мальцева Екатерина Васильевна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DAGWuZDJS3Y</dc:identifier>
  <dcterms:modified xsi:type="dcterms:W3CDTF">2011-08-01T06:04:30Z</dcterms:modified>
  <cp:revision>1</cp:revision>
  <dc:title>Практическая_отработка_заданий_ОГЭ_сприменением_цифровых_технологий.pptx</dc:title>
</cp:coreProperties>
</file>