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Raleway" pitchFamily="2" charset="-52"/>
      <p:regular r:id="rId13"/>
    </p:embeddedFont>
    <p:embeddedFont>
      <p:font typeface="Roboto" panose="02000000000000000000" pitchFamily="2" charset="0"/>
      <p:regular r:id="rId1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90" d="100"/>
          <a:sy n="90" d="100"/>
        </p:scale>
        <p:origin x="298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683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5233360" y="3749081"/>
            <a:ext cx="6296860" cy="16997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Писатель, публицист и знаток народной культуры, сумевший показать Россию через судьбы простых людей, яркие характеры и живую речь.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7616BA08-95D0-A7C4-2DDB-94ABB5D03C9D}"/>
              </a:ext>
            </a:extLst>
          </p:cNvPr>
          <p:cNvGrpSpPr/>
          <p:nvPr/>
        </p:nvGrpSpPr>
        <p:grpSpPr>
          <a:xfrm>
            <a:off x="661780" y="618957"/>
            <a:ext cx="10868440" cy="4842505"/>
            <a:chOff x="661780" y="618957"/>
            <a:chExt cx="10868440" cy="4842505"/>
          </a:xfrm>
        </p:grpSpPr>
        <p:sp>
          <p:nvSpPr>
            <p:cNvPr id="3" name="Text 0"/>
            <p:cNvSpPr/>
            <p:nvPr/>
          </p:nvSpPr>
          <p:spPr>
            <a:xfrm>
              <a:off x="5233360" y="953488"/>
              <a:ext cx="6296860" cy="1181298"/>
            </a:xfrm>
            <a:prstGeom prst="rect">
              <a:avLst/>
            </a:prstGeom>
            <a:solidFill>
              <a:schemeClr val="bg1"/>
            </a:solidFill>
            <a:ln/>
          </p:spPr>
          <p:txBody>
            <a:bodyPr wrap="square" lIns="0" tIns="0" rIns="0" bIns="0" rtlCol="0" anchor="t">
              <a:normAutofit fontScale="77500" lnSpcReduction="20000"/>
            </a:bodyPr>
            <a:lstStyle/>
            <a:p>
              <a:pPr marL="0" indent="0" algn="ctr">
                <a:lnSpc>
                  <a:spcPct val="104000"/>
                </a:lnSpc>
                <a:buNone/>
              </a:pPr>
              <a:r>
                <a:rPr lang="en-US" sz="3700" dirty="0" err="1">
                  <a:solidFill>
                    <a:srgbClr val="C00000"/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Николай</a:t>
              </a:r>
              <a:r>
                <a:rPr lang="en-US" sz="3700" dirty="0">
                  <a:solidFill>
                    <a:srgbClr val="C00000"/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 </a:t>
              </a:r>
              <a:r>
                <a:rPr lang="ru-RU" sz="3700" dirty="0">
                  <a:solidFill>
                    <a:srgbClr val="C00000"/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Семёнович </a:t>
              </a:r>
            </a:p>
            <a:p>
              <a:pPr marL="0" indent="0" algn="ctr">
                <a:lnSpc>
                  <a:spcPct val="104000"/>
                </a:lnSpc>
                <a:buNone/>
              </a:pPr>
              <a:r>
                <a:rPr lang="en-US" sz="3700" b="1" dirty="0" err="1">
                  <a:solidFill>
                    <a:srgbClr val="C00000"/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Лесков</a:t>
              </a:r>
              <a:r>
                <a:rPr lang="en-US" sz="3700" dirty="0">
                  <a:solidFill>
                    <a:srgbClr val="1B1B27"/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: </a:t>
              </a:r>
              <a:endParaRPr lang="ru-RU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endParaRPr>
            </a:p>
            <a:p>
              <a:pPr marL="0" indent="0" algn="ctr">
                <a:lnSpc>
                  <a:spcPct val="104000"/>
                </a:lnSpc>
                <a:buNone/>
              </a:pPr>
              <a:r>
                <a:rPr lang="en-US" sz="3700" b="1" dirty="0" err="1">
                  <a:solidFill>
                    <a:schemeClr val="accent4">
                      <a:lumMod val="50000"/>
                    </a:schemeClr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писатель</a:t>
              </a:r>
              <a:r>
                <a:rPr lang="en-US" sz="3700" b="1" dirty="0">
                  <a:solidFill>
                    <a:schemeClr val="accent4">
                      <a:lumMod val="50000"/>
                    </a:schemeClr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 русской жизни</a:t>
              </a:r>
              <a:endParaRPr lang="en-US" sz="37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4" name="Text 1"/>
            <p:cNvSpPr/>
            <p:nvPr/>
          </p:nvSpPr>
          <p:spPr>
            <a:xfrm>
              <a:off x="5233360" y="2813645"/>
              <a:ext cx="6296860" cy="29527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ct val="104000"/>
                </a:lnSpc>
                <a:buNone/>
              </a:pPr>
              <a:r>
                <a:rPr lang="en-US" sz="1850" b="1" dirty="0">
                  <a:solidFill>
                    <a:schemeClr val="tx2"/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1831–1895</a:t>
              </a:r>
              <a:endParaRPr lang="en-US" sz="1850" b="1" dirty="0">
                <a:solidFill>
                  <a:schemeClr val="tx2"/>
                </a:solidFill>
              </a:endParaRPr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A2C717C3-528C-46FC-2469-D2020C651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1780" y="618957"/>
              <a:ext cx="3714798" cy="48425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B073E5B1-666D-11AD-12A6-809E0BFF8241}"/>
              </a:ext>
            </a:extLst>
          </p:cNvPr>
          <p:cNvGrpSpPr/>
          <p:nvPr/>
        </p:nvGrpSpPr>
        <p:grpSpPr>
          <a:xfrm>
            <a:off x="354794" y="665238"/>
            <a:ext cx="11248278" cy="5867692"/>
            <a:chOff x="354794" y="665238"/>
            <a:chExt cx="11248278" cy="5867692"/>
          </a:xfrm>
        </p:grpSpPr>
        <p:sp>
          <p:nvSpPr>
            <p:cNvPr id="3" name="Text 0"/>
            <p:cNvSpPr/>
            <p:nvPr/>
          </p:nvSpPr>
          <p:spPr>
            <a:xfrm>
              <a:off x="6263522" y="665238"/>
              <a:ext cx="5273047" cy="82688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ctr">
                <a:lnSpc>
                  <a:spcPct val="104000"/>
                </a:lnSpc>
                <a:buNone/>
              </a:pPr>
              <a:r>
                <a:rPr lang="en-US" sz="2600" b="1" dirty="0">
                  <a:solidFill>
                    <a:schemeClr val="accent6">
                      <a:lumMod val="50000"/>
                    </a:schemeClr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Детство и истоки будущего писателя</a:t>
              </a:r>
              <a:endParaRPr lang="en-US" sz="26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4" name="Text 1"/>
            <p:cNvSpPr/>
            <p:nvPr/>
          </p:nvSpPr>
          <p:spPr>
            <a:xfrm>
              <a:off x="6330025" y="1624258"/>
              <a:ext cx="5273047" cy="1143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ctr">
                <a:lnSpc>
                  <a:spcPct val="113000"/>
                </a:lnSpc>
                <a:buNone/>
              </a:pPr>
              <a:r>
                <a:rPr lang="en-US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Николай Семёнович Лесков родился 16 февраля 1831 года </a:t>
              </a:r>
              <a:r>
                <a:rPr lang="en-US" sz="2000" b="1" dirty="0">
                  <a:solidFill>
                    <a:srgbClr val="C00000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в селе Горохово </a:t>
              </a:r>
              <a:r>
                <a:rPr lang="en-US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Орловской губернии.</a:t>
              </a:r>
              <a:endParaRPr lang="en-US" sz="2000" dirty="0"/>
            </a:p>
          </p:txBody>
        </p:sp>
        <p:sp>
          <p:nvSpPr>
            <p:cNvPr id="5" name="Text 2"/>
            <p:cNvSpPr/>
            <p:nvPr/>
          </p:nvSpPr>
          <p:spPr>
            <a:xfrm>
              <a:off x="354794" y="4178346"/>
              <a:ext cx="5573683" cy="23545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203200" indent="-203200" algn="just">
                <a:lnSpc>
                  <a:spcPct val="113000"/>
                </a:lnSpc>
                <a:buSzPct val="100000"/>
                <a:buChar char="•"/>
              </a:pPr>
              <a:r>
                <a:rPr lang="en-US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Детство прошло в Орловском крае</a:t>
              </a:r>
              <a:endParaRPr lang="en-US" sz="2000" dirty="0"/>
            </a:p>
            <a:p>
              <a:pPr marL="203200" indent="-203200" algn="just">
                <a:lnSpc>
                  <a:spcPct val="113000"/>
                </a:lnSpc>
                <a:buSzPct val="100000"/>
                <a:buChar char="•"/>
              </a:pPr>
              <a:r>
                <a:rPr lang="ru-RU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Здесь состоялось р</a:t>
              </a:r>
              <a:r>
                <a:rPr lang="en-US" sz="2000" dirty="0" err="1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аннее</a:t>
              </a:r>
              <a:r>
                <a:rPr lang="en-US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знакомство с народной речью, обычаями и укладом жизни</a:t>
              </a:r>
              <a:endParaRPr lang="en-US" sz="2000" dirty="0"/>
            </a:p>
            <a:p>
              <a:pPr marL="203200" indent="-203200" algn="just">
                <a:lnSpc>
                  <a:spcPct val="113000"/>
                </a:lnSpc>
                <a:buSzPct val="100000"/>
                <a:buChar char="•"/>
              </a:pPr>
              <a:r>
                <a:rPr lang="en-US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Впечатления юности позднее стали основой многих произведений</a:t>
              </a:r>
              <a:endParaRPr lang="en-US" sz="2000" dirty="0"/>
            </a:p>
          </p:txBody>
        </p:sp>
        <p:pic>
          <p:nvPicPr>
            <p:cNvPr id="6" name="Рисунок 5" descr="Picture background">
              <a:extLst>
                <a:ext uri="{FF2B5EF4-FFF2-40B4-BE49-F238E27FC236}">
                  <a16:creationId xmlns:a16="http://schemas.microsoft.com/office/drawing/2014/main" id="{6F2894BE-1611-704A-EE09-A78BD2640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4795" y="665238"/>
              <a:ext cx="5573683" cy="3135197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21E5B495-7D8E-D944-7227-706330BAA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77289" y="2900269"/>
              <a:ext cx="5045511" cy="33210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65874368-64A3-16C9-6E5A-CC43087EFF68}"/>
              </a:ext>
            </a:extLst>
          </p:cNvPr>
          <p:cNvGrpSpPr/>
          <p:nvPr/>
        </p:nvGrpSpPr>
        <p:grpSpPr>
          <a:xfrm>
            <a:off x="478981" y="309065"/>
            <a:ext cx="11234037" cy="6220530"/>
            <a:chOff x="478981" y="309065"/>
            <a:chExt cx="11234037" cy="6220530"/>
          </a:xfrm>
        </p:grpSpPr>
        <p:sp>
          <p:nvSpPr>
            <p:cNvPr id="2" name="Text 0"/>
            <p:cNvSpPr/>
            <p:nvPr/>
          </p:nvSpPr>
          <p:spPr>
            <a:xfrm>
              <a:off x="586661" y="309065"/>
              <a:ext cx="8066887" cy="41344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ct val="104000"/>
                </a:lnSpc>
                <a:buNone/>
              </a:pPr>
              <a:r>
                <a:rPr lang="en-US" sz="2600" b="1" dirty="0">
                  <a:solidFill>
                    <a:srgbClr val="C00000"/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Путь к литературе начинался со службы</a:t>
              </a:r>
              <a:endParaRPr lang="en-US" sz="2600" b="1" dirty="0">
                <a:solidFill>
                  <a:srgbClr val="C00000"/>
                </a:solidFill>
              </a:endParaRPr>
            </a:p>
          </p:txBody>
        </p:sp>
        <p:sp>
          <p:nvSpPr>
            <p:cNvPr id="3" name="Text 1"/>
            <p:cNvSpPr/>
            <p:nvPr/>
          </p:nvSpPr>
          <p:spPr>
            <a:xfrm>
              <a:off x="586661" y="1039614"/>
              <a:ext cx="8066888" cy="87231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lnSpc>
                  <a:spcPct val="113000"/>
                </a:lnSpc>
                <a:buNone/>
              </a:pPr>
              <a:r>
                <a:rPr lang="en-US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Лесков не получил университетского образования, но много читал и постоянно расширял кругозор.</a:t>
              </a:r>
              <a:endParaRPr lang="en-US" sz="2000" dirty="0"/>
            </a:p>
          </p:txBody>
        </p:sp>
        <p:sp>
          <p:nvSpPr>
            <p:cNvPr id="4" name="Text 2"/>
            <p:cNvSpPr/>
            <p:nvPr/>
          </p:nvSpPr>
          <p:spPr>
            <a:xfrm>
              <a:off x="586660" y="2100545"/>
              <a:ext cx="7967135" cy="140742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203200" indent="-203200" algn="l">
                <a:lnSpc>
                  <a:spcPct val="113000"/>
                </a:lnSpc>
                <a:buSzPct val="100000"/>
                <a:buChar char="•"/>
              </a:pPr>
              <a:r>
                <a:rPr lang="en-US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Работал в Орловской уголовной палате</a:t>
              </a:r>
              <a:endParaRPr lang="en-US" sz="2000" dirty="0"/>
            </a:p>
            <a:p>
              <a:pPr marL="203200" indent="-203200" algn="l">
                <a:lnSpc>
                  <a:spcPct val="113000"/>
                </a:lnSpc>
                <a:buSzPct val="100000"/>
                <a:buChar char="•"/>
              </a:pPr>
              <a:r>
                <a:rPr lang="en-US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Служил в коммерческой компании</a:t>
              </a:r>
              <a:endParaRPr lang="en-US" sz="2000" dirty="0"/>
            </a:p>
            <a:p>
              <a:pPr marL="203200" indent="-203200" algn="l">
                <a:lnSpc>
                  <a:spcPct val="113000"/>
                </a:lnSpc>
                <a:buSzPct val="100000"/>
                <a:buChar char="•"/>
              </a:pPr>
              <a:r>
                <a:rPr lang="en-US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Путешествовал по России и наблюдал жизнь разных сословий</a:t>
              </a:r>
              <a:endParaRPr lang="en-US" sz="2000" dirty="0"/>
            </a:p>
          </p:txBody>
        </p:sp>
        <p:sp>
          <p:nvSpPr>
            <p:cNvPr id="5" name="Text 3"/>
            <p:cNvSpPr/>
            <p:nvPr/>
          </p:nvSpPr>
          <p:spPr>
            <a:xfrm>
              <a:off x="478981" y="5983845"/>
              <a:ext cx="11234037" cy="54575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ct val="113000"/>
                </a:lnSpc>
                <a:buNone/>
              </a:pPr>
              <a:r>
                <a:rPr lang="en-US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Практический опыт </a:t>
              </a:r>
              <a:r>
                <a:rPr lang="en-US" sz="2000" dirty="0" err="1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помог</a:t>
              </a:r>
              <a:r>
                <a:rPr lang="en-US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</a:t>
              </a:r>
              <a:r>
                <a:rPr lang="en-US" sz="2000" dirty="0" err="1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ему</a:t>
              </a:r>
              <a:r>
                <a:rPr lang="ru-RU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</a:t>
              </a:r>
              <a:r>
                <a:rPr lang="en-US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создавать достоверные и </a:t>
              </a:r>
              <a:r>
                <a:rPr lang="en-US" sz="2000" dirty="0" err="1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выразительные</a:t>
              </a:r>
              <a:r>
                <a:rPr lang="ru-RU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</a:t>
              </a:r>
              <a:r>
                <a:rPr lang="en-US" sz="2000" dirty="0" err="1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образы</a:t>
              </a:r>
              <a:r>
                <a:rPr lang="en-US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.</a:t>
              </a:r>
              <a:endParaRPr lang="en-US" sz="2000" dirty="0"/>
            </a:p>
          </p:txBody>
        </p:sp>
        <p:pic>
          <p:nvPicPr>
            <p:cNvPr id="6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88644" y="885358"/>
              <a:ext cx="2924374" cy="4384911"/>
            </a:xfrm>
            <a:prstGeom prst="rect">
              <a:avLst/>
            </a:prstGeom>
          </p:spPr>
        </p:pic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2BD9C87-61AE-CC6C-14E2-D814432664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9986" y="3696589"/>
            <a:ext cx="3154780" cy="20765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2560AF1F-2C30-070E-E1AD-1AEA79C75F4F}"/>
              </a:ext>
            </a:extLst>
          </p:cNvPr>
          <p:cNvGrpSpPr/>
          <p:nvPr/>
        </p:nvGrpSpPr>
        <p:grpSpPr>
          <a:xfrm>
            <a:off x="370529" y="288212"/>
            <a:ext cx="11365316" cy="5127010"/>
            <a:chOff x="370529" y="288212"/>
            <a:chExt cx="11365316" cy="5127010"/>
          </a:xfrm>
        </p:grpSpPr>
        <p:sp>
          <p:nvSpPr>
            <p:cNvPr id="3" name="Text 0"/>
            <p:cNvSpPr/>
            <p:nvPr/>
          </p:nvSpPr>
          <p:spPr>
            <a:xfrm>
              <a:off x="370529" y="288212"/>
              <a:ext cx="11365316" cy="73425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ctr">
                <a:lnSpc>
                  <a:spcPct val="104000"/>
                </a:lnSpc>
                <a:buNone/>
              </a:pPr>
              <a:r>
                <a:rPr lang="en-US" sz="3700" b="1" dirty="0">
                  <a:solidFill>
                    <a:srgbClr val="C00000"/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Путешествия как школа наблюдений</a:t>
              </a:r>
              <a:endParaRPr lang="en-US" sz="3700" b="1" dirty="0">
                <a:solidFill>
                  <a:srgbClr val="C00000"/>
                </a:solidFill>
              </a:endParaRPr>
            </a:p>
          </p:txBody>
        </p:sp>
        <p:sp>
          <p:nvSpPr>
            <p:cNvPr id="4" name="Text 1"/>
            <p:cNvSpPr/>
            <p:nvPr/>
          </p:nvSpPr>
          <p:spPr>
            <a:xfrm>
              <a:off x="464740" y="1442776"/>
              <a:ext cx="5894496" cy="397244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indent="182563">
                <a:lnSpc>
                  <a:spcPct val="133000"/>
                </a:lnSpc>
                <a:spcAft>
                  <a:spcPts val="1650"/>
                </a:spcAft>
                <a:buNone/>
              </a:pPr>
              <a:r>
                <a:rPr lang="en-US" sz="2000" dirty="0" err="1">
                  <a:latin typeface="Roboto" pitchFamily="34" charset="0"/>
                  <a:ea typeface="Roboto" pitchFamily="34" charset="-122"/>
                  <a:cs typeface="Roboto" pitchFamily="34" charset="-120"/>
                </a:rPr>
                <a:t>Поездки</a:t>
              </a:r>
              <a:r>
                <a:rPr lang="en-US" sz="2000" dirty="0">
                  <a:latin typeface="Roboto" pitchFamily="34" charset="0"/>
                  <a:ea typeface="Roboto" pitchFamily="34" charset="-122"/>
                  <a:cs typeface="Roboto" pitchFamily="34" charset="-120"/>
                </a:rPr>
                <a:t> по России дали Лескову богатый материал для творчества.</a:t>
              </a:r>
              <a:endParaRPr lang="en-US" sz="2000" dirty="0"/>
            </a:p>
            <a:p>
              <a:pPr indent="182563">
                <a:lnSpc>
                  <a:spcPct val="133000"/>
                </a:lnSpc>
                <a:spcAft>
                  <a:spcPts val="1650"/>
                </a:spcAft>
                <a:buNone/>
              </a:pPr>
              <a:r>
                <a:rPr lang="en-US" sz="2000" dirty="0">
                  <a:latin typeface="Roboto" pitchFamily="34" charset="0"/>
                  <a:ea typeface="Roboto" pitchFamily="34" charset="-122"/>
                  <a:cs typeface="Roboto" pitchFamily="34" charset="-120"/>
                </a:rPr>
                <a:t>Он встречался с крестьянами, ремесленниками, купцами, чиновниками и духовенством, изучал местные говоры и особенности быта.</a:t>
              </a:r>
              <a:endParaRPr lang="en-US" sz="2000" dirty="0"/>
            </a:p>
            <a:p>
              <a:pPr indent="182563">
                <a:lnSpc>
                  <a:spcPct val="133000"/>
                </a:lnSpc>
                <a:buNone/>
              </a:pPr>
              <a:r>
                <a:rPr lang="en-US" sz="2000" dirty="0">
                  <a:latin typeface="Roboto" pitchFamily="34" charset="0"/>
                  <a:ea typeface="Roboto" pitchFamily="34" charset="-122"/>
                  <a:cs typeface="Roboto" pitchFamily="34" charset="-120"/>
                </a:rPr>
                <a:t>Писатель видел страну не отвлечённо, а через конкретных людей и их </a:t>
              </a:r>
              <a:r>
                <a:rPr lang="en-US" sz="2000" dirty="0" err="1">
                  <a:latin typeface="Roboto" pitchFamily="34" charset="0"/>
                  <a:ea typeface="Roboto" pitchFamily="34" charset="-122"/>
                  <a:cs typeface="Roboto" pitchFamily="34" charset="-120"/>
                </a:rPr>
                <a:t>истории</a:t>
              </a:r>
              <a:r>
                <a:rPr lang="en-US" sz="2000" dirty="0">
                  <a:latin typeface="Roboto" pitchFamily="34" charset="0"/>
                  <a:ea typeface="Roboto" pitchFamily="34" charset="-122"/>
                  <a:cs typeface="Roboto" pitchFamily="34" charset="-120"/>
                </a:rPr>
                <a:t>.</a:t>
              </a:r>
              <a:endParaRPr lang="en-US" sz="2000" dirty="0"/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1C9A2961-AFED-B896-A3AA-D42E01A2BD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57479" y="1442777"/>
              <a:ext cx="5178366" cy="397244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4" y="402097"/>
            <a:ext cx="10868745" cy="5906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C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Своеобразие художественного мира Лескова</a:t>
            </a:r>
            <a:endParaRPr lang="en-US" sz="3700" b="1" dirty="0">
              <a:solidFill>
                <a:srgbClr val="C00000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661473" y="1359724"/>
            <a:ext cx="10868745" cy="8930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Главная особенность прозы Лескова — соединение реалистического наблюдения, юмора, фольклорной образности и необычной речи.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1238596" y="2936379"/>
            <a:ext cx="4762699" cy="1139924"/>
          </a:xfrm>
          <a:prstGeom prst="roundRect">
            <a:avLst>
              <a:gd name="adj" fmla="val 6964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C7C7D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300154" y="3150791"/>
            <a:ext cx="25635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C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Живые характеры</a:t>
            </a:r>
            <a:endParaRPr lang="en-US" sz="1850" b="1" dirty="0">
              <a:solidFill>
                <a:srgbClr val="C00000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1770610" y="3559473"/>
            <a:ext cx="4093111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33000"/>
              </a:lnSpc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Живые, запоминающиеся характеры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Shape 5"/>
          <p:cNvSpPr/>
          <p:nvPr/>
        </p:nvSpPr>
        <p:spPr>
          <a:xfrm>
            <a:off x="6190301" y="2936379"/>
            <a:ext cx="5339919" cy="1139924"/>
          </a:xfrm>
          <a:prstGeom prst="roundRect">
            <a:avLst>
              <a:gd name="adj" fmla="val 6964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C7C7D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4708" y="3150791"/>
            <a:ext cx="243172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C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Голос рассказчика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6404708" y="3559473"/>
            <a:ext cx="49111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Рассказчики с индивидуальной манерой речи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Shape 8"/>
          <p:cNvSpPr/>
          <p:nvPr/>
        </p:nvSpPr>
        <p:spPr>
          <a:xfrm>
            <a:off x="1238595" y="4265315"/>
            <a:ext cx="4762699" cy="1442343"/>
          </a:xfrm>
          <a:prstGeom prst="roundRect">
            <a:avLst>
              <a:gd name="adj" fmla="val 5504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C7C7D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07971" y="4479727"/>
            <a:ext cx="227891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C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Быт и легенда</a:t>
            </a:r>
            <a:endParaRPr lang="en-US" sz="1850" b="1" dirty="0">
              <a:solidFill>
                <a:srgbClr val="C00000"/>
              </a:solidFill>
            </a:endParaRPr>
          </a:p>
        </p:txBody>
      </p:sp>
      <p:sp>
        <p:nvSpPr>
          <p:cNvPr id="12" name="Text 10"/>
          <p:cNvSpPr/>
          <p:nvPr/>
        </p:nvSpPr>
        <p:spPr>
          <a:xfrm>
            <a:off x="952715" y="4879989"/>
            <a:ext cx="4911007" cy="7226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ct val="133000"/>
              </a:lnSpc>
              <a:buNone/>
            </a:pPr>
            <a:r>
              <a:rPr lang="en-US" b="1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Сочетание бытовых деталей и почти легендарных событий</a:t>
            </a:r>
            <a:endParaRPr lang="en-US" b="1" dirty="0"/>
          </a:p>
        </p:txBody>
      </p:sp>
      <p:sp>
        <p:nvSpPr>
          <p:cNvPr id="13" name="Shape 11"/>
          <p:cNvSpPr/>
          <p:nvPr/>
        </p:nvSpPr>
        <p:spPr>
          <a:xfrm>
            <a:off x="6190301" y="4265315"/>
            <a:ext cx="5339919" cy="1442343"/>
          </a:xfrm>
          <a:prstGeom prst="roundRect">
            <a:avLst>
              <a:gd name="adj" fmla="val 5504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C7C7D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4708" y="4479727"/>
            <a:ext cx="28722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C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Нравственный выбор</a:t>
            </a:r>
            <a:endParaRPr lang="en-US" sz="1850" b="1" dirty="0">
              <a:solidFill>
                <a:srgbClr val="C00000"/>
              </a:solidFill>
            </a:endParaRPr>
          </a:p>
        </p:txBody>
      </p:sp>
      <p:sp>
        <p:nvSpPr>
          <p:cNvPr id="15" name="Text 13"/>
          <p:cNvSpPr/>
          <p:nvPr/>
        </p:nvSpPr>
        <p:spPr>
          <a:xfrm>
            <a:off x="6404708" y="4799700"/>
            <a:ext cx="4911106" cy="811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b="1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Внимание к </a:t>
            </a:r>
            <a:r>
              <a:rPr lang="en-US" b="1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нравственному</a:t>
            </a:r>
            <a:r>
              <a:rPr lang="en-US" b="1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endParaRPr lang="ru-RU" b="1" dirty="0">
              <a:solidFill>
                <a:srgbClr val="3C3939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n-US" b="1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выбору</a:t>
            </a:r>
            <a:r>
              <a:rPr lang="en-US" b="1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человека</a:t>
            </a:r>
            <a:endParaRPr lang="en-US" b="1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8F4F318-775A-A7C1-960D-E16364CB73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353" y="1987064"/>
            <a:ext cx="1220775" cy="159136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EECE1E0-DDF6-B7E1-2163-DA8391C92F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6423" y="4492387"/>
            <a:ext cx="1506259" cy="196351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37B0788-3CE3-1939-BA43-435A39917F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6227" y="2045302"/>
            <a:ext cx="2066455" cy="140412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DD17F27-96E0-5806-8D3D-F5CFD9631B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053" y="4584157"/>
            <a:ext cx="1563063" cy="19134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E1489E2-FA73-C180-D721-0D2FE194F77B}"/>
              </a:ext>
            </a:extLst>
          </p:cNvPr>
          <p:cNvGrpSpPr/>
          <p:nvPr/>
        </p:nvGrpSpPr>
        <p:grpSpPr>
          <a:xfrm>
            <a:off x="511846" y="540565"/>
            <a:ext cx="11217411" cy="6028856"/>
            <a:chOff x="511846" y="540565"/>
            <a:chExt cx="11217411" cy="6028856"/>
          </a:xfrm>
        </p:grpSpPr>
        <p:sp>
          <p:nvSpPr>
            <p:cNvPr id="2" name="Text 0"/>
            <p:cNvSpPr/>
            <p:nvPr/>
          </p:nvSpPr>
          <p:spPr>
            <a:xfrm>
              <a:off x="511846" y="540565"/>
              <a:ext cx="11217411" cy="51515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ctr">
                <a:lnSpc>
                  <a:spcPct val="104000"/>
                </a:lnSpc>
                <a:buNone/>
              </a:pPr>
              <a:r>
                <a:rPr lang="en-US" sz="2600" b="1" dirty="0">
                  <a:solidFill>
                    <a:srgbClr val="C00000"/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Сказ как голос народной мудрости</a:t>
              </a:r>
              <a:endParaRPr lang="en-US" sz="2600" b="1" dirty="0">
                <a:solidFill>
                  <a:srgbClr val="C00000"/>
                </a:solidFill>
              </a:endParaRPr>
            </a:p>
          </p:txBody>
        </p:sp>
        <p:sp>
          <p:nvSpPr>
            <p:cNvPr id="3" name="Text 1"/>
            <p:cNvSpPr/>
            <p:nvPr/>
          </p:nvSpPr>
          <p:spPr>
            <a:xfrm>
              <a:off x="727976" y="1077639"/>
              <a:ext cx="11001281" cy="127979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indent="182563" algn="l">
                <a:lnSpc>
                  <a:spcPct val="113000"/>
                </a:lnSpc>
                <a:spcAft>
                  <a:spcPts val="650"/>
                </a:spcAft>
                <a:buNone/>
              </a:pPr>
              <a:r>
                <a:rPr lang="en-US" b="1" i="1" dirty="0">
                  <a:latin typeface="Roboto" pitchFamily="34" charset="0"/>
                  <a:ea typeface="Roboto" pitchFamily="34" charset="-122"/>
                  <a:cs typeface="Roboto" pitchFamily="34" charset="-120"/>
                </a:rPr>
                <a:t>Лесков часто строит повествование так, будто историю рассказывает непосредственный свидетель.</a:t>
              </a:r>
              <a:endParaRPr lang="en-US" b="1" i="1" dirty="0"/>
            </a:p>
            <a:p>
              <a:pPr indent="182563" algn="l">
                <a:lnSpc>
                  <a:spcPct val="113000"/>
                </a:lnSpc>
                <a:buNone/>
              </a:pPr>
              <a:r>
                <a:rPr lang="en-US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Такой приём называется </a:t>
              </a:r>
              <a:r>
                <a:rPr lang="en-US" b="1" i="1" dirty="0">
                  <a:solidFill>
                    <a:srgbClr val="C00000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сказом</a:t>
              </a:r>
              <a:r>
                <a:rPr lang="en-US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. Он помогает передать:</a:t>
              </a:r>
              <a:endParaRPr lang="en-US" dirty="0"/>
            </a:p>
          </p:txBody>
        </p:sp>
        <p:sp>
          <p:nvSpPr>
            <p:cNvPr id="4" name="Text 2"/>
            <p:cNvSpPr/>
            <p:nvPr/>
          </p:nvSpPr>
          <p:spPr>
            <a:xfrm>
              <a:off x="919169" y="1871180"/>
              <a:ext cx="7626315" cy="60463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203200" indent="-203200" algn="l">
                <a:lnSpc>
                  <a:spcPct val="113000"/>
                </a:lnSpc>
                <a:buSzPct val="100000"/>
                <a:buChar char="•"/>
              </a:pPr>
              <a:r>
                <a:rPr lang="en-US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Интонации живой разговорной речи</a:t>
              </a:r>
              <a:endParaRPr lang="en-US" dirty="0"/>
            </a:p>
            <a:p>
              <a:pPr marL="203200" indent="-203200" algn="l">
                <a:lnSpc>
                  <a:spcPct val="113000"/>
                </a:lnSpc>
                <a:buSzPct val="100000"/>
                <a:buChar char="•"/>
              </a:pPr>
              <a:r>
                <a:rPr lang="en-US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Особенности народного мышления</a:t>
              </a:r>
              <a:endParaRPr lang="en-US" dirty="0"/>
            </a:p>
            <a:p>
              <a:pPr marL="203200" indent="-203200" algn="l">
                <a:lnSpc>
                  <a:spcPct val="113000"/>
                </a:lnSpc>
                <a:buSzPct val="100000"/>
                <a:buChar char="•"/>
              </a:pPr>
              <a:r>
                <a:rPr lang="en-US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Юмор, оценку и эмоциональное отношение рассказчика</a:t>
              </a:r>
              <a:endParaRPr lang="en-US" dirty="0"/>
            </a:p>
          </p:txBody>
        </p:sp>
        <p:sp>
          <p:nvSpPr>
            <p:cNvPr id="5" name="Text 3"/>
            <p:cNvSpPr/>
            <p:nvPr/>
          </p:nvSpPr>
          <p:spPr>
            <a:xfrm>
              <a:off x="727976" y="2967040"/>
              <a:ext cx="11001281" cy="604639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indent="182563" algn="l">
                <a:lnSpc>
                  <a:spcPct val="113000"/>
                </a:lnSpc>
                <a:buNone/>
              </a:pPr>
              <a:r>
                <a:rPr lang="en-US" b="1" i="1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Речь становится самостоятельным художественным героем.</a:t>
              </a:r>
              <a:endParaRPr lang="en-US" b="1" i="1" dirty="0"/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E05101D4-2176-7AE0-B05A-544AE955F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80713" y="1717538"/>
              <a:ext cx="3683311" cy="2825554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84DD9341-FDF6-80EE-7FF7-EAEF327BB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71351" y="3436709"/>
              <a:ext cx="5547511" cy="31327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702532" y="559145"/>
            <a:ext cx="5666514" cy="4882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C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«Левша»: талант, который не заметили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D2A21DBE-F31C-0E54-109A-BD8636974D0A}"/>
              </a:ext>
            </a:extLst>
          </p:cNvPr>
          <p:cNvGrpSpPr/>
          <p:nvPr/>
        </p:nvGrpSpPr>
        <p:grpSpPr>
          <a:xfrm>
            <a:off x="538423" y="409516"/>
            <a:ext cx="10830624" cy="5843312"/>
            <a:chOff x="538423" y="409516"/>
            <a:chExt cx="10830624" cy="5843312"/>
          </a:xfrm>
        </p:grpSpPr>
        <p:sp>
          <p:nvSpPr>
            <p:cNvPr id="4" name="Text 1"/>
            <p:cNvSpPr/>
            <p:nvPr/>
          </p:nvSpPr>
          <p:spPr>
            <a:xfrm>
              <a:off x="5702533" y="1348263"/>
              <a:ext cx="5666514" cy="453714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indent="357188" algn="just">
                <a:lnSpc>
                  <a:spcPct val="113000"/>
                </a:lnSpc>
                <a:spcAft>
                  <a:spcPts val="650"/>
                </a:spcAft>
                <a:buNone/>
              </a:pPr>
              <a:endParaRPr lang="ru-RU" sz="2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endParaRPr>
            </a:p>
            <a:p>
              <a:pPr indent="357188" algn="just">
                <a:lnSpc>
                  <a:spcPct val="113000"/>
                </a:lnSpc>
                <a:spcAft>
                  <a:spcPts val="650"/>
                </a:spcAft>
                <a:buNone/>
              </a:pPr>
              <a:r>
                <a:rPr lang="en-US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В сказе «Левша» талантливый тульский мастер подковывает английскую блоху и становится символом народной изобретательности.</a:t>
              </a:r>
              <a:endParaRPr lang="en-US" sz="2000" dirty="0"/>
            </a:p>
            <a:p>
              <a:pPr indent="357188" algn="just">
                <a:lnSpc>
                  <a:spcPct val="113000"/>
                </a:lnSpc>
                <a:spcAft>
                  <a:spcPts val="650"/>
                </a:spcAft>
                <a:buNone/>
              </a:pPr>
              <a:r>
                <a:rPr lang="en-US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Но за комической историей скрывается серьёзная проблема: государство не умеет беречь и поддерживать одарённых людей.</a:t>
              </a:r>
              <a:endParaRPr lang="en-US" sz="2000" dirty="0"/>
            </a:p>
            <a:p>
              <a:pPr indent="357188" algn="just">
                <a:lnSpc>
                  <a:spcPct val="113000"/>
                </a:lnSpc>
                <a:buNone/>
              </a:pPr>
              <a:r>
                <a:rPr lang="en-US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Образ Левши соединяет мастерство, скромность и трагическую беззащитность.</a:t>
              </a:r>
              <a:endParaRPr lang="en-US" sz="2000" dirty="0"/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8F2E0484-45CB-5FB3-DFAE-E2CD393B9D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8423" y="409516"/>
              <a:ext cx="4773409" cy="58433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490B346-8FE1-0CB9-7170-24DE7A8F8B72}"/>
              </a:ext>
            </a:extLst>
          </p:cNvPr>
          <p:cNvGrpSpPr/>
          <p:nvPr/>
        </p:nvGrpSpPr>
        <p:grpSpPr>
          <a:xfrm>
            <a:off x="332509" y="431109"/>
            <a:ext cx="11571315" cy="5868899"/>
            <a:chOff x="332509" y="431109"/>
            <a:chExt cx="11571315" cy="5868899"/>
          </a:xfrm>
        </p:grpSpPr>
        <p:sp>
          <p:nvSpPr>
            <p:cNvPr id="3" name="Text 0"/>
            <p:cNvSpPr/>
            <p:nvPr/>
          </p:nvSpPr>
          <p:spPr>
            <a:xfrm>
              <a:off x="332509" y="431109"/>
              <a:ext cx="11571315" cy="49160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ctr">
                <a:lnSpc>
                  <a:spcPct val="104000"/>
                </a:lnSpc>
                <a:buNone/>
              </a:pPr>
              <a:r>
                <a:rPr lang="en-US" sz="2400" b="1" dirty="0">
                  <a:solidFill>
                    <a:srgbClr val="C00000"/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«Очарованный странник»: судьба в испытаниях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4" name="Text 1"/>
            <p:cNvSpPr/>
            <p:nvPr/>
          </p:nvSpPr>
          <p:spPr>
            <a:xfrm>
              <a:off x="5291549" y="1491655"/>
              <a:ext cx="6296860" cy="41194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indent="357188" algn="just">
                <a:lnSpc>
                  <a:spcPct val="133000"/>
                </a:lnSpc>
                <a:spcAft>
                  <a:spcPts val="1650"/>
                </a:spcAft>
                <a:buNone/>
              </a:pPr>
              <a:r>
                <a:rPr lang="en-US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Повесть рассказывает о жизни Ивана Флягина — человека сильного, противоречивого и постоянно ищущего своё предназначение.</a:t>
              </a:r>
              <a:endParaRPr lang="en-US" sz="2000" dirty="0"/>
            </a:p>
            <a:p>
              <a:pPr indent="357188" algn="just">
                <a:lnSpc>
                  <a:spcPct val="133000"/>
                </a:lnSpc>
                <a:spcAft>
                  <a:spcPts val="1650"/>
                </a:spcAft>
                <a:buNone/>
              </a:pPr>
              <a:r>
                <a:rPr lang="en-US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Его путь включает ошибки, потери, подвиги и духовные испытания.</a:t>
              </a:r>
              <a:endParaRPr lang="en-US" sz="2000" dirty="0"/>
            </a:p>
            <a:p>
              <a:pPr indent="357188" algn="just">
                <a:lnSpc>
                  <a:spcPct val="133000"/>
                </a:lnSpc>
                <a:buNone/>
              </a:pPr>
              <a:r>
                <a:rPr lang="en-US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Произведение показывает, как личный опыт и страдания постепенно приводят героя к нравственному самопониманию.</a:t>
              </a:r>
              <a:endParaRPr lang="en-US" sz="2000" dirty="0"/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A41133F4-43AC-3B5F-564D-2802B74E8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9741" y="1156508"/>
              <a:ext cx="4201732" cy="51435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E4972AEB-5518-3DB7-FC40-32D72C22A20A}"/>
              </a:ext>
            </a:extLst>
          </p:cNvPr>
          <p:cNvGrpSpPr/>
          <p:nvPr/>
        </p:nvGrpSpPr>
        <p:grpSpPr>
          <a:xfrm>
            <a:off x="489065" y="405681"/>
            <a:ext cx="11377002" cy="5749402"/>
            <a:chOff x="489065" y="405681"/>
            <a:chExt cx="11377002" cy="5749402"/>
          </a:xfrm>
        </p:grpSpPr>
        <p:sp>
          <p:nvSpPr>
            <p:cNvPr id="2" name="Text 0"/>
            <p:cNvSpPr/>
            <p:nvPr/>
          </p:nvSpPr>
          <p:spPr>
            <a:xfrm>
              <a:off x="590204" y="405681"/>
              <a:ext cx="11275863" cy="59064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ct val="104000"/>
                </a:lnSpc>
                <a:buNone/>
              </a:pPr>
              <a:r>
                <a:rPr lang="en-US" sz="2400" b="1" dirty="0">
                  <a:solidFill>
                    <a:srgbClr val="C00000"/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Праведники Лескова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3" name="Text 1"/>
            <p:cNvSpPr/>
            <p:nvPr/>
          </p:nvSpPr>
          <p:spPr>
            <a:xfrm>
              <a:off x="590203" y="1307755"/>
              <a:ext cx="8404167" cy="152688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indent="357188" algn="l">
                <a:lnSpc>
                  <a:spcPct val="133000"/>
                </a:lnSpc>
                <a:spcAft>
                  <a:spcPts val="1300"/>
                </a:spcAft>
                <a:buNone/>
              </a:pPr>
              <a:r>
                <a:rPr lang="en-US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Особое место в творчестве писателя занимают «праведники» — люди, сохраняющие совесть и доброту в сложных обстоятельствах.</a:t>
              </a:r>
              <a:endParaRPr lang="en-US" sz="2000" dirty="0"/>
            </a:p>
            <a:p>
              <a:pPr marL="0" indent="0" algn="l">
                <a:lnSpc>
                  <a:spcPct val="133000"/>
                </a:lnSpc>
                <a:buNone/>
              </a:pPr>
              <a:r>
                <a:rPr lang="en-US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Примеры таких образов:</a:t>
              </a:r>
              <a:endParaRPr lang="en-US" sz="2000" dirty="0"/>
            </a:p>
          </p:txBody>
        </p:sp>
        <p:sp>
          <p:nvSpPr>
            <p:cNvPr id="4" name="Text 2"/>
            <p:cNvSpPr/>
            <p:nvPr/>
          </p:nvSpPr>
          <p:spPr>
            <a:xfrm>
              <a:off x="590203" y="2781268"/>
              <a:ext cx="6470845" cy="247237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294640" indent="-294640" algn="l">
                <a:lnSpc>
                  <a:spcPct val="133000"/>
                </a:lnSpc>
                <a:buSzPct val="100000"/>
                <a:buChar char="•"/>
              </a:pPr>
              <a:r>
                <a:rPr lang="en-US" sz="2000" b="1" dirty="0">
                  <a:solidFill>
                    <a:srgbClr val="C00000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Левша</a:t>
              </a:r>
              <a:r>
                <a:rPr lang="en-US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— бескорыстный мастер</a:t>
              </a:r>
              <a:endParaRPr lang="en-US" sz="2000" dirty="0"/>
            </a:p>
            <a:p>
              <a:pPr marL="294640" indent="-294640" algn="l">
                <a:lnSpc>
                  <a:spcPct val="133000"/>
                </a:lnSpc>
                <a:buSzPct val="100000"/>
                <a:buChar char="•"/>
              </a:pPr>
              <a:r>
                <a:rPr lang="en-US" sz="2000" b="1" dirty="0">
                  <a:solidFill>
                    <a:srgbClr val="C00000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Тупейный художник </a:t>
              </a:r>
              <a:r>
                <a:rPr lang="en-US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— человек верности и достоинства</a:t>
              </a:r>
              <a:endParaRPr lang="en-US" sz="2000" dirty="0"/>
            </a:p>
            <a:p>
              <a:pPr marL="294640" indent="-294640" algn="l">
                <a:lnSpc>
                  <a:spcPct val="133000"/>
                </a:lnSpc>
                <a:buSzPct val="100000"/>
                <a:buChar char="•"/>
              </a:pPr>
              <a:r>
                <a:rPr lang="en-US" sz="2000" b="1" dirty="0">
                  <a:solidFill>
                    <a:srgbClr val="C00000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Герои рассказа «Однодум» </a:t>
              </a:r>
              <a:r>
                <a:rPr lang="en-US" sz="2000" dirty="0">
                  <a:solidFill>
                    <a:srgbClr val="3C3939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— носители внутренней честности</a:t>
              </a:r>
              <a:endParaRPr lang="en-US" sz="2000" dirty="0"/>
            </a:p>
          </p:txBody>
        </p:sp>
        <p:sp>
          <p:nvSpPr>
            <p:cNvPr id="5" name="Text 3"/>
            <p:cNvSpPr/>
            <p:nvPr/>
          </p:nvSpPr>
          <p:spPr>
            <a:xfrm>
              <a:off x="489065" y="5550245"/>
              <a:ext cx="11213870" cy="60483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ctr">
                <a:lnSpc>
                  <a:spcPct val="133000"/>
                </a:lnSpc>
                <a:buNone/>
              </a:pPr>
              <a:r>
                <a:rPr lang="en-US" sz="2000" b="1" dirty="0">
                  <a:solidFill>
                    <a:srgbClr val="C00000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Лесков искал нравственную опору не в громких словах, а в поступках.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pic>
          <p:nvPicPr>
            <p:cNvPr id="7" name="Рисунок 6" descr="Picture background">
              <a:extLst>
                <a:ext uri="{FF2B5EF4-FFF2-40B4-BE49-F238E27FC236}">
                  <a16:creationId xmlns:a16="http://schemas.microsoft.com/office/drawing/2014/main" id="{271E5DF1-ACC7-81CC-2281-1B71FA4B9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88183" y="2475747"/>
              <a:ext cx="4395334" cy="24723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88A13ECB-9C8A-0DF0-0B70-ABBA45F6CAF5}"/>
              </a:ext>
            </a:extLst>
          </p:cNvPr>
          <p:cNvGrpSpPr/>
          <p:nvPr/>
        </p:nvGrpSpPr>
        <p:grpSpPr>
          <a:xfrm>
            <a:off x="310263" y="530325"/>
            <a:ext cx="11402370" cy="5002800"/>
            <a:chOff x="310263" y="530325"/>
            <a:chExt cx="11402370" cy="5002800"/>
          </a:xfrm>
        </p:grpSpPr>
        <p:sp>
          <p:nvSpPr>
            <p:cNvPr id="2" name="Text 0"/>
            <p:cNvSpPr/>
            <p:nvPr/>
          </p:nvSpPr>
          <p:spPr>
            <a:xfrm>
              <a:off x="503534" y="530325"/>
              <a:ext cx="11209099" cy="59064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ct val="104000"/>
                </a:lnSpc>
                <a:buNone/>
              </a:pPr>
              <a:r>
                <a:rPr lang="en-US" sz="3700" b="1" dirty="0">
                  <a:solidFill>
                    <a:srgbClr val="C00000"/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Почему Лесков </a:t>
              </a:r>
              <a:r>
                <a:rPr lang="en-US" sz="3700" b="1" dirty="0" err="1">
                  <a:solidFill>
                    <a:srgbClr val="C00000"/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остаётся</a:t>
              </a:r>
              <a:r>
                <a:rPr lang="en-US" sz="3700" b="1" dirty="0">
                  <a:solidFill>
                    <a:srgbClr val="C00000"/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 </a:t>
              </a:r>
              <a:r>
                <a:rPr lang="en-US" sz="3700" b="1" dirty="0" err="1">
                  <a:solidFill>
                    <a:srgbClr val="C00000"/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современным</a:t>
              </a:r>
              <a:r>
                <a:rPr lang="ru-RU" sz="3700" b="1" dirty="0">
                  <a:solidFill>
                    <a:srgbClr val="C00000"/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 ?</a:t>
              </a:r>
              <a:endParaRPr lang="en-US" sz="3700" b="1" dirty="0">
                <a:solidFill>
                  <a:srgbClr val="C00000"/>
                </a:solidFill>
              </a:endParaRPr>
            </a:p>
          </p:txBody>
        </p:sp>
        <p:sp>
          <p:nvSpPr>
            <p:cNvPr id="3" name="Text 1"/>
            <p:cNvSpPr/>
            <p:nvPr/>
          </p:nvSpPr>
          <p:spPr>
            <a:xfrm>
              <a:off x="503534" y="1427505"/>
              <a:ext cx="11209099" cy="242128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indent="360000" algn="l">
                <a:spcAft>
                  <a:spcPts val="100"/>
                </a:spcAft>
                <a:buNone/>
              </a:pPr>
              <a:r>
                <a:rPr lang="en-US" sz="2000" b="1" i="1" dirty="0">
                  <a:solidFill>
                    <a:schemeClr val="tx2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Лесков учит видеть за историческими </a:t>
              </a:r>
              <a:r>
                <a:rPr lang="en-US" sz="2000" b="1" i="1" dirty="0" err="1">
                  <a:solidFill>
                    <a:schemeClr val="tx2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событиями</a:t>
              </a:r>
              <a:r>
                <a:rPr lang="en-US" sz="2000" b="1" i="1" dirty="0">
                  <a:solidFill>
                    <a:schemeClr val="tx2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</a:t>
              </a:r>
              <a:endParaRPr lang="ru-RU" sz="2000" b="1" i="1" dirty="0">
                <a:solidFill>
                  <a:schemeClr val="tx2"/>
                </a:solidFill>
                <a:latin typeface="Roboto" pitchFamily="34" charset="0"/>
                <a:ea typeface="Roboto" pitchFamily="34" charset="-122"/>
                <a:cs typeface="Roboto" pitchFamily="34" charset="-120"/>
              </a:endParaRPr>
            </a:p>
            <a:p>
              <a:pPr indent="360000" algn="l">
                <a:spcAft>
                  <a:spcPts val="100"/>
                </a:spcAft>
                <a:buNone/>
              </a:pPr>
              <a:r>
                <a:rPr lang="en-US" sz="2000" b="1" i="1" dirty="0" err="1">
                  <a:solidFill>
                    <a:schemeClr val="tx2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живого</a:t>
              </a:r>
              <a:r>
                <a:rPr lang="en-US" sz="2000" b="1" i="1" dirty="0">
                  <a:solidFill>
                    <a:schemeClr val="tx2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человека — с его талантом, слабостями, </a:t>
              </a:r>
              <a:endParaRPr lang="ru-RU" sz="2000" b="1" i="1" dirty="0">
                <a:solidFill>
                  <a:schemeClr val="tx2"/>
                </a:solidFill>
                <a:latin typeface="Roboto" pitchFamily="34" charset="0"/>
                <a:ea typeface="Roboto" pitchFamily="34" charset="-122"/>
                <a:cs typeface="Roboto" pitchFamily="34" charset="-120"/>
              </a:endParaRPr>
            </a:p>
            <a:p>
              <a:pPr indent="360000" algn="l">
                <a:spcAft>
                  <a:spcPts val="100"/>
                </a:spcAft>
                <a:buNone/>
              </a:pPr>
              <a:r>
                <a:rPr lang="en-US" sz="2000" b="1" i="1" dirty="0" err="1">
                  <a:solidFill>
                    <a:schemeClr val="tx2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надеждами</a:t>
              </a:r>
              <a:r>
                <a:rPr lang="en-US" sz="2000" b="1" i="1" dirty="0">
                  <a:solidFill>
                    <a:schemeClr val="tx2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и </a:t>
              </a:r>
              <a:r>
                <a:rPr lang="en-US" sz="2000" b="1" i="1" dirty="0" err="1">
                  <a:solidFill>
                    <a:schemeClr val="tx2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ответственностью</a:t>
              </a:r>
              <a:r>
                <a:rPr lang="en-US" sz="2000" b="1" i="1" dirty="0">
                  <a:solidFill>
                    <a:schemeClr val="tx2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.</a:t>
              </a:r>
              <a:endParaRPr lang="ru-RU" sz="2000" b="1" i="1" dirty="0">
                <a:solidFill>
                  <a:schemeClr val="tx2"/>
                </a:solidFill>
                <a:latin typeface="Roboto" pitchFamily="34" charset="0"/>
                <a:ea typeface="Roboto" pitchFamily="34" charset="-122"/>
                <a:cs typeface="Roboto" pitchFamily="34" charset="-120"/>
              </a:endParaRPr>
            </a:p>
            <a:p>
              <a:pPr indent="360000" algn="l">
                <a:spcAft>
                  <a:spcPts val="100"/>
                </a:spcAft>
                <a:buNone/>
              </a:pPr>
              <a:endParaRPr lang="ru-RU" sz="2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endParaRPr>
            </a:p>
            <a:p>
              <a:pPr indent="357188" algn="l">
                <a:lnSpc>
                  <a:spcPct val="133000"/>
                </a:lnSpc>
                <a:buNone/>
              </a:pPr>
              <a:r>
                <a:rPr lang="en-US" sz="2000" b="1" dirty="0" err="1">
                  <a:solidFill>
                    <a:srgbClr val="C00000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Его</a:t>
              </a:r>
              <a:r>
                <a:rPr lang="en-US" sz="2000" b="1" dirty="0">
                  <a:solidFill>
                    <a:srgbClr val="C00000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произведения помогают задуматься: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4" name="Shape 2"/>
            <p:cNvSpPr/>
            <p:nvPr/>
          </p:nvSpPr>
          <p:spPr>
            <a:xfrm>
              <a:off x="479367" y="3459599"/>
              <a:ext cx="425241" cy="425252"/>
            </a:xfrm>
            <a:prstGeom prst="roundRect">
              <a:avLst>
                <a:gd name="adj" fmla="val 18669"/>
              </a:avLst>
            </a:prstGeom>
            <a:solidFill>
              <a:srgbClr val="E1E1EA"/>
            </a:solidFill>
            <a:ln w="6350">
              <a:solidFill>
                <a:srgbClr val="C7C7D0"/>
              </a:solidFill>
              <a:prstDash val="solid"/>
            </a:ln>
          </p:spPr>
        </p:sp>
        <p:sp>
          <p:nvSpPr>
            <p:cNvPr id="5" name="Text 3"/>
            <p:cNvSpPr/>
            <p:nvPr/>
          </p:nvSpPr>
          <p:spPr>
            <a:xfrm>
              <a:off x="1096289" y="3420498"/>
              <a:ext cx="2851178" cy="129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2000" b="1" dirty="0">
                  <a:solidFill>
                    <a:schemeClr val="tx2"/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Почему талантливые люди оказываются незамеченными?</a:t>
              </a:r>
              <a:endParaRPr lang="en-US" sz="2000" b="1" dirty="0">
                <a:solidFill>
                  <a:schemeClr val="tx2"/>
                </a:solidFill>
              </a:endParaRPr>
            </a:p>
          </p:txBody>
        </p:sp>
        <p:sp>
          <p:nvSpPr>
            <p:cNvPr id="6" name="Shape 4"/>
            <p:cNvSpPr/>
            <p:nvPr/>
          </p:nvSpPr>
          <p:spPr>
            <a:xfrm>
              <a:off x="4008489" y="3423541"/>
              <a:ext cx="425241" cy="425252"/>
            </a:xfrm>
            <a:prstGeom prst="roundRect">
              <a:avLst>
                <a:gd name="adj" fmla="val 18669"/>
              </a:avLst>
            </a:prstGeom>
            <a:solidFill>
              <a:srgbClr val="E1E1EA"/>
            </a:solidFill>
            <a:ln w="6350">
              <a:solidFill>
                <a:srgbClr val="C7C7D0"/>
              </a:solidFill>
              <a:prstDash val="solid"/>
            </a:ln>
          </p:spPr>
        </p:sp>
        <p:sp>
          <p:nvSpPr>
            <p:cNvPr id="7" name="Text 5"/>
            <p:cNvSpPr/>
            <p:nvPr/>
          </p:nvSpPr>
          <p:spPr>
            <a:xfrm>
              <a:off x="4792794" y="3422625"/>
              <a:ext cx="2851178" cy="94394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850" b="1" dirty="0">
                  <a:solidFill>
                    <a:schemeClr val="tx2"/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Что делает человека по-настоящему праведным?</a:t>
              </a:r>
              <a:endParaRPr lang="en-US" sz="1850" b="1" dirty="0">
                <a:solidFill>
                  <a:schemeClr val="tx2"/>
                </a:solidFill>
              </a:endParaRPr>
            </a:p>
          </p:txBody>
        </p:sp>
        <p:sp>
          <p:nvSpPr>
            <p:cNvPr id="8" name="Shape 6"/>
            <p:cNvSpPr/>
            <p:nvPr/>
          </p:nvSpPr>
          <p:spPr>
            <a:xfrm>
              <a:off x="8064058" y="3459599"/>
              <a:ext cx="425241" cy="425252"/>
            </a:xfrm>
            <a:prstGeom prst="roundRect">
              <a:avLst>
                <a:gd name="adj" fmla="val 18669"/>
              </a:avLst>
            </a:prstGeom>
            <a:solidFill>
              <a:srgbClr val="E1E1EA"/>
            </a:solidFill>
            <a:ln w="6350">
              <a:solidFill>
                <a:srgbClr val="C7C7D0"/>
              </a:solidFill>
              <a:prstDash val="solid"/>
            </a:ln>
          </p:spPr>
        </p:sp>
        <p:sp>
          <p:nvSpPr>
            <p:cNvPr id="9" name="Text 7"/>
            <p:cNvSpPr/>
            <p:nvPr/>
          </p:nvSpPr>
          <p:spPr>
            <a:xfrm>
              <a:off x="8736764" y="3441938"/>
              <a:ext cx="2851178" cy="88582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indent="182563" algn="l">
                <a:lnSpc>
                  <a:spcPct val="104000"/>
                </a:lnSpc>
                <a:buNone/>
              </a:pPr>
              <a:r>
                <a:rPr lang="en-US" sz="1850" b="1" dirty="0">
                  <a:solidFill>
                    <a:schemeClr val="tx2"/>
                  </a:solidFill>
                  <a:latin typeface="Raleway" pitchFamily="34" charset="0"/>
                  <a:ea typeface="Raleway" pitchFamily="34" charset="-122"/>
                  <a:cs typeface="Raleway" pitchFamily="34" charset="-120"/>
                </a:rPr>
                <a:t>Как язык и история сохраняют национальную память?</a:t>
              </a:r>
              <a:endParaRPr lang="en-US" sz="1850" b="1" dirty="0">
                <a:solidFill>
                  <a:schemeClr val="tx2"/>
                </a:solidFill>
              </a:endParaRPr>
            </a:p>
          </p:txBody>
        </p:sp>
        <p:sp>
          <p:nvSpPr>
            <p:cNvPr id="10" name="Text 8"/>
            <p:cNvSpPr/>
            <p:nvPr/>
          </p:nvSpPr>
          <p:spPr>
            <a:xfrm>
              <a:off x="310263" y="5047527"/>
              <a:ext cx="11209099" cy="48559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ct val="133000"/>
                </a:lnSpc>
                <a:buNone/>
              </a:pPr>
              <a:r>
                <a:rPr lang="en-US" sz="2000" b="1" dirty="0">
                  <a:solidFill>
                    <a:srgbClr val="C00000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Лесков — писатель о силе характера, достоинстве и цене равнодушия.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ACDDAA45-08F1-33A4-D66C-A70F5837F1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45571" y="1236077"/>
              <a:ext cx="3650140" cy="206125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499</Words>
  <Application>Microsoft Office PowerPoint</Application>
  <PresentationFormat>Широкоэкранный</PresentationFormat>
  <Paragraphs>74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Roboto</vt:lpstr>
      <vt:lpstr>Raleway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User</cp:lastModifiedBy>
  <cp:revision>16</cp:revision>
  <dcterms:created xsi:type="dcterms:W3CDTF">2026-09-20T18:45:13Z</dcterms:created>
  <dcterms:modified xsi:type="dcterms:W3CDTF">2026-09-25T16:26:53Z</dcterms:modified>
</cp:coreProperties>
</file>