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sldIdLst>
    <p:sldId id="265" r:id="rId2"/>
    <p:sldId id="267" r:id="rId3"/>
    <p:sldId id="268" r:id="rId4"/>
    <p:sldId id="269" r:id="rId5"/>
    <p:sldId id="270" r:id="rId6"/>
    <p:sldId id="264" r:id="rId7"/>
    <p:sldId id="266" r:id="rId8"/>
    <p:sldId id="272" r:id="rId9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4" d="100"/>
          <a:sy n="74" d="100"/>
        </p:scale>
        <p:origin x="2388" y="-4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713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285750" y="6471216"/>
            <a:ext cx="6343650" cy="1629833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85750" y="5181600"/>
            <a:ext cx="6343650" cy="12192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2686050" y="101601"/>
            <a:ext cx="2171700" cy="385233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459320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285750" y="2235200"/>
            <a:ext cx="6343650" cy="16256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35356" y="3929447"/>
            <a:ext cx="6515100" cy="1579767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228600" y="2133600"/>
            <a:ext cx="31432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3486150" y="2133600"/>
            <a:ext cx="32575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228600" y="7213600"/>
            <a:ext cx="6457950" cy="117686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11083" y="889000"/>
            <a:ext cx="3217917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3483769" y="889000"/>
            <a:ext cx="3219181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11083" y="1754717"/>
            <a:ext cx="3217917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3486548" y="1754717"/>
            <a:ext cx="3216402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172200" y="8636000"/>
            <a:ext cx="571500" cy="32918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385762" y="8026401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385762" y="779882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42900" y="7315200"/>
            <a:ext cx="6343650" cy="694267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342900" y="812800"/>
            <a:ext cx="2256235" cy="64008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2681287" y="812800"/>
            <a:ext cx="4005263" cy="6400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2628900" y="822179"/>
            <a:ext cx="3771900" cy="48768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285750" y="6658347"/>
            <a:ext cx="4400550" cy="696384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285750" y="7377624"/>
            <a:ext cx="4400550" cy="1024467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143500" y="732369"/>
            <a:ext cx="1371600" cy="780203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732369"/>
            <a:ext cx="4686300" cy="780203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28600" y="2072217"/>
            <a:ext cx="65151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4857750" y="101601"/>
            <a:ext cx="1885950" cy="38523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2343150" y="101601"/>
            <a:ext cx="2514600" cy="385233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6172200" y="8636001"/>
            <a:ext cx="571500" cy="325967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228600" y="609600"/>
            <a:ext cx="6515100" cy="1117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385762" y="1401198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385762" y="1410649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1400" y="-73555"/>
            <a:ext cx="7029697" cy="92911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4707" y="3042082"/>
            <a:ext cx="5976664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КОНСУЛЬТАЦИЯ  ДЛЯ  РОДИТЕЛЕЙ</a:t>
            </a:r>
          </a:p>
          <a:p>
            <a:pPr algn="ctr"/>
            <a:r>
              <a:rPr lang="ru-RU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ctr"/>
            <a:r>
              <a:rPr lang="ru-RU" sz="2800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«Нормы  речевого развития </a:t>
            </a:r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детей 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5 - 6 лет»</a:t>
            </a:r>
          </a:p>
          <a:p>
            <a:pPr algn="ctr"/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Подготовила: </a:t>
            </a: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учитель-логопед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Мишустина Елена </a:t>
            </a:r>
          </a:p>
          <a:p>
            <a:pPr algn="r"/>
            <a:r>
              <a:rPr lang="ru-RU" dirty="0">
                <a:latin typeface="Times New Roman" pitchFamily="18" charset="0"/>
                <a:cs typeface="Times New Roman" pitchFamily="18" charset="0"/>
              </a:rPr>
              <a:t>Анатольевна</a:t>
            </a:r>
          </a:p>
          <a:p>
            <a:pPr algn="ctr"/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2026 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6632" y="609601"/>
            <a:ext cx="662478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АВТОНОМНОЕ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КОМБИНИРОВАННОГО ВИДА №14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ЗОЛОТОЙ ПЕТУШОК" </a:t>
            </a:r>
          </a:p>
        </p:txBody>
      </p:sp>
    </p:spTree>
    <p:extLst>
      <p:ext uri="{BB962C8B-B14F-4D97-AF65-F5344CB8AC3E}">
        <p14:creationId xmlns:p14="http://schemas.microsoft.com/office/powerpoint/2010/main" val="159006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7" y="-73555"/>
            <a:ext cx="6858594" cy="92911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2696" y="323528"/>
            <a:ext cx="597666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 детей 5–6 лет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имеет огромное значение. Совсем скоро ребенок станет первоклассником. А школа предъявляет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речи, особенно к связной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Чтобы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 учиться, ребенок должен уметь логично и последовательно излагать свои мысли. Для этого важно, чтобы были сформированы основные компоненты речевой системы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слушать, понимать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обращённую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речь.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Фонетическая сторона речи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(чисто и правильно произносить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 родного языка).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Фонематический слух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(умение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различать звуки на слух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Владеть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навыками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языкового анализа и синтеза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Богатый словарный запас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(знать много слов и уметь их использовать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Грамматический строй речи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(правильно строить предложения);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Связная речь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dirty="0" err="1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Сформированность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этих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компонентов-  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-важная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родителей,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педагогов.</a:t>
            </a:r>
          </a:p>
          <a:p>
            <a:pPr algn="r"/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Полноценная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 является залогом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pPr algn="r"/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успешного общения и </a:t>
            </a:r>
          </a:p>
          <a:p>
            <a:pPr algn="r"/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ребёнка.</a:t>
            </a:r>
            <a:endParaRPr lang="ru-RU" sz="2000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5068" y="0"/>
            <a:ext cx="7101705" cy="929110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04664" y="395536"/>
            <a:ext cx="6336704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Словарь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В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 5-6 лет словарь детей активно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пополняется новыми словами. Это связано с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нтенсивным расширением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окружающем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мире.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к концу шестого года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 словарь детей достигает 3000-4000 слов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В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 возрасте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накопили внушительный опыт познания и могут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рассуждать.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могут подобрать похожие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противоположные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смыслу слова.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Начинают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использовать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приставочные глаголы.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этот 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кран открыт, а этот… закрыт</a:t>
            </a:r>
            <a:r>
              <a:rPr lang="ru-RU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Ребенок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 в речь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прилагательные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обозначающие состояние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деревянный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замёрзший...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также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отвлечённые, абстрактные понятия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добрый, душевный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...).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Дети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шестого года жизни владеют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обобщающими понятиями. 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транспорт», 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указывая, что транспорт бывает 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воздушный (самолет, вертолет</a:t>
            </a:r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...),водный(катер...),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наземный (автобус, поезд...), подземный (метро).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Ориентируются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пространстве 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право, </a:t>
            </a:r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i="1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лево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сзади..</a:t>
            </a:r>
            <a:r>
              <a:rPr lang="ru-RU" sz="2000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вчера, </a:t>
            </a:r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сегодня,</a:t>
            </a:r>
          </a:p>
          <a:p>
            <a:r>
              <a:rPr lang="ru-RU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ночью</a:t>
            </a:r>
            <a:r>
              <a:rPr lang="ru-RU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...). </a:t>
            </a:r>
            <a:endParaRPr lang="ru-RU" i="1" dirty="0" smtClean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В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 детей 5 лет начинают появляться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«сорные» слова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 которые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обращать внимание.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52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27229" cy="9144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6712" y="-252536"/>
            <a:ext cx="5904656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Грамматический </a:t>
            </a:r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строй речи</a:t>
            </a:r>
          </a:p>
          <a:p>
            <a:r>
              <a:rPr lang="ru-RU" dirty="0" smtClean="0">
                <a:solidFill>
                  <a:srgbClr val="34343C"/>
                </a:solidFill>
                <a:latin typeface="YS Text"/>
              </a:rPr>
              <a:t>        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шестом году жизни речь детей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более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правильной: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хорошо образуют множественное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существительных (кукла – куклы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изменяют слова с помощью уменьшительно-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ласкательных суффиксов (кукла – куколка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согласуют числительные с существительными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(одна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кукла, две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куклы, пять кукол);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согласуют притяжательные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 </a:t>
            </a:r>
            <a:r>
              <a:rPr lang="ru-RU" sz="2000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мой, моя, моё, 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мои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существительными (моя кукла, мой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мяч, моё одеяло);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употребляет простые и сложные предлоги (</a:t>
            </a:r>
            <a:r>
              <a:rPr lang="ru-RU" sz="2000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из, 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из-под, из-под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образуют притяжательные прилагательные (</a:t>
            </a:r>
            <a:r>
              <a:rPr lang="ru-RU" sz="2000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мамин, 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лисий,….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Тем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оставаться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в употреблении форм с чередованиями звуков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(хочу — </a:t>
            </a:r>
            <a:r>
              <a:rPr lang="ru-RU" sz="2000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хочут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в употреблении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 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множественного числа существительных  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в  родительном падеже 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(карандаши – </a:t>
            </a:r>
            <a:endParaRPr lang="ru-RU" sz="2000" i="1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нет  </a:t>
            </a:r>
            <a:r>
              <a:rPr lang="ru-RU" sz="2000" i="1" dirty="0" err="1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карандашов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i="1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8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2228" y="-73555"/>
            <a:ext cx="7102456" cy="92911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48680" y="539552"/>
            <a:ext cx="5976664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Связная 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речь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Связность речи – это связность мыслей.</a:t>
            </a:r>
          </a:p>
          <a:p>
            <a:pPr algn="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В связной речи отражается логика мышления ребёнка, его умение осмыслить воспринимаемое и правильно выразить его в правильной, чёткой и логичной речи. По тому, как ребёнок строит свои высказывания, можно судить об уровне его речевого развития.</a:t>
            </a:r>
          </a:p>
          <a:p>
            <a:pPr algn="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Л.С. Выготский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в этом возрасте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 вполне связно, последовательно и логично. Они могут составить рассказ по картинке или серии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сюжетных картинок,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пересказать небольшую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историю.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 вести монолог, оперируют фразами. 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Они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сознательно подбирают наиболее яркие, точные, подходящие по смыслу слова, чтобы полнее выразить свои мысли. </a:t>
            </a:r>
          </a:p>
        </p:txBody>
      </p:sp>
    </p:spTree>
    <p:extLst>
      <p:ext uri="{BB962C8B-B14F-4D97-AF65-F5344CB8AC3E}">
        <p14:creationId xmlns:p14="http://schemas.microsoft.com/office/powerpoint/2010/main" val="350817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504"/>
            <a:ext cx="6858000" cy="92890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8486" y="395536"/>
            <a:ext cx="5770756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Звукопроизношение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Речевой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шестого года жизни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 сформировался и, если нет отклонений в его строении (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короткая уздечка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языка, высокое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нарушения прикуса), большинство звуков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произносится детьми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Но часто сохраняются сложности с «сложными» звуками: [р], [л], а также шипящими ([ш], [ж], [ч], [щ]). Бывает так: изолированно звук ребёнок произносит верно, а в потоке речи — нет. Или трудности проявляются только в словах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сложной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слоговой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структуры.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Дети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возраста уже могут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заметить подобные недостатки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себя и окружающих</a:t>
            </a:r>
            <a:r>
              <a:rPr lang="ru-RU" dirty="0" smtClean="0">
                <a:solidFill>
                  <a:srgbClr val="34343C"/>
                </a:solidFill>
                <a:latin typeface="YS Text"/>
              </a:rPr>
              <a:t>.</a:t>
            </a:r>
          </a:p>
          <a:p>
            <a:endParaRPr lang="ru-RU" dirty="0">
              <a:solidFill>
                <a:srgbClr val="34343C"/>
              </a:solidFill>
              <a:latin typeface="YS Text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Слоговая структура слова. </a:t>
            </a:r>
            <a:endParaRPr lang="ru-RU" dirty="0">
              <a:solidFill>
                <a:srgbClr val="34343C"/>
              </a:solidFill>
              <a:latin typeface="YS Text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Детям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лет доступно произношение слов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сложной слоговой структуры.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успешно справляются с произнесением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слов, в которых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имеются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множественные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стечения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согласных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(конструктор, экскурсия).</a:t>
            </a:r>
          </a:p>
          <a:p>
            <a:endParaRPr lang="ru-RU" b="0" i="0" dirty="0">
              <a:solidFill>
                <a:srgbClr val="34343C"/>
              </a:solidFill>
              <a:effectLst/>
              <a:latin typeface="YS Text"/>
            </a:endParaRPr>
          </a:p>
          <a:p>
            <a:endParaRPr lang="ru-RU" b="0" i="0" dirty="0">
              <a:solidFill>
                <a:srgbClr val="34343C"/>
              </a:solidFill>
              <a:effectLst/>
              <a:latin typeface="YS Text"/>
            </a:endParaRPr>
          </a:p>
        </p:txBody>
      </p:sp>
    </p:spTree>
    <p:extLst>
      <p:ext uri="{BB962C8B-B14F-4D97-AF65-F5344CB8AC3E}">
        <p14:creationId xmlns:p14="http://schemas.microsoft.com/office/powerpoint/2010/main" val="205443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-168888"/>
            <a:ext cx="6858594" cy="929110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20688" y="179512"/>
            <a:ext cx="5832648" cy="726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онематический слух</a:t>
            </a:r>
          </a:p>
          <a:p>
            <a:endParaRPr lang="ru-RU" dirty="0" smtClean="0"/>
          </a:p>
          <a:p>
            <a:r>
              <a:rPr lang="ru-RU" dirty="0" smtClean="0"/>
              <a:t>       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Фонематический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 является основой для понимания смысла сказанного.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Ведь заменив в слове даже один звук, мы можем получить совершенно иное слово: 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«дом-том</a:t>
            </a:r>
            <a:r>
              <a:rPr lang="ru-RU" sz="2000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«коза-коса</a:t>
            </a:r>
            <a:r>
              <a:rPr lang="ru-RU" sz="2000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»…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возрасте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ребёнка должны быть сформированы следующие умения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дифференцировать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слух сходные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звуки по 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твёрдые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мягкие, звонкие и глухие ([б]–[п], [д]–[т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]);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выделять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и последний звук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слове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2000" i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в слове «кот» первый звук — [к], в слове «дом» последний — [м</a:t>
            </a:r>
            <a:r>
              <a:rPr lang="ru-RU" sz="2000" i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-342900"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заданного звука в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слове;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место звука в слове (начало, середина, конец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определять последовательность звуков в односложных словах (например,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«сок»);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овладеть делением слова на слоги.</a:t>
            </a:r>
          </a:p>
          <a:p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endParaRPr lang="ru-RU" b="0" i="0" dirty="0">
              <a:solidFill>
                <a:srgbClr val="34343C"/>
              </a:solidFill>
              <a:effectLst/>
              <a:latin typeface="YS Tex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64904" y="4283968"/>
            <a:ext cx="25785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333333"/>
                </a:solidFill>
                <a:latin typeface="-apple-system"/>
              </a:rPr>
              <a:t>.</a:t>
            </a:r>
            <a:r>
              <a:rPr lang="ru-RU" dirty="0">
                <a:solidFill>
                  <a:srgbClr val="333333"/>
                </a:solidFill>
                <a:latin typeface="-apple-system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3957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94" y="-168888"/>
            <a:ext cx="6858594" cy="92911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32656" y="-15647"/>
            <a:ext cx="6264696" cy="84946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0F1115"/>
              </a:solidFill>
              <a:latin typeface="quote-cjk-patch"/>
            </a:endParaRPr>
          </a:p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Основания для беспокойства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ебёнок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испытывает трудности при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произношении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звуков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(смягчает, заменяет, искажает или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в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речи).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Речь ребёнка не понятна окружающим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сюсюкает», «каша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рту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т.п.).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 очень быстро на вдохе, наблюдается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\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заикание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запинки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речи.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4. Бедный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словарный запас.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знает и не использует в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речи обобщающие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 («посуда», «мебель», «насекомые» и т.д.).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Ребёнок не умеет согласовывать слова в роде, числе,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падеже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образовывать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 с уменьшительно-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ласкательным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суффиксом, затрудняется </a:t>
            </a:r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употреблении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предложно-падежных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Большое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2000" dirty="0" err="1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аграмматизмов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речи.</a:t>
            </a:r>
          </a:p>
          <a:p>
            <a:r>
              <a:rPr lang="ru-RU" sz="2000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6.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умеет связно выражать свои мысли. Затрудняется в 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составлении предложения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рассказа по сюжетной картинке, серии сюжетных картин. Не может</a:t>
            </a:r>
          </a:p>
          <a:p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пересказать, прочитанные ему, небольшой рассказ или сказку.</a:t>
            </a:r>
          </a:p>
          <a:p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Необходимо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помнить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чем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раньше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будет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начата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коррекционная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логопедическая </a:t>
            </a:r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работа, тем она </a:t>
            </a:r>
            <a:endParaRPr lang="ru-RU" sz="2000" b="1" dirty="0" smtClean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эффективнее</a:t>
            </a:r>
            <a:r>
              <a:rPr lang="ru-RU" sz="20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dirty="0">
              <a:solidFill>
                <a:srgbClr val="0F111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5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873</TotalTime>
  <Words>908</Words>
  <Application>Microsoft Office PowerPoint</Application>
  <PresentationFormat>Экран (4:3)</PresentationFormat>
  <Paragraphs>123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-apple-system</vt:lpstr>
      <vt:lpstr>Franklin Gothic Book</vt:lpstr>
      <vt:lpstr>Franklin Gothic Medium</vt:lpstr>
      <vt:lpstr>quote-cjk-patch</vt:lpstr>
      <vt:lpstr>Times New Roman</vt:lpstr>
      <vt:lpstr>Wingdings</vt:lpstr>
      <vt:lpstr>Wingdings 2</vt:lpstr>
      <vt:lpstr>YS Text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User</cp:lastModifiedBy>
  <cp:revision>73</cp:revision>
  <dcterms:created xsi:type="dcterms:W3CDTF">2022-02-15T15:21:30Z</dcterms:created>
  <dcterms:modified xsi:type="dcterms:W3CDTF">2026-09-21T19:22:05Z</dcterms:modified>
</cp:coreProperties>
</file>