
<file path=[Content_Types].xml><?xml version="1.0" encoding="utf-8"?>
<Types xmlns="http://schemas.openxmlformats.org/package/2006/content-types">
  <Default Extension="fntdata" ContentType="application/x-fontdata"/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true" autoCompressPictures="0" embedTrueTypeFonts="true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12191695" cy="6858000"/>
  <p:notesSz cx="6858000" cy="12191695"/>
  <p:embeddedFontLst>
    <p:embeddedFont>
      <p:font typeface="Raleway Bold"/>
      <p:regular r:id="rId201314"/>
    </p:embeddedFont>
    <p:embeddedFont>
      <p:font typeface="Raleway"/>
      <p:regular r:id="rId201315"/>
    </p:embeddedFont>
    <p:embeddedFont>
      <p:font typeface="Roboto"/>
      <p:regular r:id="rId201316"/>
    </p:embeddedFont>
    <p:embeddedFont>
      <p:font typeface="Roboto Bold"/>
      <p:regular r:id="rId201317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201314" Target="fonts/201314.fntdata" Type="http://schemas.openxmlformats.org/officeDocument/2006/relationships/font"/><Relationship Id="rId201315" Target="fonts/201315.fntdata" Type="http://schemas.openxmlformats.org/officeDocument/2006/relationships/font"/><Relationship Id="rId201316" Target="fonts/201316.fntdata" Type="http://schemas.openxmlformats.org/officeDocument/2006/relationships/font"/><Relationship Id="rId201317" Target="fonts/201317.fntdata" Type="http://schemas.openxmlformats.org/officeDocument/2006/relationships/font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master 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ECECF3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>
              <a:alpha val="95000"/>
            </a:srgbClr>
          </a:solidFill>
          <a:ln/>
        </p:spPr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svg"/><Relationship Id="rId4" Type="http://schemas.openxmlformats.org/officeDocument/2006/relationships/image" Target="../media/image-2-2.png"/><Relationship Id="rId5" Type="http://schemas.openxmlformats.org/officeDocument/2006/relationships/image" Target="../media/image-2-3.svg"/><Relationship Id="rId6" Type="http://schemas.openxmlformats.org/officeDocument/2006/relationships/image" Target="../media/image-2-6.png"/><Relationship Id="rId7" Type="http://schemas.openxmlformats.org/officeDocument/2006/relationships/image" Target="../media/image-2-7.svg"/><Relationship Id="rId8" Type="http://schemas.openxmlformats.org/officeDocument/2006/relationships/image" Target="../media/image-2-2.png"/><Relationship Id="rId9" Type="http://schemas.openxmlformats.org/officeDocument/2006/relationships/image" Target="../media/image-2-3.svg"/><Relationship Id="rId10" Type="http://schemas.openxmlformats.org/officeDocument/2006/relationships/image" Target="../media/image-2-2.png"/><Relationship Id="rId11" Type="http://schemas.openxmlformats.org/officeDocument/2006/relationships/image" Target="../media/image-2-3.svg"/><Relationship Id="rId12" Type="http://schemas.openxmlformats.org/officeDocument/2006/relationships/slideLayout" Target="../slideLayouts/slideLayout2.xml"/><Relationship Id="rId1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svg"/><Relationship Id="rId3" Type="http://schemas.openxmlformats.org/officeDocument/2006/relationships/image" Target="../media/image-7-3.png"/><Relationship Id="rId4" Type="http://schemas.openxmlformats.org/officeDocument/2006/relationships/image" Target="../media/image-7-4.svg"/><Relationship Id="rId5" Type="http://schemas.openxmlformats.org/officeDocument/2006/relationships/image" Target="../media/image-7-5.png"/><Relationship Id="rId6" Type="http://schemas.openxmlformats.org/officeDocument/2006/relationships/image" Target="../media/image-7-6.svg"/><Relationship Id="rId7" Type="http://schemas.openxmlformats.org/officeDocument/2006/relationships/image" Target="../media/image-7-7.png"/><Relationship Id="rId8" Type="http://schemas.openxmlformats.org/officeDocument/2006/relationships/image" Target="../media/image-7-8.svg"/><Relationship Id="rId9" Type="http://schemas.openxmlformats.org/officeDocument/2006/relationships/slideLayout" Target="../slideLayouts/slideLayout2.xml"/><Relationship Id="rId10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svg"/><Relationship Id="rId4" Type="http://schemas.openxmlformats.org/officeDocument/2006/relationships/image" Target="../media/image-9-2.png"/><Relationship Id="rId5" Type="http://schemas.openxmlformats.org/officeDocument/2006/relationships/image" Target="../media/image-9-3.svg"/><Relationship Id="rId6" Type="http://schemas.openxmlformats.org/officeDocument/2006/relationships/image" Target="../media/image-9-2.png"/><Relationship Id="rId7" Type="http://schemas.openxmlformats.org/officeDocument/2006/relationships/image" Target="../media/image-9-3.svg"/><Relationship Id="rId8" Type="http://schemas.openxmlformats.org/officeDocument/2006/relationships/image" Target="../media/image-9-2.png"/><Relationship Id="rId9" Type="http://schemas.openxmlformats.org/officeDocument/2006/relationships/image" Target="../media/image-9-3.svg"/><Relationship Id="rId10" Type="http://schemas.openxmlformats.org/officeDocument/2006/relationships/image" Target="../media/image-9-2.png"/><Relationship Id="rId11" Type="http://schemas.openxmlformats.org/officeDocument/2006/relationships/image" Target="../media/image-9-3.svg"/><Relationship Id="rId12" Type="http://schemas.openxmlformats.org/officeDocument/2006/relationships/slideLayout" Target="../slideLayouts/slideLayout2.xml"/><Relationship Id="rId1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19809" y="0"/>
            <a:ext cx="4571886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61475" y="1614587"/>
            <a:ext cx="6296860" cy="177194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3700" dirty="0">
                <a:solidFill>
                  <a:srgbClr val="1B1B27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Безопасная работа слесаря-ремонтника швейного оборудования</a:t>
            </a:r>
            <a:endParaRPr lang="en-US" sz="3700" dirty="0"/>
          </a:p>
        </p:txBody>
      </p:sp>
      <p:sp>
        <p:nvSpPr>
          <p:cNvPr id="4" name="Text 1"/>
          <p:cNvSpPr/>
          <p:nvPr/>
        </p:nvSpPr>
        <p:spPr>
          <a:xfrm>
            <a:off x="661475" y="3670002"/>
            <a:ext cx="6296860" cy="60483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4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Охрана труда при диагностике, обслуживании, ремонте и наладке швейных машин и другого оборудования</a:t>
            </a:r>
            <a:endParaRPr lang="en-US" sz="1450" dirty="0"/>
          </a:p>
        </p:txBody>
      </p:sp>
      <p:sp>
        <p:nvSpPr>
          <p:cNvPr id="5" name="Shape 2"/>
          <p:cNvSpPr/>
          <p:nvPr/>
        </p:nvSpPr>
        <p:spPr>
          <a:xfrm>
            <a:off x="661475" y="4487466"/>
            <a:ext cx="6296860" cy="755948"/>
          </a:xfrm>
          <a:prstGeom prst="roundRect">
            <a:avLst>
              <a:gd name="adj" fmla="val 10502"/>
            </a:avLst>
          </a:prstGeom>
          <a:solidFill>
            <a:srgbClr val="E1E1EA"/>
          </a:solidFill>
          <a:ln/>
        </p:spPr>
      </p:sp>
      <p:pic>
        <p:nvPicPr>
          <p:cNvPr id="6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0482" y="4755158"/>
            <a:ext cx="236234" cy="189012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1275723" y="4723705"/>
            <a:ext cx="6103190" cy="3024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450" b="1" dirty="0">
                <a:solidFill>
                  <a:srgbClr val="000000"/>
                </a:solidFill>
                <a:latin typeface="Roboto Bold" pitchFamily="34" charset="0"/>
                <a:ea typeface="Roboto Bold" pitchFamily="34" charset="-122"/>
                <a:cs typeface="Roboto Bold" pitchFamily="34" charset="-120"/>
              </a:rPr>
              <a:t>Главный принцип: безопасность важнее скорости ремонта</a:t>
            </a:r>
            <a:endParaRPr lang="en-US" sz="145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475" y="548878"/>
            <a:ext cx="10868745" cy="41344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2600" dirty="0">
                <a:solidFill>
                  <a:srgbClr val="1B1B27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Какие опасности встречаются при ремонте</a:t>
            </a:r>
            <a:endParaRPr lang="en-US" sz="2600" dirty="0"/>
          </a:p>
        </p:txBody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04238" y="2083495"/>
            <a:ext cx="4866161" cy="3243263"/>
          </a:xfrm>
          <a:prstGeom prst="rect">
            <a:avLst/>
          </a:prstGeom>
        </p:spPr>
      </p:pic>
      <p:pic>
        <p:nvPicPr>
          <p:cNvPr id="4" name="Image 1" descr="preencoded.png">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942163" y="1205409"/>
            <a:ext cx="3594308" cy="961827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8169666" y="1356717"/>
            <a:ext cx="3215500" cy="20667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30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Движущиеся детали</a:t>
            </a:r>
            <a:endParaRPr lang="en-US" sz="1300" dirty="0"/>
          </a:p>
        </p:txBody>
      </p:sp>
      <p:sp>
        <p:nvSpPr>
          <p:cNvPr id="6" name="Text 2"/>
          <p:cNvSpPr/>
          <p:nvPr/>
        </p:nvSpPr>
        <p:spPr>
          <a:xfrm>
            <a:off x="8169666" y="1655961"/>
            <a:ext cx="3215500" cy="35996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13000"/>
              </a:lnSpc>
              <a:buNone/>
            </a:pPr>
            <a:r>
              <a:rPr lang="en-US" sz="100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Маховики, валы, ремни, зубчатые передачи, игловодители</a:t>
            </a:r>
            <a:endParaRPr lang="en-US" sz="1000" dirty="0"/>
          </a:p>
        </p:txBody>
      </p:sp>
      <p:pic>
        <p:nvPicPr>
          <p:cNvPr id="7" name="Image 2" descr="preencoded.png">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7942163" y="2259806"/>
            <a:ext cx="3594308" cy="961827"/>
          </a:xfrm>
          <a:prstGeom prst="rect">
            <a:avLst/>
          </a:prstGeom>
        </p:spPr>
      </p:pic>
      <p:sp>
        <p:nvSpPr>
          <p:cNvPr id="8" name="Text 3"/>
          <p:cNvSpPr/>
          <p:nvPr/>
        </p:nvSpPr>
        <p:spPr>
          <a:xfrm>
            <a:off x="8169666" y="2411115"/>
            <a:ext cx="3215500" cy="20667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30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Электрический ток</a:t>
            </a:r>
            <a:endParaRPr lang="en-US" sz="1300" dirty="0"/>
          </a:p>
        </p:txBody>
      </p:sp>
      <p:sp>
        <p:nvSpPr>
          <p:cNvPr id="9" name="Text 4"/>
          <p:cNvSpPr/>
          <p:nvPr/>
        </p:nvSpPr>
        <p:spPr>
          <a:xfrm>
            <a:off x="8169666" y="2710359"/>
            <a:ext cx="3215500" cy="35996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13000"/>
              </a:lnSpc>
              <a:buNone/>
            </a:pPr>
            <a:r>
              <a:rPr lang="en-US" sz="100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Электрический ток и неожиданный запуск оборудования</a:t>
            </a:r>
            <a:endParaRPr lang="en-US" sz="1000" dirty="0"/>
          </a:p>
        </p:txBody>
      </p:sp>
      <p:pic>
        <p:nvPicPr>
          <p:cNvPr id="10" name="Image 3" descr="preencoded.png">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7942163" y="3314204"/>
            <a:ext cx="3594308" cy="781844"/>
          </a:xfrm>
          <a:prstGeom prst="rect">
            <a:avLst/>
          </a:prstGeom>
        </p:spPr>
      </p:pic>
      <p:sp>
        <p:nvSpPr>
          <p:cNvPr id="11" name="Text 5"/>
          <p:cNvSpPr/>
          <p:nvPr/>
        </p:nvSpPr>
        <p:spPr>
          <a:xfrm>
            <a:off x="8169666" y="3465513"/>
            <a:ext cx="3215500" cy="20667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30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Острые элементы</a:t>
            </a:r>
            <a:endParaRPr lang="en-US" sz="1300" dirty="0"/>
          </a:p>
        </p:txBody>
      </p:sp>
      <p:sp>
        <p:nvSpPr>
          <p:cNvPr id="12" name="Text 6"/>
          <p:cNvSpPr/>
          <p:nvPr/>
        </p:nvSpPr>
        <p:spPr>
          <a:xfrm>
            <a:off x="8169666" y="3764756"/>
            <a:ext cx="3215500" cy="17998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13000"/>
              </a:lnSpc>
              <a:buNone/>
            </a:pPr>
            <a:r>
              <a:rPr lang="en-US" sz="100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Острые иглы, ножи, крючки и заусенцы деталей</a:t>
            </a:r>
            <a:endParaRPr lang="en-US" sz="1000" dirty="0"/>
          </a:p>
        </p:txBody>
      </p:sp>
      <p:pic>
        <p:nvPicPr>
          <p:cNvPr id="13" name="Image 4" descr="preencoded.png">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7942163" y="4188619"/>
            <a:ext cx="3594308" cy="961827"/>
          </a:xfrm>
          <a:prstGeom prst="rect">
            <a:avLst/>
          </a:prstGeom>
        </p:spPr>
      </p:pic>
      <p:sp>
        <p:nvSpPr>
          <p:cNvPr id="14" name="Text 7"/>
          <p:cNvSpPr/>
          <p:nvPr/>
        </p:nvSpPr>
        <p:spPr>
          <a:xfrm>
            <a:off x="8169666" y="4339927"/>
            <a:ext cx="3215500" cy="20667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30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Химические вещества</a:t>
            </a:r>
            <a:endParaRPr lang="en-US" sz="1300" dirty="0"/>
          </a:p>
        </p:txBody>
      </p:sp>
      <p:sp>
        <p:nvSpPr>
          <p:cNvPr id="15" name="Text 8"/>
          <p:cNvSpPr/>
          <p:nvPr/>
        </p:nvSpPr>
        <p:spPr>
          <a:xfrm>
            <a:off x="8169666" y="4639171"/>
            <a:ext cx="3215500" cy="35996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13000"/>
              </a:lnSpc>
              <a:buNone/>
            </a:pPr>
            <a:r>
              <a:rPr lang="en-US" sz="100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Масла, растворители и другие технические жидкости</a:t>
            </a:r>
            <a:endParaRPr lang="en-US" sz="1000" dirty="0"/>
          </a:p>
        </p:txBody>
      </p:sp>
      <p:pic>
        <p:nvPicPr>
          <p:cNvPr id="16" name="Image 5" descr="preencoded.png">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7942163" y="5243016"/>
            <a:ext cx="3594308" cy="961827"/>
          </a:xfrm>
          <a:prstGeom prst="rect">
            <a:avLst/>
          </a:prstGeom>
        </p:spPr>
      </p:pic>
      <p:sp>
        <p:nvSpPr>
          <p:cNvPr id="17" name="Text 9"/>
          <p:cNvSpPr/>
          <p:nvPr/>
        </p:nvSpPr>
        <p:spPr>
          <a:xfrm>
            <a:off x="8169666" y="5394325"/>
            <a:ext cx="3215500" cy="20667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30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Прочие риски</a:t>
            </a:r>
            <a:endParaRPr lang="en-US" sz="1300" dirty="0"/>
          </a:p>
        </p:txBody>
      </p:sp>
      <p:sp>
        <p:nvSpPr>
          <p:cNvPr id="18" name="Text 10"/>
          <p:cNvSpPr/>
          <p:nvPr/>
        </p:nvSpPr>
        <p:spPr>
          <a:xfrm>
            <a:off x="8169666" y="5693569"/>
            <a:ext cx="3215500" cy="35996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13000"/>
              </a:lnSpc>
              <a:buNone/>
            </a:pPr>
            <a:r>
              <a:rPr lang="en-US" sz="100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Шум, неудобная поза, риск падения инструмента или деталей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475" y="640556"/>
            <a:ext cx="10868745" cy="56118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3500" dirty="0">
                <a:solidFill>
                  <a:srgbClr val="1B1B27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Ответственность начинается до работы</a:t>
            </a:r>
            <a:endParaRPr lang="en-US" sz="3500" dirty="0"/>
          </a:p>
        </p:txBody>
      </p:sp>
      <p:sp>
        <p:nvSpPr>
          <p:cNvPr id="3" name="Text 1"/>
          <p:cNvSpPr/>
          <p:nvPr/>
        </p:nvSpPr>
        <p:spPr>
          <a:xfrm>
            <a:off x="661475" y="2640409"/>
            <a:ext cx="3519201" cy="239424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0000"/>
              </a:lnSpc>
              <a:spcAft>
                <a:spcPts val="1200"/>
              </a:spcAft>
              <a:buNone/>
            </a:pPr>
            <a:r>
              <a:rPr lang="en-US" sz="140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К ремонту допускается работник, который прошёл необходимое обучение, инструктаж и проверку знаний требований охраны труда.</a:t>
            </a:r>
            <a:endParaRPr lang="en-US" sz="1400" dirty="0"/>
          </a:p>
          <a:p>
            <a:pPr algn="l" indent="0" marL="0">
              <a:lnSpc>
                <a:spcPct val="130000"/>
              </a:lnSpc>
              <a:buNone/>
            </a:pPr>
            <a:r>
              <a:rPr lang="en-US" sz="140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Нельзя приступать к работе при плохом самочувствии, неисправном инструменте, отсутствии средств защиты или недостаточном освещении.</a:t>
            </a:r>
            <a:endParaRPr lang="en-US" sz="14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97900" y="1649512"/>
            <a:ext cx="6565736" cy="4376043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475" y="711498"/>
            <a:ext cx="10868745" cy="53161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3300" dirty="0">
                <a:solidFill>
                  <a:srgbClr val="1B1B27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Подготовка рабочего места</a:t>
            </a:r>
            <a:endParaRPr lang="en-US" sz="3300" dirty="0"/>
          </a:p>
        </p:txBody>
      </p:sp>
      <p:sp>
        <p:nvSpPr>
          <p:cNvPr id="3" name="Shape 1"/>
          <p:cNvSpPr/>
          <p:nvPr/>
        </p:nvSpPr>
        <p:spPr>
          <a:xfrm>
            <a:off x="661475" y="1549301"/>
            <a:ext cx="382677" cy="382687"/>
          </a:xfrm>
          <a:prstGeom prst="roundRect">
            <a:avLst>
              <a:gd name="adj" fmla="val 18671"/>
            </a:avLst>
          </a:prstGeom>
          <a:solidFill>
            <a:srgbClr val="E1E1EA"/>
          </a:solidFill>
          <a:ln w="6350">
            <a:solidFill>
              <a:srgbClr val="C7C7D0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725221" y="1581150"/>
            <a:ext cx="255085" cy="318889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1</a:t>
            </a:r>
            <a:endParaRPr lang="en-US" sz="2000" dirty="0"/>
          </a:p>
        </p:txBody>
      </p:sp>
      <p:sp>
        <p:nvSpPr>
          <p:cNvPr id="5" name="Text 3"/>
          <p:cNvSpPr/>
          <p:nvPr/>
        </p:nvSpPr>
        <p:spPr>
          <a:xfrm>
            <a:off x="1197243" y="1607741"/>
            <a:ext cx="10332977" cy="26570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65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Остановить оборудование</a:t>
            </a:r>
            <a:endParaRPr lang="en-US" sz="1650" dirty="0"/>
          </a:p>
        </p:txBody>
      </p:sp>
      <p:sp>
        <p:nvSpPr>
          <p:cNvPr id="6" name="Text 4"/>
          <p:cNvSpPr/>
          <p:nvPr/>
        </p:nvSpPr>
        <p:spPr>
          <a:xfrm>
            <a:off x="1197243" y="1965226"/>
            <a:ext cx="10332977" cy="25856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27000"/>
              </a:lnSpc>
              <a:buNone/>
            </a:pPr>
            <a:r>
              <a:rPr lang="en-US" sz="130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Остановить оборудование и оценить предстоящую работу</a:t>
            </a:r>
            <a:endParaRPr lang="en-US" sz="1300" dirty="0"/>
          </a:p>
        </p:txBody>
      </p:sp>
      <p:sp>
        <p:nvSpPr>
          <p:cNvPr id="7" name="Shape 5"/>
          <p:cNvSpPr/>
          <p:nvPr/>
        </p:nvSpPr>
        <p:spPr>
          <a:xfrm>
            <a:off x="661475" y="2529979"/>
            <a:ext cx="382677" cy="382687"/>
          </a:xfrm>
          <a:prstGeom prst="roundRect">
            <a:avLst>
              <a:gd name="adj" fmla="val 18671"/>
            </a:avLst>
          </a:prstGeom>
          <a:solidFill>
            <a:srgbClr val="E1E1EA"/>
          </a:solidFill>
          <a:ln w="6350">
            <a:solidFill>
              <a:srgbClr val="C7C7D0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25221" y="2561828"/>
            <a:ext cx="255085" cy="318889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2</a:t>
            </a:r>
            <a:endParaRPr lang="en-US" sz="2000" dirty="0"/>
          </a:p>
        </p:txBody>
      </p:sp>
      <p:sp>
        <p:nvSpPr>
          <p:cNvPr id="9" name="Text 7"/>
          <p:cNvSpPr/>
          <p:nvPr/>
        </p:nvSpPr>
        <p:spPr>
          <a:xfrm>
            <a:off x="1197243" y="2588419"/>
            <a:ext cx="10332977" cy="26570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65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Убрать лишнее</a:t>
            </a:r>
            <a:endParaRPr lang="en-US" sz="1650" dirty="0"/>
          </a:p>
        </p:txBody>
      </p:sp>
      <p:sp>
        <p:nvSpPr>
          <p:cNvPr id="10" name="Text 8"/>
          <p:cNvSpPr/>
          <p:nvPr/>
        </p:nvSpPr>
        <p:spPr>
          <a:xfrm>
            <a:off x="1197243" y="2945904"/>
            <a:ext cx="10332977" cy="25856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27000"/>
              </a:lnSpc>
              <a:buNone/>
            </a:pPr>
            <a:r>
              <a:rPr lang="en-US" sz="130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Убрать лишние предметы, подготовить исправный инструмент</a:t>
            </a:r>
            <a:endParaRPr lang="en-US" sz="1300" dirty="0"/>
          </a:p>
        </p:txBody>
      </p:sp>
      <p:sp>
        <p:nvSpPr>
          <p:cNvPr id="11" name="Shape 9"/>
          <p:cNvSpPr/>
          <p:nvPr/>
        </p:nvSpPr>
        <p:spPr>
          <a:xfrm>
            <a:off x="661475" y="3510657"/>
            <a:ext cx="382677" cy="382687"/>
          </a:xfrm>
          <a:prstGeom prst="roundRect">
            <a:avLst>
              <a:gd name="adj" fmla="val 18671"/>
            </a:avLst>
          </a:prstGeom>
          <a:solidFill>
            <a:srgbClr val="E1E1EA"/>
          </a:solidFill>
          <a:ln w="6350">
            <a:solidFill>
              <a:srgbClr val="C7C7D0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725221" y="3542506"/>
            <a:ext cx="255085" cy="318889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3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197243" y="3569097"/>
            <a:ext cx="10332977" cy="26570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65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Обеспечить доступ</a:t>
            </a:r>
            <a:endParaRPr lang="en-US" sz="1650" dirty="0"/>
          </a:p>
        </p:txBody>
      </p:sp>
      <p:sp>
        <p:nvSpPr>
          <p:cNvPr id="14" name="Text 12"/>
          <p:cNvSpPr/>
          <p:nvPr/>
        </p:nvSpPr>
        <p:spPr>
          <a:xfrm>
            <a:off x="1197243" y="3926582"/>
            <a:ext cx="10332977" cy="25856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27000"/>
              </a:lnSpc>
              <a:buNone/>
            </a:pPr>
            <a:r>
              <a:rPr lang="en-US" sz="130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Обеспечить устойчивое положение станка и свободный доступ к узлам</a:t>
            </a:r>
            <a:endParaRPr lang="en-US" sz="1300" dirty="0"/>
          </a:p>
        </p:txBody>
      </p:sp>
      <p:sp>
        <p:nvSpPr>
          <p:cNvPr id="15" name="Shape 13"/>
          <p:cNvSpPr/>
          <p:nvPr/>
        </p:nvSpPr>
        <p:spPr>
          <a:xfrm>
            <a:off x="661475" y="4491335"/>
            <a:ext cx="382677" cy="382687"/>
          </a:xfrm>
          <a:prstGeom prst="roundRect">
            <a:avLst>
              <a:gd name="adj" fmla="val 18671"/>
            </a:avLst>
          </a:prstGeom>
          <a:solidFill>
            <a:srgbClr val="E1E1EA"/>
          </a:solidFill>
          <a:ln w="6350">
            <a:solidFill>
              <a:srgbClr val="C7C7D0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725221" y="4523184"/>
            <a:ext cx="255085" cy="318889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4</a:t>
            </a:r>
            <a:endParaRPr lang="en-US" sz="2000" dirty="0"/>
          </a:p>
        </p:txBody>
      </p:sp>
      <p:sp>
        <p:nvSpPr>
          <p:cNvPr id="17" name="Text 15"/>
          <p:cNvSpPr/>
          <p:nvPr/>
        </p:nvSpPr>
        <p:spPr>
          <a:xfrm>
            <a:off x="1197243" y="4549775"/>
            <a:ext cx="10332977" cy="26570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65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Проверить условия</a:t>
            </a:r>
            <a:endParaRPr lang="en-US" sz="1650" dirty="0"/>
          </a:p>
        </p:txBody>
      </p:sp>
      <p:sp>
        <p:nvSpPr>
          <p:cNvPr id="18" name="Text 16"/>
          <p:cNvSpPr/>
          <p:nvPr/>
        </p:nvSpPr>
        <p:spPr>
          <a:xfrm>
            <a:off x="1197243" y="4907260"/>
            <a:ext cx="10332977" cy="25856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27000"/>
              </a:lnSpc>
              <a:buNone/>
            </a:pPr>
            <a:r>
              <a:rPr lang="en-US" sz="130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Проверить освещение, вентиляцию и состояние пола</a:t>
            </a:r>
            <a:endParaRPr lang="en-US" sz="1300" dirty="0"/>
          </a:p>
        </p:txBody>
      </p:sp>
      <p:sp>
        <p:nvSpPr>
          <p:cNvPr id="19" name="Shape 17"/>
          <p:cNvSpPr/>
          <p:nvPr/>
        </p:nvSpPr>
        <p:spPr>
          <a:xfrm>
            <a:off x="661475" y="5472013"/>
            <a:ext cx="382677" cy="382687"/>
          </a:xfrm>
          <a:prstGeom prst="roundRect">
            <a:avLst>
              <a:gd name="adj" fmla="val 18671"/>
            </a:avLst>
          </a:prstGeom>
          <a:solidFill>
            <a:srgbClr val="E1E1EA"/>
          </a:solidFill>
          <a:ln w="6350">
            <a:solidFill>
              <a:srgbClr val="C7C7D0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25221" y="5503863"/>
            <a:ext cx="255085" cy="318889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5</a:t>
            </a:r>
            <a:endParaRPr lang="en-US" sz="2000" dirty="0"/>
          </a:p>
        </p:txBody>
      </p:sp>
      <p:sp>
        <p:nvSpPr>
          <p:cNvPr id="21" name="Text 19"/>
          <p:cNvSpPr/>
          <p:nvPr/>
        </p:nvSpPr>
        <p:spPr>
          <a:xfrm>
            <a:off x="1197243" y="5530453"/>
            <a:ext cx="10332977" cy="26570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65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Предупредить коллег</a:t>
            </a:r>
            <a:endParaRPr lang="en-US" sz="1650" dirty="0"/>
          </a:p>
        </p:txBody>
      </p:sp>
      <p:sp>
        <p:nvSpPr>
          <p:cNvPr id="22" name="Text 20"/>
          <p:cNvSpPr/>
          <p:nvPr/>
        </p:nvSpPr>
        <p:spPr>
          <a:xfrm>
            <a:off x="1197243" y="5887938"/>
            <a:ext cx="10332977" cy="25856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27000"/>
              </a:lnSpc>
              <a:buNone/>
            </a:pPr>
            <a:r>
              <a:rPr lang="en-US" sz="130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Предупредить работников о выводе оборудования из эксплуатации</a:t>
            </a:r>
            <a:endParaRPr lang="en-US" sz="13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475" y="631627"/>
            <a:ext cx="10868745" cy="44301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2750" dirty="0">
                <a:solidFill>
                  <a:srgbClr val="1B1B27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Главное правило при ремонте</a:t>
            </a:r>
            <a:endParaRPr lang="en-US" sz="2750" dirty="0"/>
          </a:p>
        </p:txBody>
      </p:sp>
      <p:sp>
        <p:nvSpPr>
          <p:cNvPr id="3" name="Text 1"/>
          <p:cNvSpPr/>
          <p:nvPr/>
        </p:nvSpPr>
        <p:spPr>
          <a:xfrm>
            <a:off x="661475" y="1287264"/>
            <a:ext cx="11478330" cy="19843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17000"/>
              </a:lnSpc>
              <a:buNone/>
            </a:pPr>
            <a:r>
              <a:rPr lang="en-US" sz="110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Перед разборкой, очисткой, смазкой и регулировкой необходимо:</a:t>
            </a:r>
            <a:endParaRPr lang="en-US" sz="11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29419" y="2938760"/>
            <a:ext cx="5207663" cy="1954113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5737087" y="4342840"/>
            <a:ext cx="785435" cy="30261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04000"/>
              </a:lnSpc>
              <a:buNone/>
            </a:pPr>
            <a:r>
              <a:rPr lang="en-US" sz="95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Проверить энергию</a:t>
            </a:r>
            <a:endParaRPr lang="en-US" sz="950" dirty="0"/>
          </a:p>
        </p:txBody>
      </p:sp>
      <p:sp>
        <p:nvSpPr>
          <p:cNvPr id="6" name="Text 3"/>
          <p:cNvSpPr/>
          <p:nvPr/>
        </p:nvSpPr>
        <p:spPr>
          <a:xfrm>
            <a:off x="4747224" y="4342840"/>
            <a:ext cx="785435" cy="30261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04000"/>
              </a:lnSpc>
              <a:buNone/>
            </a:pPr>
            <a:r>
              <a:rPr lang="en-US" sz="95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Дождаться остановки</a:t>
            </a:r>
            <a:endParaRPr lang="en-US" sz="950" dirty="0"/>
          </a:p>
        </p:txBody>
      </p:sp>
      <p:sp>
        <p:nvSpPr>
          <p:cNvPr id="7" name="Text 4"/>
          <p:cNvSpPr/>
          <p:nvPr/>
        </p:nvSpPr>
        <p:spPr>
          <a:xfrm>
            <a:off x="3762741" y="4342840"/>
            <a:ext cx="785435" cy="30261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04000"/>
              </a:lnSpc>
              <a:buNone/>
            </a:pPr>
            <a:r>
              <a:rPr lang="en-US" sz="95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Исключить включение</a:t>
            </a:r>
            <a:endParaRPr lang="en-US" sz="950" dirty="0"/>
          </a:p>
        </p:txBody>
      </p:sp>
      <p:sp>
        <p:nvSpPr>
          <p:cNvPr id="8" name="Text 5"/>
          <p:cNvSpPr/>
          <p:nvPr/>
        </p:nvSpPr>
        <p:spPr>
          <a:xfrm>
            <a:off x="2778257" y="4342840"/>
            <a:ext cx="785435" cy="30261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04000"/>
              </a:lnSpc>
              <a:buNone/>
            </a:pPr>
            <a:r>
              <a:rPr lang="en-US" sz="95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Отключить питание</a:t>
            </a:r>
            <a:endParaRPr lang="en-US" sz="950" dirty="0"/>
          </a:p>
        </p:txBody>
      </p:sp>
      <p:sp>
        <p:nvSpPr>
          <p:cNvPr id="9" name="Text 6"/>
          <p:cNvSpPr/>
          <p:nvPr/>
        </p:nvSpPr>
        <p:spPr>
          <a:xfrm>
            <a:off x="1772254" y="4418494"/>
            <a:ext cx="785435" cy="15130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ct val="104000"/>
              </a:lnSpc>
              <a:buNone/>
            </a:pPr>
            <a:r>
              <a:rPr lang="en-US" sz="95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Остановить</a:t>
            </a:r>
            <a:endParaRPr lang="en-US" sz="950" dirty="0"/>
          </a:p>
        </p:txBody>
      </p:sp>
      <p:sp>
        <p:nvSpPr>
          <p:cNvPr id="10" name="Text 7"/>
          <p:cNvSpPr/>
          <p:nvPr/>
        </p:nvSpPr>
        <p:spPr>
          <a:xfrm>
            <a:off x="7957244" y="1724819"/>
            <a:ext cx="283461" cy="17720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C3939"/>
                </a:solidFill>
                <a:latin typeface="Raleway Light" pitchFamily="34" charset="0"/>
                <a:ea typeface="Raleway Light" pitchFamily="34" charset="-122"/>
                <a:cs typeface="Raleway Light" pitchFamily="34" charset="-120"/>
              </a:rPr>
              <a:t>01</a:t>
            </a:r>
            <a:endParaRPr lang="en-US" sz="1100" dirty="0"/>
          </a:p>
        </p:txBody>
      </p:sp>
      <p:sp>
        <p:nvSpPr>
          <p:cNvPr id="11" name="Shape 8"/>
          <p:cNvSpPr/>
          <p:nvPr/>
        </p:nvSpPr>
        <p:spPr>
          <a:xfrm>
            <a:off x="7957244" y="1946672"/>
            <a:ext cx="3579227" cy="19050"/>
          </a:xfrm>
          <a:prstGeom prst="rect">
            <a:avLst/>
          </a:prstGeom>
          <a:solidFill>
            <a:srgbClr val="1B1B27"/>
          </a:solidFill>
          <a:ln/>
        </p:spPr>
      </p:sp>
      <p:sp>
        <p:nvSpPr>
          <p:cNvPr id="12" name="Text 9"/>
          <p:cNvSpPr/>
          <p:nvPr/>
        </p:nvSpPr>
        <p:spPr>
          <a:xfrm>
            <a:off x="7957244" y="2055614"/>
            <a:ext cx="3579227" cy="22145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35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Остановить машину</a:t>
            </a:r>
            <a:endParaRPr lang="en-US" sz="1350" dirty="0"/>
          </a:p>
        </p:txBody>
      </p:sp>
      <p:sp>
        <p:nvSpPr>
          <p:cNvPr id="13" name="Text 10"/>
          <p:cNvSpPr/>
          <p:nvPr/>
        </p:nvSpPr>
        <p:spPr>
          <a:xfrm>
            <a:off x="7957244" y="2489597"/>
            <a:ext cx="283461" cy="17720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C3939"/>
                </a:solidFill>
                <a:latin typeface="Raleway Light" pitchFamily="34" charset="0"/>
                <a:ea typeface="Raleway Light" pitchFamily="34" charset="-122"/>
                <a:cs typeface="Raleway Light" pitchFamily="34" charset="-120"/>
              </a:rPr>
              <a:t>02</a:t>
            </a:r>
            <a:endParaRPr lang="en-US" sz="1100" dirty="0"/>
          </a:p>
        </p:txBody>
      </p:sp>
      <p:sp>
        <p:nvSpPr>
          <p:cNvPr id="14" name="Shape 11"/>
          <p:cNvSpPr/>
          <p:nvPr/>
        </p:nvSpPr>
        <p:spPr>
          <a:xfrm>
            <a:off x="7957244" y="2711450"/>
            <a:ext cx="3579227" cy="19050"/>
          </a:xfrm>
          <a:prstGeom prst="rect">
            <a:avLst/>
          </a:prstGeom>
          <a:solidFill>
            <a:srgbClr val="1B1B27"/>
          </a:solidFill>
          <a:ln/>
        </p:spPr>
      </p:sp>
      <p:sp>
        <p:nvSpPr>
          <p:cNvPr id="15" name="Text 12"/>
          <p:cNvSpPr/>
          <p:nvPr/>
        </p:nvSpPr>
        <p:spPr>
          <a:xfrm>
            <a:off x="7957244" y="2820392"/>
            <a:ext cx="3579227" cy="22145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35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Отключить электропитание</a:t>
            </a:r>
            <a:endParaRPr lang="en-US" sz="1350" dirty="0"/>
          </a:p>
        </p:txBody>
      </p:sp>
      <p:sp>
        <p:nvSpPr>
          <p:cNvPr id="16" name="Text 13"/>
          <p:cNvSpPr/>
          <p:nvPr/>
        </p:nvSpPr>
        <p:spPr>
          <a:xfrm>
            <a:off x="7957244" y="3254375"/>
            <a:ext cx="283461" cy="17720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C3939"/>
                </a:solidFill>
                <a:latin typeface="Raleway Light" pitchFamily="34" charset="0"/>
                <a:ea typeface="Raleway Light" pitchFamily="34" charset="-122"/>
                <a:cs typeface="Raleway Light" pitchFamily="34" charset="-120"/>
              </a:rPr>
              <a:t>03</a:t>
            </a:r>
            <a:endParaRPr lang="en-US" sz="1100" dirty="0"/>
          </a:p>
        </p:txBody>
      </p:sp>
      <p:sp>
        <p:nvSpPr>
          <p:cNvPr id="17" name="Shape 14"/>
          <p:cNvSpPr/>
          <p:nvPr/>
        </p:nvSpPr>
        <p:spPr>
          <a:xfrm>
            <a:off x="7957244" y="3476228"/>
            <a:ext cx="3579227" cy="19050"/>
          </a:xfrm>
          <a:prstGeom prst="rect">
            <a:avLst/>
          </a:prstGeom>
          <a:solidFill>
            <a:srgbClr val="1B1B27"/>
          </a:solidFill>
          <a:ln/>
        </p:spPr>
      </p:sp>
      <p:sp>
        <p:nvSpPr>
          <p:cNvPr id="18" name="Text 15"/>
          <p:cNvSpPr/>
          <p:nvPr/>
        </p:nvSpPr>
        <p:spPr>
          <a:xfrm>
            <a:off x="7957244" y="3585170"/>
            <a:ext cx="3579227" cy="22145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35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Исключить случайное включение</a:t>
            </a:r>
            <a:endParaRPr lang="en-US" sz="1350" dirty="0"/>
          </a:p>
        </p:txBody>
      </p:sp>
      <p:sp>
        <p:nvSpPr>
          <p:cNvPr id="19" name="Text 16"/>
          <p:cNvSpPr/>
          <p:nvPr/>
        </p:nvSpPr>
        <p:spPr>
          <a:xfrm>
            <a:off x="7957244" y="4019153"/>
            <a:ext cx="283461" cy="17720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C3939"/>
                </a:solidFill>
                <a:latin typeface="Raleway Light" pitchFamily="34" charset="0"/>
                <a:ea typeface="Raleway Light" pitchFamily="34" charset="-122"/>
                <a:cs typeface="Raleway Light" pitchFamily="34" charset="-120"/>
              </a:rPr>
              <a:t>04</a:t>
            </a:r>
            <a:endParaRPr lang="en-US" sz="1100" dirty="0"/>
          </a:p>
        </p:txBody>
      </p:sp>
      <p:sp>
        <p:nvSpPr>
          <p:cNvPr id="20" name="Shape 17"/>
          <p:cNvSpPr/>
          <p:nvPr/>
        </p:nvSpPr>
        <p:spPr>
          <a:xfrm>
            <a:off x="7957244" y="4241006"/>
            <a:ext cx="3579227" cy="19050"/>
          </a:xfrm>
          <a:prstGeom prst="rect">
            <a:avLst/>
          </a:prstGeom>
          <a:solidFill>
            <a:srgbClr val="1B1B27"/>
          </a:solidFill>
          <a:ln/>
        </p:spPr>
      </p:sp>
      <p:sp>
        <p:nvSpPr>
          <p:cNvPr id="21" name="Text 18"/>
          <p:cNvSpPr/>
          <p:nvPr/>
        </p:nvSpPr>
        <p:spPr>
          <a:xfrm>
            <a:off x="7957244" y="4349948"/>
            <a:ext cx="3579227" cy="44291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35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Дождаться полной остановки движущихся частей</a:t>
            </a:r>
            <a:endParaRPr lang="en-US" sz="1350" dirty="0"/>
          </a:p>
        </p:txBody>
      </p:sp>
      <p:sp>
        <p:nvSpPr>
          <p:cNvPr id="22" name="Text 19"/>
          <p:cNvSpPr/>
          <p:nvPr/>
        </p:nvSpPr>
        <p:spPr>
          <a:xfrm>
            <a:off x="7957244" y="5005388"/>
            <a:ext cx="283461" cy="17720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C3939"/>
                </a:solidFill>
                <a:latin typeface="Raleway Light" pitchFamily="34" charset="0"/>
                <a:ea typeface="Raleway Light" pitchFamily="34" charset="-122"/>
                <a:cs typeface="Raleway Light" pitchFamily="34" charset="-120"/>
              </a:rPr>
              <a:t>05</a:t>
            </a:r>
            <a:endParaRPr lang="en-US" sz="1100" dirty="0"/>
          </a:p>
        </p:txBody>
      </p:sp>
      <p:sp>
        <p:nvSpPr>
          <p:cNvPr id="23" name="Shape 20"/>
          <p:cNvSpPr/>
          <p:nvPr/>
        </p:nvSpPr>
        <p:spPr>
          <a:xfrm>
            <a:off x="7957244" y="5227241"/>
            <a:ext cx="3579227" cy="19050"/>
          </a:xfrm>
          <a:prstGeom prst="rect">
            <a:avLst/>
          </a:prstGeom>
          <a:solidFill>
            <a:srgbClr val="1B1B27"/>
          </a:solidFill>
          <a:ln/>
        </p:spPr>
      </p:sp>
      <p:sp>
        <p:nvSpPr>
          <p:cNvPr id="24" name="Text 21"/>
          <p:cNvSpPr/>
          <p:nvPr/>
        </p:nvSpPr>
        <p:spPr>
          <a:xfrm>
            <a:off x="7957244" y="5336183"/>
            <a:ext cx="3579227" cy="66436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35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Убедиться в отсутствии остаточной энергии и только после этого начинать работу</a:t>
            </a:r>
            <a:endParaRPr lang="en-US" sz="13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475" y="577949"/>
            <a:ext cx="10868745" cy="5906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3700" dirty="0">
                <a:solidFill>
                  <a:srgbClr val="1B1B27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Электробезопасность</a:t>
            </a:r>
            <a:endParaRPr lang="en-US" sz="3700" dirty="0"/>
          </a:p>
        </p:txBody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61475" y="1664692"/>
            <a:ext cx="6903269" cy="4402733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8032251" y="1668959"/>
            <a:ext cx="3504219" cy="449818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marL="294640" indent="-294640">
              <a:lnSpc>
                <a:spcPct val="133000"/>
              </a:lnSpc>
              <a:buSzPct val="100000"/>
              <a:buChar char="•"/>
            </a:pPr>
            <a:r>
              <a:rPr lang="en-US" sz="14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Не работать с повреждёнными кабелями, вилками, выключателями и заземлением</a:t>
            </a:r>
            <a:endParaRPr lang="en-US" sz="1450" dirty="0"/>
          </a:p>
          <a:p>
            <a:pPr algn="l" marL="294640" indent="-294640">
              <a:lnSpc>
                <a:spcPct val="133000"/>
              </a:lnSpc>
              <a:buSzPct val="100000"/>
              <a:buChar char="•"/>
            </a:pPr>
            <a:r>
              <a:rPr lang="en-US" sz="14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Не касаться электрооборудования мокрыми руками</a:t>
            </a:r>
            <a:endParaRPr lang="en-US" sz="1450" dirty="0"/>
          </a:p>
          <a:p>
            <a:pPr algn="l" marL="294640" indent="-294640">
              <a:lnSpc>
                <a:spcPct val="133000"/>
              </a:lnSpc>
              <a:buSzPct val="100000"/>
              <a:buChar char="•"/>
            </a:pPr>
            <a:r>
              <a:rPr lang="en-US" sz="14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Не выполнять ремонт электрической части без соответствующего допуска</a:t>
            </a:r>
            <a:endParaRPr lang="en-US" sz="1450" dirty="0"/>
          </a:p>
          <a:p>
            <a:pPr algn="l" marL="294640" indent="-294640">
              <a:lnSpc>
                <a:spcPct val="133000"/>
              </a:lnSpc>
              <a:buSzPct val="100000"/>
              <a:buChar char="•"/>
            </a:pPr>
            <a:r>
              <a:rPr lang="en-US" sz="14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Не снимать защитные кожухи при включённом оборудовании</a:t>
            </a:r>
            <a:endParaRPr lang="en-US" sz="1450" dirty="0"/>
          </a:p>
          <a:p>
            <a:pPr algn="l" marL="294640" indent="-294640">
              <a:lnSpc>
                <a:spcPct val="133000"/>
              </a:lnSpc>
              <a:buSzPct val="100000"/>
              <a:buChar char="•"/>
            </a:pPr>
            <a:r>
              <a:rPr lang="en-US" sz="14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При запахе гари, искрении или перегреве немедленно отключить питание и сообщить ответственному лицу</a:t>
            </a:r>
            <a:endParaRPr lang="en-US" sz="14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475" y="559495"/>
            <a:ext cx="10868745" cy="58142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3650" dirty="0">
                <a:solidFill>
                  <a:srgbClr val="1B1B27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Инструмент и средства защиты</a:t>
            </a:r>
            <a:endParaRPr lang="en-US" sz="3650" dirty="0"/>
          </a:p>
        </p:txBody>
      </p:sp>
      <p:sp>
        <p:nvSpPr>
          <p:cNvPr id="3" name="Text 1"/>
          <p:cNvSpPr/>
          <p:nvPr/>
        </p:nvSpPr>
        <p:spPr>
          <a:xfrm>
            <a:off x="661475" y="1580455"/>
            <a:ext cx="5207465" cy="29870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2000"/>
              </a:lnSpc>
              <a:spcAft>
                <a:spcPts val="1250"/>
              </a:spcAft>
              <a:buNone/>
            </a:pPr>
            <a:r>
              <a:rPr lang="en-US" sz="14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Используйте инструмент только по назначению и убедитесь в его исправности.</a:t>
            </a:r>
            <a:endParaRPr lang="en-US" sz="1450" dirty="0"/>
          </a:p>
          <a:p>
            <a:pPr algn="l" indent="0" marL="0">
              <a:lnSpc>
                <a:spcPct val="132000"/>
              </a:lnSpc>
              <a:spcAft>
                <a:spcPts val="1250"/>
              </a:spcAft>
              <a:buNone/>
            </a:pPr>
            <a:r>
              <a:rPr lang="en-US" sz="14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Средства защиты подбираются по виду работ: спецодежда и обувь, защитные очки, перчатки при операциях, где они не могут попасть в движущиеся части, а также средства защиты органов слуха при повышенном шуме.</a:t>
            </a:r>
            <a:endParaRPr lang="en-US" sz="1450" dirty="0"/>
          </a:p>
          <a:p>
            <a:pPr algn="l" indent="0" marL="0">
              <a:lnSpc>
                <a:spcPct val="132000"/>
              </a:lnSpc>
              <a:buNone/>
            </a:pPr>
            <a:r>
              <a:rPr lang="en-US" sz="14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Свободные края одежды, волосы и украшения должны быть убраны.</a:t>
            </a:r>
            <a:endParaRPr lang="en-US" sz="145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6329105" y="1621631"/>
            <a:ext cx="465126" cy="465138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7023123" y="1621631"/>
            <a:ext cx="4513447" cy="29071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80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Защитные очки</a:t>
            </a:r>
            <a:endParaRPr lang="en-US" sz="1800" dirty="0"/>
          </a:p>
        </p:txBody>
      </p:sp>
      <p:sp>
        <p:nvSpPr>
          <p:cNvPr id="6" name="Text 3"/>
          <p:cNvSpPr/>
          <p:nvPr/>
        </p:nvSpPr>
        <p:spPr>
          <a:xfrm>
            <a:off x="7023123" y="2095500"/>
            <a:ext cx="4513447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32000"/>
              </a:lnSpc>
              <a:buNone/>
            </a:pPr>
            <a:r>
              <a:rPr lang="en-US" sz="14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При работе с деталями и жидкостями</a:t>
            </a:r>
            <a:endParaRPr lang="en-US" sz="1450" dirty="0"/>
          </a:p>
        </p:txBody>
      </p:sp>
      <p:pic>
        <p:nvPicPr>
          <p:cNvPr id="7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329105" y="2757091"/>
            <a:ext cx="465126" cy="465138"/>
          </a:xfrm>
          <a:prstGeom prst="rect">
            <a:avLst/>
          </a:prstGeom>
        </p:spPr>
      </p:pic>
      <p:sp>
        <p:nvSpPr>
          <p:cNvPr id="8" name="Text 4"/>
          <p:cNvSpPr/>
          <p:nvPr/>
        </p:nvSpPr>
        <p:spPr>
          <a:xfrm>
            <a:off x="7023123" y="2757091"/>
            <a:ext cx="4513447" cy="29071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80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Перчатки</a:t>
            </a:r>
            <a:endParaRPr lang="en-US" sz="1800" dirty="0"/>
          </a:p>
        </p:txBody>
      </p:sp>
      <p:sp>
        <p:nvSpPr>
          <p:cNvPr id="9" name="Text 5"/>
          <p:cNvSpPr/>
          <p:nvPr/>
        </p:nvSpPr>
        <p:spPr>
          <a:xfrm>
            <a:off x="7023123" y="3230959"/>
            <a:ext cx="4513447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32000"/>
              </a:lnSpc>
              <a:buNone/>
            </a:pPr>
            <a:r>
              <a:rPr lang="en-US" sz="14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Там, где нет риска захвата движущимися частями</a:t>
            </a:r>
            <a:endParaRPr lang="en-US" sz="1450" dirty="0"/>
          </a:p>
        </p:txBody>
      </p:sp>
      <p:pic>
        <p:nvPicPr>
          <p:cNvPr id="10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329105" y="3892550"/>
            <a:ext cx="465126" cy="465138"/>
          </a:xfrm>
          <a:prstGeom prst="rect">
            <a:avLst/>
          </a:prstGeom>
        </p:spPr>
      </p:pic>
      <p:sp>
        <p:nvSpPr>
          <p:cNvPr id="11" name="Text 6"/>
          <p:cNvSpPr/>
          <p:nvPr/>
        </p:nvSpPr>
        <p:spPr>
          <a:xfrm>
            <a:off x="7023123" y="3892550"/>
            <a:ext cx="4513447" cy="29071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80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Защита слуха</a:t>
            </a:r>
            <a:endParaRPr lang="en-US" sz="1800" dirty="0"/>
          </a:p>
        </p:txBody>
      </p:sp>
      <p:sp>
        <p:nvSpPr>
          <p:cNvPr id="12" name="Text 7"/>
          <p:cNvSpPr/>
          <p:nvPr/>
        </p:nvSpPr>
        <p:spPr>
          <a:xfrm>
            <a:off x="7023123" y="4366419"/>
            <a:ext cx="4513447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32000"/>
              </a:lnSpc>
              <a:buNone/>
            </a:pPr>
            <a:r>
              <a:rPr lang="en-US" sz="14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При повышенном уровне шума</a:t>
            </a:r>
            <a:endParaRPr lang="en-US" sz="1450" dirty="0"/>
          </a:p>
        </p:txBody>
      </p:sp>
      <p:pic>
        <p:nvPicPr>
          <p:cNvPr id="13" name="Image 3" descr="preencoded.png">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6329105" y="5028009"/>
            <a:ext cx="465126" cy="465138"/>
          </a:xfrm>
          <a:prstGeom prst="rect">
            <a:avLst/>
          </a:prstGeom>
        </p:spPr>
      </p:pic>
      <p:sp>
        <p:nvSpPr>
          <p:cNvPr id="14" name="Text 8"/>
          <p:cNvSpPr/>
          <p:nvPr/>
        </p:nvSpPr>
        <p:spPr>
          <a:xfrm>
            <a:off x="7023123" y="5028009"/>
            <a:ext cx="4513447" cy="29071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80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Спецодежда и обувь</a:t>
            </a:r>
            <a:endParaRPr lang="en-US" sz="1800" dirty="0"/>
          </a:p>
        </p:txBody>
      </p:sp>
      <p:sp>
        <p:nvSpPr>
          <p:cNvPr id="15" name="Text 9"/>
          <p:cNvSpPr/>
          <p:nvPr/>
        </p:nvSpPr>
        <p:spPr>
          <a:xfrm>
            <a:off x="7023123" y="5501878"/>
            <a:ext cx="4513447" cy="590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2000"/>
              </a:lnSpc>
              <a:buNone/>
            </a:pPr>
            <a:r>
              <a:rPr lang="en-US" sz="14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Без свободных краёв, убранные волосы и украшения</a:t>
            </a:r>
            <a:endParaRPr lang="en-US" sz="14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475" y="519807"/>
            <a:ext cx="10868745" cy="19198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200" dirty="0">
                <a:solidFill>
                  <a:srgbClr val="1B1B27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Безопасная работа с иглами и механизмами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661475" y="3974108"/>
            <a:ext cx="3706621" cy="42525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marL="91440" indent="-91440">
              <a:lnSpc>
                <a:spcPct val="88000"/>
              </a:lnSpc>
              <a:buSzPct val="100000"/>
              <a:buChar char="•"/>
            </a:pPr>
            <a:r>
              <a:rPr lang="en-US" sz="4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Не проверять остроту иглы пальцами</a:t>
            </a:r>
            <a:endParaRPr lang="en-US" sz="450" dirty="0"/>
          </a:p>
          <a:p>
            <a:pPr algn="l" marL="91440" indent="-91440">
              <a:lnSpc>
                <a:spcPct val="88000"/>
              </a:lnSpc>
              <a:buSzPct val="100000"/>
              <a:buChar char="•"/>
            </a:pPr>
            <a:r>
              <a:rPr lang="en-US" sz="4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Использовать держатели и приспособления для мелких деталей</a:t>
            </a:r>
            <a:endParaRPr lang="en-US" sz="450" dirty="0"/>
          </a:p>
          <a:p>
            <a:pPr algn="l" marL="91440" indent="-91440">
              <a:lnSpc>
                <a:spcPct val="88000"/>
              </a:lnSpc>
              <a:buSzPct val="100000"/>
              <a:buChar char="•"/>
            </a:pPr>
            <a:r>
              <a:rPr lang="en-US" sz="4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Не вращать механизмы вручную при подключённом питании</a:t>
            </a:r>
            <a:endParaRPr lang="en-US" sz="450" dirty="0"/>
          </a:p>
          <a:p>
            <a:pPr algn="l" marL="91440" indent="-91440">
              <a:lnSpc>
                <a:spcPct val="88000"/>
              </a:lnSpc>
              <a:buSzPct val="100000"/>
              <a:buChar char="•"/>
            </a:pPr>
            <a:r>
              <a:rPr lang="en-US" sz="4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Не удалять застрявшие материалы на ходу</a:t>
            </a:r>
            <a:endParaRPr lang="en-US" sz="450" dirty="0"/>
          </a:p>
          <a:p>
            <a:pPr algn="l" marL="91440" indent="-91440">
              <a:lnSpc>
                <a:spcPct val="88000"/>
              </a:lnSpc>
              <a:buSzPct val="100000"/>
              <a:buChar char="•"/>
            </a:pPr>
            <a:r>
              <a:rPr lang="en-US" sz="4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После установки деталей проверить крепление и наличие защитных устройств</a:t>
            </a:r>
            <a:endParaRPr lang="en-US" sz="450" dirty="0"/>
          </a:p>
          <a:p>
            <a:pPr algn="l" marL="91440" indent="-91440">
              <a:lnSpc>
                <a:spcPct val="88000"/>
              </a:lnSpc>
              <a:buSzPct val="100000"/>
              <a:buChar char="•"/>
            </a:pPr>
            <a:r>
              <a:rPr lang="en-US" sz="4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Пробный запуск выполнять только после удаления людей и инструмента из опасной зоны</a:t>
            </a:r>
            <a:endParaRPr lang="en-US" sz="45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51369" y="764084"/>
            <a:ext cx="4557896" cy="6834386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475" y="519807"/>
            <a:ext cx="10868745" cy="19198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200" dirty="0">
                <a:solidFill>
                  <a:srgbClr val="1B1B27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Масла, очистка и порядок после ремонта</a:t>
            </a:r>
            <a:endParaRPr lang="en-US" sz="1200" dirty="0"/>
          </a:p>
        </p:txBody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88582" y="764084"/>
            <a:ext cx="4557896" cy="8105874"/>
          </a:xfrm>
          <a:prstGeom prst="rect">
            <a:avLst/>
          </a:prstGeom>
        </p:spPr>
      </p:pic>
      <p:pic>
        <p:nvPicPr>
          <p:cNvPr id="4" name="Image 1" descr="preencoded.png">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852868" y="4273699"/>
            <a:ext cx="92073" cy="92075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8029473" y="4271863"/>
            <a:ext cx="3506997" cy="9594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60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Хранение жидкостей</a:t>
            </a:r>
            <a:endParaRPr lang="en-US" sz="600" dirty="0"/>
          </a:p>
        </p:txBody>
      </p:sp>
      <p:sp>
        <p:nvSpPr>
          <p:cNvPr id="6" name="Text 2"/>
          <p:cNvSpPr/>
          <p:nvPr/>
        </p:nvSpPr>
        <p:spPr>
          <a:xfrm>
            <a:off x="8029473" y="4387751"/>
            <a:ext cx="3506997" cy="6508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88000"/>
              </a:lnSpc>
              <a:buNone/>
            </a:pPr>
            <a:r>
              <a:rPr lang="en-US" sz="4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Хранить масла и растворители в закрытой промаркированной таре</a:t>
            </a:r>
            <a:endParaRPr lang="en-US" sz="450" dirty="0"/>
          </a:p>
        </p:txBody>
      </p:sp>
      <p:pic>
        <p:nvPicPr>
          <p:cNvPr id="7" name="Image 2" descr="preencoded.png">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7852868" y="4499719"/>
            <a:ext cx="92073" cy="92075"/>
          </a:xfrm>
          <a:prstGeom prst="rect">
            <a:avLst/>
          </a:prstGeom>
        </p:spPr>
      </p:pic>
      <p:sp>
        <p:nvSpPr>
          <p:cNvPr id="8" name="Text 3"/>
          <p:cNvSpPr/>
          <p:nvPr/>
        </p:nvSpPr>
        <p:spPr>
          <a:xfrm>
            <a:off x="8029473" y="4497884"/>
            <a:ext cx="3506997" cy="9594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60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Защита от контакта</a:t>
            </a:r>
            <a:endParaRPr lang="en-US" sz="600" dirty="0"/>
          </a:p>
        </p:txBody>
      </p:sp>
      <p:sp>
        <p:nvSpPr>
          <p:cNvPr id="9" name="Text 4"/>
          <p:cNvSpPr/>
          <p:nvPr/>
        </p:nvSpPr>
        <p:spPr>
          <a:xfrm>
            <a:off x="8029473" y="4613771"/>
            <a:ext cx="3506997" cy="6508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88000"/>
              </a:lnSpc>
              <a:buNone/>
            </a:pPr>
            <a:r>
              <a:rPr lang="en-US" sz="4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Не допускать попадания технических жидкостей на кожу и в глаза</a:t>
            </a:r>
            <a:endParaRPr lang="en-US" sz="450" dirty="0"/>
          </a:p>
        </p:txBody>
      </p:sp>
      <p:pic>
        <p:nvPicPr>
          <p:cNvPr id="10" name="Image 3" descr="preencoded.png">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7852868" y="4725739"/>
            <a:ext cx="92073" cy="92075"/>
          </a:xfrm>
          <a:prstGeom prst="rect">
            <a:avLst/>
          </a:prstGeom>
        </p:spPr>
      </p:pic>
      <p:sp>
        <p:nvSpPr>
          <p:cNvPr id="11" name="Text 5"/>
          <p:cNvSpPr/>
          <p:nvPr/>
        </p:nvSpPr>
        <p:spPr>
          <a:xfrm>
            <a:off x="8029473" y="4723904"/>
            <a:ext cx="3506997" cy="9594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60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Устранение проливов</a:t>
            </a:r>
            <a:endParaRPr lang="en-US" sz="600" dirty="0"/>
          </a:p>
        </p:txBody>
      </p:sp>
      <p:sp>
        <p:nvSpPr>
          <p:cNvPr id="12" name="Text 6"/>
          <p:cNvSpPr/>
          <p:nvPr/>
        </p:nvSpPr>
        <p:spPr>
          <a:xfrm>
            <a:off x="8029473" y="4839791"/>
            <a:ext cx="3506997" cy="6508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88000"/>
              </a:lnSpc>
              <a:buNone/>
            </a:pPr>
            <a:r>
              <a:rPr lang="en-US" sz="4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Пролитые вещества сразу удалять с соблюдением установленного порядка</a:t>
            </a:r>
            <a:endParaRPr lang="en-US" sz="450" dirty="0"/>
          </a:p>
        </p:txBody>
      </p:sp>
      <p:pic>
        <p:nvPicPr>
          <p:cNvPr id="13" name="Image 4" descr="preencoded.png">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7852868" y="4951760"/>
            <a:ext cx="92073" cy="92075"/>
          </a:xfrm>
          <a:prstGeom prst="rect">
            <a:avLst/>
          </a:prstGeom>
        </p:spPr>
      </p:pic>
      <p:sp>
        <p:nvSpPr>
          <p:cNvPr id="14" name="Text 7"/>
          <p:cNvSpPr/>
          <p:nvPr/>
        </p:nvSpPr>
        <p:spPr>
          <a:xfrm>
            <a:off x="8029473" y="4949924"/>
            <a:ext cx="3506997" cy="9594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60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Утилизация отходов</a:t>
            </a:r>
            <a:endParaRPr lang="en-US" sz="600" dirty="0"/>
          </a:p>
        </p:txBody>
      </p:sp>
      <p:sp>
        <p:nvSpPr>
          <p:cNvPr id="15" name="Text 8"/>
          <p:cNvSpPr/>
          <p:nvPr/>
        </p:nvSpPr>
        <p:spPr>
          <a:xfrm>
            <a:off x="8029473" y="5065812"/>
            <a:ext cx="3506997" cy="6508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88000"/>
              </a:lnSpc>
              <a:buNone/>
            </a:pPr>
            <a:r>
              <a:rPr lang="en-US" sz="4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Использованные салфетки и загрязнённые материалы убирать в предназначенную тару</a:t>
            </a:r>
            <a:endParaRPr lang="en-US" sz="450" dirty="0"/>
          </a:p>
        </p:txBody>
      </p:sp>
      <p:pic>
        <p:nvPicPr>
          <p:cNvPr id="16" name="Image 5" descr="preencoded.png">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7852868" y="5177780"/>
            <a:ext cx="92073" cy="92075"/>
          </a:xfrm>
          <a:prstGeom prst="rect">
            <a:avLst/>
          </a:prstGeom>
        </p:spPr>
      </p:pic>
      <p:sp>
        <p:nvSpPr>
          <p:cNvPr id="17" name="Text 9"/>
          <p:cNvSpPr/>
          <p:nvPr/>
        </p:nvSpPr>
        <p:spPr>
          <a:xfrm>
            <a:off x="8029473" y="5175945"/>
            <a:ext cx="3506997" cy="9594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60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Завершение ремонта</a:t>
            </a:r>
            <a:endParaRPr lang="en-US" sz="600" dirty="0"/>
          </a:p>
        </p:txBody>
      </p:sp>
      <p:sp>
        <p:nvSpPr>
          <p:cNvPr id="18" name="Text 10"/>
          <p:cNvSpPr/>
          <p:nvPr/>
        </p:nvSpPr>
        <p:spPr>
          <a:xfrm>
            <a:off x="8029473" y="5291832"/>
            <a:ext cx="3506997" cy="6508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88000"/>
              </a:lnSpc>
              <a:buNone/>
            </a:pPr>
            <a:r>
              <a:rPr lang="en-US" sz="4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После ремонта установить кожухи, убрать инструмент и проверить рабочую зону</a:t>
            </a:r>
            <a:endParaRPr lang="en-US" sz="45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475" y="698599"/>
            <a:ext cx="10868745" cy="41344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2600" dirty="0">
                <a:solidFill>
                  <a:srgbClr val="1B1B27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Аварийные ситуации: действовать спокойно</a:t>
            </a:r>
            <a:endParaRPr lang="en-US" sz="2600" dirty="0"/>
          </a:p>
        </p:txBody>
      </p:sp>
      <p:sp>
        <p:nvSpPr>
          <p:cNvPr id="3" name="Text 1"/>
          <p:cNvSpPr/>
          <p:nvPr/>
        </p:nvSpPr>
        <p:spPr>
          <a:xfrm>
            <a:off x="661475" y="1297285"/>
            <a:ext cx="11478330" cy="17998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13000"/>
              </a:lnSpc>
              <a:buNone/>
            </a:pPr>
            <a:r>
              <a:rPr lang="en-US" sz="100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При травме, поражении током, пожаре или внезапном запуске оборудования:</a:t>
            </a:r>
            <a:endParaRPr lang="en-US" sz="1000" dirty="0"/>
          </a:p>
        </p:txBody>
      </p:sp>
      <p:sp>
        <p:nvSpPr>
          <p:cNvPr id="4" name="Shape 2"/>
          <p:cNvSpPr/>
          <p:nvPr/>
        </p:nvSpPr>
        <p:spPr>
          <a:xfrm>
            <a:off x="661475" y="1685627"/>
            <a:ext cx="3594308" cy="936427"/>
          </a:xfrm>
          <a:prstGeom prst="roundRect">
            <a:avLst>
              <a:gd name="adj" fmla="val 5934"/>
            </a:avLst>
          </a:prstGeom>
          <a:solidFill>
            <a:srgbClr val="E1E1EA"/>
          </a:solidFill>
          <a:ln w="6350">
            <a:solidFill>
              <a:srgbClr val="C7C7D0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800080" y="1824236"/>
            <a:ext cx="3317097" cy="20667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30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Остановить работу</a:t>
            </a:r>
            <a:endParaRPr lang="en-US" sz="1300" dirty="0"/>
          </a:p>
        </p:txBody>
      </p:sp>
      <p:sp>
        <p:nvSpPr>
          <p:cNvPr id="6" name="Text 4"/>
          <p:cNvSpPr/>
          <p:nvPr/>
        </p:nvSpPr>
        <p:spPr>
          <a:xfrm>
            <a:off x="800080" y="2123480"/>
            <a:ext cx="3317097" cy="35996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13000"/>
              </a:lnSpc>
              <a:buNone/>
            </a:pPr>
            <a:r>
              <a:rPr lang="en-US" sz="100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Немедленно остановить работу и отключить питание, если это безопасно</a:t>
            </a:r>
            <a:endParaRPr lang="en-US" sz="1000" dirty="0"/>
          </a:p>
        </p:txBody>
      </p:sp>
      <p:sp>
        <p:nvSpPr>
          <p:cNvPr id="7" name="Shape 5"/>
          <p:cNvSpPr/>
          <p:nvPr/>
        </p:nvSpPr>
        <p:spPr>
          <a:xfrm>
            <a:off x="661475" y="2714625"/>
            <a:ext cx="3594308" cy="756444"/>
          </a:xfrm>
          <a:prstGeom prst="roundRect">
            <a:avLst>
              <a:gd name="adj" fmla="val 7346"/>
            </a:avLst>
          </a:prstGeom>
          <a:solidFill>
            <a:srgbClr val="E1E1EA"/>
          </a:solidFill>
          <a:ln w="6350">
            <a:solidFill>
              <a:srgbClr val="C7C7D0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800080" y="2853234"/>
            <a:ext cx="3317097" cy="20667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30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Сообщить руководителю</a:t>
            </a:r>
            <a:endParaRPr lang="en-US" sz="1300" dirty="0"/>
          </a:p>
        </p:txBody>
      </p:sp>
      <p:sp>
        <p:nvSpPr>
          <p:cNvPr id="9" name="Text 7"/>
          <p:cNvSpPr/>
          <p:nvPr/>
        </p:nvSpPr>
        <p:spPr>
          <a:xfrm>
            <a:off x="800080" y="3152477"/>
            <a:ext cx="3317097" cy="17998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13000"/>
              </a:lnSpc>
              <a:buNone/>
            </a:pPr>
            <a:r>
              <a:rPr lang="en-US" sz="100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Сообщить руководителю или ответственному лицу</a:t>
            </a:r>
            <a:endParaRPr lang="en-US" sz="1000" dirty="0"/>
          </a:p>
        </p:txBody>
      </p:sp>
      <p:sp>
        <p:nvSpPr>
          <p:cNvPr id="10" name="Shape 8"/>
          <p:cNvSpPr/>
          <p:nvPr/>
        </p:nvSpPr>
        <p:spPr>
          <a:xfrm>
            <a:off x="661475" y="3563640"/>
            <a:ext cx="3594308" cy="936427"/>
          </a:xfrm>
          <a:prstGeom prst="roundRect">
            <a:avLst>
              <a:gd name="adj" fmla="val 5934"/>
            </a:avLst>
          </a:prstGeom>
          <a:solidFill>
            <a:srgbClr val="E1E1EA"/>
          </a:solidFill>
          <a:ln w="6350">
            <a:solidFill>
              <a:srgbClr val="C7C7D0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800080" y="3702248"/>
            <a:ext cx="3317097" cy="20667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30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Оказать помощь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800080" y="4001492"/>
            <a:ext cx="3317097" cy="35996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13000"/>
              </a:lnSpc>
              <a:buNone/>
            </a:pPr>
            <a:r>
              <a:rPr lang="en-US" sz="100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Оказать первую помощь в пределах своей подготовки и вызвать экстренную помощь</a:t>
            </a:r>
            <a:endParaRPr lang="en-US" sz="1000" dirty="0"/>
          </a:p>
        </p:txBody>
      </p:sp>
      <p:sp>
        <p:nvSpPr>
          <p:cNvPr id="13" name="Shape 11"/>
          <p:cNvSpPr/>
          <p:nvPr/>
        </p:nvSpPr>
        <p:spPr>
          <a:xfrm>
            <a:off x="661475" y="4592638"/>
            <a:ext cx="3594308" cy="936427"/>
          </a:xfrm>
          <a:prstGeom prst="roundRect">
            <a:avLst>
              <a:gd name="adj" fmla="val 5934"/>
            </a:avLst>
          </a:prstGeom>
          <a:solidFill>
            <a:srgbClr val="E1E1EA"/>
          </a:solidFill>
          <a:ln w="6350">
            <a:solidFill>
              <a:srgbClr val="C7C7D0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800080" y="4731246"/>
            <a:ext cx="3317097" cy="20667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30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Не возобновлять работу</a:t>
            </a:r>
            <a:endParaRPr lang="en-US" sz="1300" dirty="0"/>
          </a:p>
        </p:txBody>
      </p:sp>
      <p:sp>
        <p:nvSpPr>
          <p:cNvPr id="15" name="Text 13"/>
          <p:cNvSpPr/>
          <p:nvPr/>
        </p:nvSpPr>
        <p:spPr>
          <a:xfrm>
            <a:off x="800080" y="5030490"/>
            <a:ext cx="3317097" cy="35996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13000"/>
              </a:lnSpc>
              <a:buNone/>
            </a:pPr>
            <a:r>
              <a:rPr lang="en-US" sz="100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Не возобновлять работу до выяснения причин и устранения опасности</a:t>
            </a:r>
            <a:endParaRPr lang="en-US" sz="1000" dirty="0"/>
          </a:p>
        </p:txBody>
      </p:sp>
      <p:pic>
        <p:nvPicPr>
          <p:cNvPr id="16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627547" y="1985665"/>
            <a:ext cx="4866161" cy="3243263"/>
          </a:xfrm>
          <a:prstGeom prst="rect">
            <a:avLst/>
          </a:prstGeom>
        </p:spPr>
      </p:pic>
      <p:sp>
        <p:nvSpPr>
          <p:cNvPr id="17" name="Shape 14"/>
          <p:cNvSpPr/>
          <p:nvPr/>
        </p:nvSpPr>
        <p:spPr>
          <a:xfrm>
            <a:off x="661475" y="5737423"/>
            <a:ext cx="10868745" cy="421977"/>
          </a:xfrm>
          <a:prstGeom prst="roundRect">
            <a:avLst>
              <a:gd name="adj" fmla="val 13169"/>
            </a:avLst>
          </a:prstGeom>
          <a:solidFill>
            <a:srgbClr val="E1E1EA"/>
          </a:solidFill>
          <a:ln/>
        </p:spPr>
      </p:sp>
      <p:pic>
        <p:nvPicPr>
          <p:cNvPr id="18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3730" y="5874246"/>
            <a:ext cx="165294" cy="132259"/>
          </a:xfrm>
          <a:prstGeom prst="rect">
            <a:avLst/>
          </a:prstGeom>
        </p:spPr>
      </p:pic>
      <p:sp>
        <p:nvSpPr>
          <p:cNvPr id="19" name="Text 15"/>
          <p:cNvSpPr/>
          <p:nvPr/>
        </p:nvSpPr>
        <p:spPr>
          <a:xfrm>
            <a:off x="1091280" y="5863034"/>
            <a:ext cx="10916270" cy="17998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13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Безопасный ремонт — это исправное оборудование, правильная организация работы и дисциплина на каждом этапе.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lastModifiedBy/>
  <cp:revision>1</cp:revision>
  <dcterms:created xsi:type="dcterms:W3CDTF">2026-09-20T16:05:24Z</dcterms:created>
  <dcterms:modified xsi:type="dcterms:W3CDTF">2026-09-20T16:05:24Z</dcterms:modified>
</cp:coreProperties>
</file>