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9" r:id="rId1"/>
  </p:sldMasterIdLst>
  <p:handoutMasterIdLst>
    <p:handoutMasterId r:id="rId14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7" r:id="rId8"/>
    <p:sldId id="269" r:id="rId9"/>
    <p:sldId id="263" r:id="rId10"/>
    <p:sldId id="264" r:id="rId11"/>
    <p:sldId id="265" r:id="rId12"/>
    <p:sldId id="266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6" d="100"/>
          <a:sy n="116" d="100"/>
        </p:scale>
        <p:origin x="171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96" d="100"/>
          <a:sy n="96" d="100"/>
        </p:scale>
        <p:origin x="402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09857A-24E5-40A3-A240-9DC93F746749}" type="datetimeFigureOut">
              <a:rPr lang="ru-RU" smtClean="0"/>
              <a:t>01.08.2015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2A6D23-EBDD-4F50-8300-A8EA19EE61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75325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C2A6E-CBEF-4503-80AF-E14C92BFB301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2183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C2A6E-CBEF-4503-80AF-E14C92BFB301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49739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C2A6E-CBEF-4503-80AF-E14C92BFB301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45478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C2A6E-CBEF-4503-80AF-E14C92BFB301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64891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C2A6E-CBEF-4503-80AF-E14C92BFB301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64266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C2A6E-CBEF-4503-80AF-E14C92BFB301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64846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C2A6E-CBEF-4503-80AF-E14C92BFB301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65665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C2A6E-CBEF-4503-80AF-E14C92BFB301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80045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C2A6E-CBEF-4503-80AF-E14C92BFB301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36598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C2A6E-CBEF-4503-80AF-E14C92BFB301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99896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C2A6E-CBEF-4503-80AF-E14C92BFB301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246993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C2A6E-CBEF-4503-80AF-E14C92BFB301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481048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C2A6E-CBEF-4503-80AF-E14C92BFB301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608831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C2A6E-CBEF-4503-80AF-E14C92BFB301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703050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C2A6E-CBEF-4503-80AF-E14C92BFB301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448341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C2A6E-CBEF-4503-80AF-E14C92BFB301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104312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C2A6E-CBEF-4503-80AF-E14C92BFB301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931818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473075"/>
            <a:ext cx="8153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533400" y="1828800"/>
            <a:ext cx="4000500" cy="4038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86300" y="1828800"/>
            <a:ext cx="4000500" cy="4038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5E17420-113A-451A-BD35-783107D5C35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048556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473075"/>
            <a:ext cx="8153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33400" y="1828800"/>
            <a:ext cx="4000500" cy="4038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86300" y="1828800"/>
            <a:ext cx="4000500" cy="4038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71FEB6-6D7E-4C8E-A691-E1200C7E898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4383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12FC2A6E-CBEF-4503-80AF-E14C92BFB301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6634902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40" r:id="rId1"/>
    <p:sldLayoutId id="2147483941" r:id="rId2"/>
    <p:sldLayoutId id="2147483942" r:id="rId3"/>
    <p:sldLayoutId id="2147483943" r:id="rId4"/>
    <p:sldLayoutId id="2147483944" r:id="rId5"/>
    <p:sldLayoutId id="2147483945" r:id="rId6"/>
    <p:sldLayoutId id="2147483946" r:id="rId7"/>
    <p:sldLayoutId id="2147483947" r:id="rId8"/>
    <p:sldLayoutId id="2147483948" r:id="rId9"/>
    <p:sldLayoutId id="2147483949" r:id="rId10"/>
    <p:sldLayoutId id="2147483950" r:id="rId11"/>
    <p:sldLayoutId id="2147483951" r:id="rId12"/>
    <p:sldLayoutId id="2147483952" r:id="rId13"/>
    <p:sldLayoutId id="2147483953" r:id="rId14"/>
    <p:sldLayoutId id="2147483954" r:id="rId15"/>
    <p:sldLayoutId id="2147483955" r:id="rId16"/>
    <p:sldLayoutId id="2147483956" r:id="rId17"/>
    <p:sldLayoutId id="2147483957" r:id="rId18"/>
    <p:sldLayoutId id="2147483958" r:id="rId19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all-biography.ru/alpha/k/karamzin-nikolaj-mixajlovich-karamzin-nikolai-mikhailovich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19.xml"/><Relationship Id="rId1" Type="http://schemas.openxmlformats.org/officeDocument/2006/relationships/themeOverride" Target="../theme/themeOverr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467544" y="1373560"/>
            <a:ext cx="2947020" cy="4071664"/>
          </a:xfrm>
          <a:effectLst/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 fontAlgn="base">
              <a:lnSpc>
                <a:spcPct val="15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" panose="05000000000000000000" pitchFamily="2" charset="2"/>
            </a:pPr>
            <a:r>
              <a:rPr lang="ru-RU" altLang="ru-RU" b="1" i="1" cap="none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2"/>
              </a:rPr>
              <a:t>Биография</a:t>
            </a:r>
            <a:r>
              <a:rPr lang="en-US" altLang="ru-RU" b="1" i="1" cap="none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2"/>
              </a:rPr>
              <a:t/>
            </a:r>
            <a:br>
              <a:rPr lang="en-US" altLang="ru-RU" b="1" i="1" cap="none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2"/>
              </a:rPr>
            </a:br>
            <a:r>
              <a:rPr lang="ru-RU" altLang="ru-RU" b="1" i="1" cap="none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2"/>
              </a:rPr>
              <a:t>Карамзина</a:t>
            </a:r>
            <a:r>
              <a:rPr lang="en-US" altLang="ru-RU" b="1" i="1" cap="none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2"/>
              </a:rPr>
              <a:t/>
            </a:r>
            <a:br>
              <a:rPr lang="en-US" altLang="ru-RU" b="1" i="1" cap="none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2"/>
              </a:rPr>
            </a:br>
            <a:r>
              <a:rPr lang="ru-RU" altLang="ru-RU" b="1" i="1" cap="none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2"/>
              </a:rPr>
              <a:t>Николая</a:t>
            </a:r>
            <a:r>
              <a:rPr lang="en-US" altLang="ru-RU" b="1" i="1" cap="none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2"/>
              </a:rPr>
              <a:t/>
            </a:r>
            <a:br>
              <a:rPr lang="en-US" altLang="ru-RU" b="1" i="1" cap="none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2"/>
              </a:rPr>
            </a:br>
            <a:r>
              <a:rPr lang="ru-RU" altLang="ru-RU" b="1" i="1" cap="none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2"/>
              </a:rPr>
              <a:t>Михайловича</a:t>
            </a:r>
            <a:r>
              <a:rPr lang="en-US" altLang="ru-RU" b="1" i="1" cap="none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/>
            </a:r>
            <a:br>
              <a:rPr lang="en-US" altLang="ru-RU" b="1" i="1" cap="none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en-US" altLang="ru-RU" b="1" i="1" cap="none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/>
            </a:r>
            <a:br>
              <a:rPr lang="en-US" altLang="ru-RU" b="1" i="1" cap="none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en-US" altLang="ru-RU" sz="2000" b="1" i="1" cap="none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(1766 — 1826)</a:t>
            </a:r>
            <a:endParaRPr lang="ru-RU" altLang="ru-RU" sz="2000" b="1" i="1" cap="none" dirty="0">
              <a:solidFill>
                <a:schemeClr val="bg1">
                  <a:lumMod val="95000"/>
                  <a:lumOff val="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5936" y="1412776"/>
            <a:ext cx="4896544" cy="39604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1700808"/>
            <a:ext cx="4354896" cy="33843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7" descr="1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09331" y="188640"/>
            <a:ext cx="3406775" cy="4037013"/>
          </a:xfrm>
        </p:spPr>
      </p:pic>
      <p:sp>
        <p:nvSpPr>
          <p:cNvPr id="4099" name="Text Box 10"/>
          <p:cNvSpPr txBox="1">
            <a:spLocks noChangeArrowheads="1"/>
          </p:cNvSpPr>
          <p:nvPr/>
        </p:nvSpPr>
        <p:spPr bwMode="auto">
          <a:xfrm>
            <a:off x="323850" y="692150"/>
            <a:ext cx="4624388" cy="5761186"/>
          </a:xfrm>
          <a:prstGeom prst="rect">
            <a:avLst/>
          </a:prstGeom>
          <a:effectLst/>
          <a:extLst/>
        </p:spPr>
        <p:txBody>
          <a:bodyPr vert="horz" wrap="square" lIns="91440" tIns="45720" rIns="91440" bIns="45720" rtlCol="0" anchor="ctr">
            <a:noAutofit/>
          </a:bodyPr>
          <a:lstStyle>
            <a:lvl1pPr defTabSz="457200" eaLnBrk="1" latinLnBrk="0" hangingPunct="1">
              <a:lnSpc>
                <a:spcPct val="15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None/>
              <a:defRPr sz="2000" b="1" i="1" cap="none">
                <a:ln w="3175" cmpd="sng"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ru-RU" altLang="ru-RU" dirty="0"/>
              <a:t>Родился 1 декабря близ Симбирска.</a:t>
            </a:r>
          </a:p>
          <a:p>
            <a:r>
              <a:rPr lang="ru-RU" altLang="ru-RU" dirty="0"/>
              <a:t>Отец – отставной капитан. Детство провел </a:t>
            </a:r>
            <a:r>
              <a:rPr lang="ru-RU" altLang="ru-RU" dirty="0" smtClean="0"/>
              <a:t>в </a:t>
            </a:r>
            <a:r>
              <a:rPr lang="ru-RU" altLang="ru-RU" dirty="0"/>
              <a:t>имении отца, воспитывался в частном пансионе </a:t>
            </a:r>
            <a:r>
              <a:rPr lang="ru-RU" altLang="ru-RU" dirty="0" smtClean="0"/>
              <a:t>Симбирска,</a:t>
            </a:r>
            <a:r>
              <a:rPr lang="en-US" altLang="ru-RU" dirty="0" smtClean="0"/>
              <a:t> </a:t>
            </a:r>
            <a:r>
              <a:rPr lang="ru-RU" altLang="ru-RU" dirty="0" smtClean="0"/>
              <a:t>затем </a:t>
            </a:r>
            <a:r>
              <a:rPr lang="ru-RU" altLang="ru-RU" dirty="0"/>
              <a:t>в московском пансионе профессора </a:t>
            </a:r>
            <a:r>
              <a:rPr lang="ru-RU" altLang="ru-RU" dirty="0" err="1"/>
              <a:t>Шадена</a:t>
            </a:r>
            <a:r>
              <a:rPr lang="ru-RU" altLang="ru-RU" dirty="0"/>
              <a:t> (1775 — 81), посещал лекции в университете. С 1782 служил в гвардейском Преображенском полку.</a:t>
            </a:r>
          </a:p>
        </p:txBody>
      </p:sp>
      <p:sp>
        <p:nvSpPr>
          <p:cNvPr id="4100" name="Text Box 11"/>
          <p:cNvSpPr txBox="1">
            <a:spLocks noChangeArrowheads="1"/>
          </p:cNvSpPr>
          <p:nvPr/>
        </p:nvSpPr>
        <p:spPr bwMode="auto">
          <a:xfrm>
            <a:off x="5409331" y="4509120"/>
            <a:ext cx="3497263" cy="2132856"/>
          </a:xfrm>
          <a:prstGeom prst="rect">
            <a:avLst/>
          </a:prstGeom>
          <a:effectLst/>
          <a:extLst/>
        </p:spPr>
        <p:txBody>
          <a:bodyPr vert="horz" wrap="square" lIns="91440" tIns="45720" rIns="91440" bIns="45720" rtlCol="0" anchor="ctr">
            <a:noAutofit/>
          </a:bodyPr>
          <a:lstStyle>
            <a:defPPr>
              <a:defRPr lang="ru-RU"/>
            </a:defPPr>
            <a:lvl1pPr defTabSz="457200" eaLnBrk="1" latinLnBrk="0" hangingPunct="1">
              <a:lnSpc>
                <a:spcPct val="15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None/>
              <a:defRPr sz="2000" b="1" i="1" cap="none">
                <a:ln w="3175" cmpd="sng"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>
              <a:lnSpc>
                <a:spcPct val="100000"/>
              </a:lnSpc>
            </a:pPr>
            <a:r>
              <a:rPr lang="ru-RU" altLang="ru-RU" sz="1800" dirty="0"/>
              <a:t>Хотел писать я </a:t>
            </a:r>
            <a:r>
              <a:rPr lang="ru-RU" altLang="ru-RU" sz="1800" dirty="0" smtClean="0"/>
              <a:t>много</a:t>
            </a:r>
            <a:endParaRPr lang="en-US" altLang="ru-RU" sz="1800" dirty="0" smtClean="0"/>
          </a:p>
          <a:p>
            <a:pPr>
              <a:lnSpc>
                <a:spcPct val="100000"/>
              </a:lnSpc>
            </a:pPr>
            <a:r>
              <a:rPr lang="ru-RU" altLang="ru-RU" sz="1800" dirty="0" smtClean="0"/>
              <a:t>О </a:t>
            </a:r>
            <a:r>
              <a:rPr lang="ru-RU" altLang="ru-RU" sz="1800" dirty="0"/>
              <a:t>том, как </a:t>
            </a:r>
            <a:r>
              <a:rPr lang="ru-RU" altLang="ru-RU" sz="1800" dirty="0" smtClean="0"/>
              <a:t>человеку</a:t>
            </a:r>
            <a:endParaRPr lang="en-US" altLang="ru-RU" sz="1800" dirty="0" smtClean="0"/>
          </a:p>
          <a:p>
            <a:pPr>
              <a:lnSpc>
                <a:spcPct val="100000"/>
              </a:lnSpc>
            </a:pPr>
            <a:r>
              <a:rPr lang="ru-RU" altLang="ru-RU" sz="1800" dirty="0" smtClean="0"/>
              <a:t>Себя </a:t>
            </a:r>
            <a:r>
              <a:rPr lang="ru-RU" altLang="ru-RU" sz="1800" dirty="0"/>
              <a:t>счастливым </a:t>
            </a:r>
            <a:r>
              <a:rPr lang="ru-RU" altLang="ru-RU" sz="1800" dirty="0" smtClean="0"/>
              <a:t>сделать</a:t>
            </a:r>
            <a:endParaRPr lang="ru-RU" altLang="ru-RU" sz="1800" dirty="0"/>
          </a:p>
          <a:p>
            <a:pPr>
              <a:lnSpc>
                <a:spcPct val="100000"/>
              </a:lnSpc>
            </a:pPr>
            <a:r>
              <a:rPr lang="ru-RU" altLang="ru-RU" sz="1800" dirty="0" smtClean="0"/>
              <a:t>И </a:t>
            </a:r>
            <a:r>
              <a:rPr lang="ru-RU" altLang="ru-RU" sz="1800" dirty="0"/>
              <a:t>мудрым быть в сей жизни.</a:t>
            </a:r>
          </a:p>
          <a:p>
            <a:pPr>
              <a:lnSpc>
                <a:spcPct val="100000"/>
              </a:lnSpc>
            </a:pPr>
            <a:r>
              <a:rPr lang="ru-RU" altLang="ru-RU" sz="1800" dirty="0" err="1"/>
              <a:t>Н.М.Карамзин</a:t>
            </a:r>
            <a:endParaRPr lang="ru-RU" alt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304107" y="404664"/>
            <a:ext cx="4071044" cy="6264696"/>
          </a:xfrm>
          <a:effectLst/>
        </p:spPr>
        <p:txBody>
          <a:bodyPr vert="horz" wrap="square" lIns="91440" tIns="45720" rIns="91440" bIns="45720" rtlCol="0" anchor="ctr">
            <a:noAutofit/>
          </a:bodyPr>
          <a:lstStyle/>
          <a:p>
            <a:pPr fontAlgn="base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ru-RU" altLang="ru-RU" b="1" i="1" dirty="0">
                <a:ln w="3175" cmpd="sng"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Знал церковно-славянский, французский, немецкий языки.</a:t>
            </a:r>
          </a:p>
          <a:p>
            <a:pPr fontAlgn="base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ru-RU" altLang="ru-RU" b="1" i="1" dirty="0">
                <a:ln w="3175" cmpd="sng"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fontAlgn="base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ru-RU" altLang="ru-RU" b="1" i="1" dirty="0">
                <a:ln w="3175" cmpd="sng"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В 17 лет стал поручиком Преображенского полка, в 19  - литератором, переводящим Шекспира, французских авторов, да и сам начинает писать стихи.</a:t>
            </a:r>
          </a:p>
          <a:p>
            <a:pPr fontAlgn="base">
              <a:lnSpc>
                <a:spcPct val="150000"/>
              </a:lnSpc>
              <a:buFont typeface="Wingdings" panose="05000000000000000000" pitchFamily="2" charset="2"/>
              <a:buNone/>
            </a:pPr>
            <a:endParaRPr lang="ru-RU" altLang="ru-RU" b="1" i="1" dirty="0">
              <a:ln w="3175" cmpd="sng"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4" name="Picture 7" descr="10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57776" y="332657"/>
            <a:ext cx="3287744" cy="3600400"/>
          </a:xfrm>
        </p:spPr>
      </p:pic>
      <p:pic>
        <p:nvPicPr>
          <p:cNvPr id="5125" name="Picture 8" descr="e01017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005064"/>
            <a:ext cx="2225675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12" descr="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5473" y="548680"/>
            <a:ext cx="2843808" cy="3710731"/>
          </a:xfrm>
        </p:spPr>
      </p:pic>
      <p:sp>
        <p:nvSpPr>
          <p:cNvPr id="6147" name="Rectangle 11"/>
          <p:cNvSpPr>
            <a:spLocks noGrp="1" noChangeArrowheads="1"/>
          </p:cNvSpPr>
          <p:nvPr>
            <p:ph type="body" sz="half" idx="2"/>
          </p:nvPr>
        </p:nvSpPr>
        <p:spPr>
          <a:xfrm>
            <a:off x="3419872" y="368797"/>
            <a:ext cx="5616575" cy="5895206"/>
          </a:xfrm>
          <a:effectLst/>
        </p:spPr>
        <p:txBody>
          <a:bodyPr vert="horz" wrap="square" lIns="91440" tIns="45720" rIns="91440" bIns="45720" rtlCol="0" anchor="ctr">
            <a:noAutofit/>
          </a:bodyPr>
          <a:lstStyle/>
          <a:p>
            <a:pPr marL="0" indent="0" fontAlgn="base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ru-RU" altLang="ru-RU" b="1" i="1" dirty="0">
                <a:ln w="3175" cmpd="sng"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1783 появилось первое печатное произведение Карамзина — “Деревянная нога”. В 1784 Карамзин вышел в отставку и до июля 1785 жил в Симбирске. В 1785-89 - в Москве, где сблизился с московскими масонами, с которыми вскоре порвал, поняв их преступную сущность. Изучал литературу французского Просвещения, немецких писателей и поэтов-романтиков, занимался переводами (Карамзин владел многими древними и новыми языками). </a:t>
            </a:r>
          </a:p>
        </p:txBody>
      </p:sp>
      <p:pic>
        <p:nvPicPr>
          <p:cNvPr id="6149" name="Picture 14" descr="04t0755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473" y="4322763"/>
            <a:ext cx="2590800" cy="193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0" name="Text Box 15"/>
          <p:cNvSpPr txBox="1">
            <a:spLocks noChangeArrowheads="1"/>
          </p:cNvSpPr>
          <p:nvPr/>
        </p:nvSpPr>
        <p:spPr bwMode="auto">
          <a:xfrm>
            <a:off x="1577133" y="5889626"/>
            <a:ext cx="13795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dirty="0" err="1"/>
              <a:t>г.Симбирск</a:t>
            </a:r>
            <a:endParaRPr lang="ru-RU" alt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7" descr="p_546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" y="333375"/>
            <a:ext cx="3846354" cy="3887713"/>
          </a:xfrm>
        </p:spPr>
      </p:pic>
      <p:sp>
        <p:nvSpPr>
          <p:cNvPr id="7171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140200" y="620713"/>
            <a:ext cx="5003800" cy="5832475"/>
          </a:xfrm>
          <a:effectLst/>
        </p:spPr>
        <p:txBody>
          <a:bodyPr vert="horz" wrap="square" lIns="91440" tIns="45720" rIns="91440" bIns="45720" rtlCol="0" anchor="ctr">
            <a:noAutofit/>
          </a:bodyPr>
          <a:lstStyle/>
          <a:p>
            <a:pPr marL="0" indent="0" fontAlgn="base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ru-RU" altLang="ru-RU" b="1" i="1" dirty="0">
                <a:ln w="3175" cmpd="sng"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В мае 1790 Карамзин отправился в заграничное путешествие, в котором находился до середины июля 1790, посетил Австрию, Швейцарию, Францию, Англию, встречался с И. Кантом, И. Гете, в Париже был свидетелем событий французской революции. Впечатления от поездки по западноевропейским странам Карамзин изложил в “Письмах русского путешественника” (</a:t>
            </a:r>
            <a:r>
              <a:rPr lang="ru-RU" altLang="ru-RU" b="1" i="1" dirty="0" err="1">
                <a:ln w="3175" cmpd="sng"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опубл</a:t>
            </a:r>
            <a:r>
              <a:rPr lang="ru-RU" altLang="ru-RU" b="1" i="1" dirty="0">
                <a:ln w="3175" cmpd="sng"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в издаваемом им “Московском журнале”, 1791-92г.г.)</a:t>
            </a:r>
          </a:p>
        </p:txBody>
      </p:sp>
      <p:pic>
        <p:nvPicPr>
          <p:cNvPr id="7173" name="Picture 8" descr="0016fot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253" y="4204295"/>
            <a:ext cx="1961947" cy="244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9" descr="pk_08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84" y="2719411"/>
            <a:ext cx="1771650" cy="197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Picture 10" descr="lit-27i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36" y="4691086"/>
            <a:ext cx="1771650" cy="197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8" descr="pk7699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750" y="692150"/>
            <a:ext cx="4108450" cy="4573588"/>
          </a:xfrm>
        </p:spPr>
      </p:pic>
      <p:sp>
        <p:nvSpPr>
          <p:cNvPr id="8195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865688" y="404813"/>
            <a:ext cx="4278312" cy="6264275"/>
          </a:xfrm>
          <a:effectLst/>
        </p:spPr>
        <p:txBody>
          <a:bodyPr vert="horz" wrap="square" lIns="91440" tIns="45720" rIns="91440" bIns="45720" rtlCol="0" anchor="ctr">
            <a:noAutofit/>
          </a:bodyPr>
          <a:lstStyle/>
          <a:p>
            <a:pPr marL="0" indent="0" fontAlgn="base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ru-RU" altLang="ru-RU" b="1" i="1" dirty="0" smtClean="0">
                <a:ln w="3175" cmpd="sng"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 </a:t>
            </a:r>
            <a:r>
              <a:rPr lang="ru-RU" altLang="ru-RU" b="1" i="1" dirty="0">
                <a:ln w="3175" cmpd="sng"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«Московском журнале» были опубликованы принесшие славу Карамзину повести «Бедная Лиза», «Письма русского путешественника» (1791-92), поставившие Карамзина в ряд первых русских литераторов, «Фрол Силин», «Благодетельный человек”, «</a:t>
            </a:r>
            <a:r>
              <a:rPr lang="ru-RU" altLang="ru-RU" b="1" i="1" dirty="0" err="1">
                <a:ln w="3175" cmpd="sng"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Лиодор</a:t>
            </a:r>
            <a:r>
              <a:rPr lang="ru-RU" altLang="ru-RU" b="1" i="1" dirty="0">
                <a:ln w="3175" cmpd="sng"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». Все они написаны в духе сентиментализма</a:t>
            </a:r>
            <a:r>
              <a:rPr lang="ru-RU" altLang="ru-RU" b="1" i="1" dirty="0" smtClean="0">
                <a:ln w="3175" cmpd="sng"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altLang="ru-RU" b="1" i="1" dirty="0">
              <a:ln w="3175" cmpd="sng"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7" descr="b_020i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512" y="404664"/>
            <a:ext cx="4140200" cy="4608512"/>
          </a:xfrm>
        </p:spPr>
      </p:pic>
      <p:sp>
        <p:nvSpPr>
          <p:cNvPr id="9218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427984" y="188640"/>
            <a:ext cx="4608512" cy="6524625"/>
          </a:xfrm>
          <a:effectLst/>
        </p:spPr>
        <p:txBody>
          <a:bodyPr vert="horz" wrap="square" lIns="91440" tIns="45720" rIns="91440" bIns="45720" rtlCol="0" anchor="ctr">
            <a:noAutofit/>
          </a:bodyPr>
          <a:lstStyle/>
          <a:p>
            <a:pPr marL="0" indent="0" fontAlgn="base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ru-RU" altLang="ru-RU" b="1" i="1" dirty="0" smtClean="0">
                <a:ln w="3175" cmpd="sng"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altLang="ru-RU" b="1" i="1" dirty="0">
                <a:ln w="3175" cmpd="sng"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Карамзин преобразовал русский язык, совлекши его с ходуль латинской конструкции и тяжелой славянщины и приблизив к живой, естественной, разговорной </a:t>
            </a:r>
            <a:r>
              <a:rPr lang="ru-RU" altLang="ru-RU" b="1" i="1" dirty="0" smtClean="0">
                <a:ln w="3175" cmpd="sng"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речи» (</a:t>
            </a:r>
            <a:r>
              <a:rPr lang="ru-RU" altLang="ru-RU" b="1" i="1" dirty="0" err="1" smtClean="0">
                <a:ln w="3175" cmpd="sng"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В.Г.Белинский</a:t>
            </a:r>
            <a:r>
              <a:rPr lang="ru-RU" altLang="ru-RU" b="1" i="1" dirty="0" smtClean="0">
                <a:ln w="3175" cmpd="sng"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altLang="ru-RU" b="1" i="1" dirty="0">
              <a:ln w="3175" cmpd="sng"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base">
              <a:lnSpc>
                <a:spcPct val="150000"/>
              </a:lnSpc>
              <a:buFont typeface="Wingdings" panose="05000000000000000000" pitchFamily="2" charset="2"/>
              <a:buNone/>
            </a:pPr>
            <a:endParaRPr lang="ru-RU" altLang="ru-RU" b="1" i="1" dirty="0" smtClean="0">
              <a:ln w="3175" cmpd="sng"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base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ru-RU" altLang="ru-RU" b="1" i="1" dirty="0" smtClean="0">
                <a:ln w="3175" cmpd="sng"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altLang="ru-RU" b="1" i="1" dirty="0">
                <a:ln w="3175" cmpd="sng"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Красота и чувствительность – вот, что очаровывало в </a:t>
            </a:r>
            <a:r>
              <a:rPr lang="ru-RU" altLang="ru-RU" b="1" i="1" dirty="0" smtClean="0">
                <a:ln w="3175" cmpd="sng"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Карамзине» (</a:t>
            </a:r>
            <a:r>
              <a:rPr lang="ru-RU" altLang="ru-RU" sz="2000" b="1" i="1" dirty="0" smtClean="0">
                <a:ln w="3175" cmpd="sng"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Один </a:t>
            </a:r>
            <a:r>
              <a:rPr lang="ru-RU" altLang="ru-RU" sz="2000" b="1" i="1" dirty="0">
                <a:ln w="3175" cmpd="sng"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 </a:t>
            </a:r>
            <a:r>
              <a:rPr lang="ru-RU" altLang="ru-RU" sz="2000" b="1" i="1" dirty="0" smtClean="0">
                <a:ln w="3175" cmpd="sng"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современников писателя)</a:t>
            </a:r>
            <a:endParaRPr lang="ru-RU" altLang="ru-RU" sz="2000" b="1" i="1" dirty="0">
              <a:ln w="3175" cmpd="sng"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220" name="Picture 8" descr="1b31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76672"/>
            <a:ext cx="127635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7" descr="Pzh01009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88" y="188913"/>
            <a:ext cx="2944812" cy="3276600"/>
          </a:xfrm>
        </p:spPr>
      </p:pic>
      <p:sp>
        <p:nvSpPr>
          <p:cNvPr id="10243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500563" y="404813"/>
            <a:ext cx="4000500" cy="4038600"/>
          </a:xfrm>
          <a:effectLst/>
        </p:spPr>
        <p:txBody>
          <a:bodyPr vert="horz" wrap="square" lIns="91440" tIns="45720" rIns="91440" bIns="45720" rtlCol="0" anchor="ctr">
            <a:noAutofit/>
          </a:bodyPr>
          <a:lstStyle/>
          <a:p>
            <a:pPr marL="0" indent="0" fontAlgn="base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ru-RU" altLang="ru-RU" b="1" i="1" dirty="0" smtClean="0">
                <a:ln w="3175" cmpd="sng"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Литературная </a:t>
            </a:r>
            <a:r>
              <a:rPr lang="ru-RU" altLang="ru-RU" b="1" i="1" dirty="0">
                <a:ln w="3175" cmpd="sng"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молодежь того времени:</a:t>
            </a:r>
          </a:p>
          <a:p>
            <a:pPr fontAlgn="base">
              <a:lnSpc>
                <a:spcPct val="150000"/>
              </a:lnSpc>
            </a:pPr>
            <a:r>
              <a:rPr lang="ru-RU" altLang="ru-RU" b="1" i="1" dirty="0">
                <a:ln w="3175" cmpd="sng"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Жуковский В.А.</a:t>
            </a:r>
          </a:p>
          <a:p>
            <a:pPr fontAlgn="base">
              <a:lnSpc>
                <a:spcPct val="150000"/>
              </a:lnSpc>
            </a:pPr>
            <a:r>
              <a:rPr lang="ru-RU" altLang="ru-RU" b="1" i="1" dirty="0">
                <a:ln w="3175" cmpd="sng"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Вяземский П.А.</a:t>
            </a:r>
          </a:p>
          <a:p>
            <a:pPr fontAlgn="base">
              <a:lnSpc>
                <a:spcPct val="150000"/>
              </a:lnSpc>
            </a:pPr>
            <a:r>
              <a:rPr lang="ru-RU" altLang="ru-RU" b="1" i="1" dirty="0">
                <a:ln w="3175" cmpd="sng"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Тургенев А.</a:t>
            </a:r>
          </a:p>
          <a:p>
            <a:pPr fontAlgn="base">
              <a:lnSpc>
                <a:spcPct val="150000"/>
              </a:lnSpc>
            </a:pPr>
            <a:r>
              <a:rPr lang="ru-RU" altLang="ru-RU" b="1" i="1" dirty="0">
                <a:ln w="3175" cmpd="sng"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Пушкин Василий Львович (дядя Пушкина)</a:t>
            </a:r>
          </a:p>
        </p:txBody>
      </p:sp>
      <p:pic>
        <p:nvPicPr>
          <p:cNvPr id="10245" name="Picture 8" descr="pv_04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2205038"/>
            <a:ext cx="2551112" cy="283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9" descr="Pt0100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237038"/>
            <a:ext cx="2355850" cy="2620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Picture 10" descr="Pp0103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5101" y="4218927"/>
            <a:ext cx="2161355" cy="2405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7" descr="7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1520" y="1268760"/>
            <a:ext cx="2667069" cy="4090789"/>
          </a:xfrm>
        </p:spPr>
      </p:pic>
      <p:sp>
        <p:nvSpPr>
          <p:cNvPr id="11266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3491880" y="1052736"/>
            <a:ext cx="5400600" cy="4038600"/>
          </a:xfrm>
          <a:effectLst/>
        </p:spPr>
        <p:txBody>
          <a:bodyPr vert="horz" wrap="square" lIns="91440" tIns="45720" rIns="91440" bIns="45720" rtlCol="0" anchor="ctr">
            <a:noAutofit/>
          </a:bodyPr>
          <a:lstStyle/>
          <a:p>
            <a:pPr marL="0" indent="0" fontAlgn="base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ru-RU" altLang="ru-RU" b="1" i="1" dirty="0">
                <a:ln w="3175" cmpd="sng"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Журналы, </a:t>
            </a:r>
            <a:r>
              <a:rPr lang="ru-RU" altLang="ru-RU" b="1" i="1" dirty="0" smtClean="0">
                <a:ln w="3175" cmpd="sng"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созданные </a:t>
            </a:r>
            <a:r>
              <a:rPr lang="ru-RU" altLang="ru-RU" b="1" i="1" dirty="0" err="1" smtClean="0">
                <a:ln w="3175" cmpd="sng"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Н.М.Карамзиным</a:t>
            </a:r>
            <a:endParaRPr lang="ru-RU" altLang="ru-RU" b="1" i="1" dirty="0" smtClean="0">
              <a:ln w="3175" cmpd="sng"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lnSpc>
                <a:spcPct val="150000"/>
              </a:lnSpc>
            </a:pPr>
            <a:r>
              <a:rPr lang="ru-RU" altLang="ru-RU" b="1" i="1" dirty="0" smtClean="0">
                <a:ln w="3175" cmpd="sng"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«Детское </a:t>
            </a:r>
            <a:r>
              <a:rPr lang="ru-RU" altLang="ru-RU" b="1" i="1" dirty="0">
                <a:ln w="3175" cmpd="sng"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чтение для сердца и разума» (1787-1789), </a:t>
            </a:r>
          </a:p>
          <a:p>
            <a:pPr fontAlgn="base">
              <a:lnSpc>
                <a:spcPct val="150000"/>
              </a:lnSpc>
            </a:pPr>
            <a:r>
              <a:rPr lang="ru-RU" altLang="ru-RU" b="1" i="1" dirty="0">
                <a:ln w="3175" cmpd="sng"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«Московский журнал» (1802-30)</a:t>
            </a:r>
          </a:p>
          <a:p>
            <a:pPr fontAlgn="base">
              <a:lnSpc>
                <a:spcPct val="150000"/>
              </a:lnSpc>
            </a:pPr>
            <a:r>
              <a:rPr lang="ru-RU" altLang="ru-RU" b="1" i="1" dirty="0">
                <a:ln w="3175" cmpd="sng"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«Вестник Европы</a:t>
            </a:r>
            <a:r>
              <a:rPr lang="ru-RU" altLang="ru-RU" b="1" i="1" dirty="0" smtClean="0">
                <a:ln w="3175" cmpd="sng"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(</a:t>
            </a:r>
            <a:r>
              <a:rPr lang="ru-RU" altLang="ru-RU" b="1" i="1" dirty="0">
                <a:ln w="3175" cmpd="sng"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1802-03)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283968" y="309414"/>
            <a:ext cx="4457700" cy="3384227"/>
          </a:xfrm>
          <a:effectLst/>
        </p:spPr>
        <p:txBody>
          <a:bodyPr vert="horz" wrap="square" lIns="91440" tIns="45720" rIns="91440" bIns="45720" rtlCol="0" anchor="ctr">
            <a:noAutofit/>
          </a:bodyPr>
          <a:lstStyle/>
          <a:p>
            <a:pPr marL="0" indent="0" fontAlgn="base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ru-RU" altLang="ru-RU" b="1" i="1" dirty="0">
                <a:ln w="3175" cmpd="sng"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1890-е годы возрастает его интерес к истории России; он знакомится с историческими сочинениями, основными опубликованными источниками: летописными памятниками, записками иностранцев и т. п.</a:t>
            </a:r>
          </a:p>
        </p:txBody>
      </p:sp>
      <p:pic>
        <p:nvPicPr>
          <p:cNvPr id="12292" name="Picture 10" descr="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333375"/>
            <a:ext cx="3308350" cy="3887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12" descr="text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4221163"/>
            <a:ext cx="2225675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Picture 13" descr="time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4508500"/>
            <a:ext cx="1771650" cy="197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7" descr="8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1628775"/>
            <a:ext cx="3835400" cy="5041900"/>
          </a:xfrm>
        </p:spPr>
      </p:pic>
      <p:sp>
        <p:nvSpPr>
          <p:cNvPr id="13315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203954" y="263724"/>
            <a:ext cx="4716462" cy="4869160"/>
          </a:xfrm>
          <a:effectLst/>
        </p:spPr>
        <p:txBody>
          <a:bodyPr vert="horz" wrap="square" lIns="91440" tIns="45720" rIns="91440" bIns="45720" rtlCol="0" anchor="ctr">
            <a:noAutofit/>
          </a:bodyPr>
          <a:lstStyle/>
          <a:p>
            <a:pPr marL="0" indent="0" fontAlgn="base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ru-RU" altLang="ru-RU" b="1" i="1" dirty="0">
                <a:ln w="3175" cmpd="sng"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октябре 1803 Карамзин добился от Александра I назначения историографом с пенсией в 2000 руб. для сочинения российской истории. Для него были открыты библиотеки и архивы. До последнего дня жизни Карамзин был занят писанием «Истории государства Российского»</a:t>
            </a:r>
          </a:p>
        </p:txBody>
      </p:sp>
      <p:sp>
        <p:nvSpPr>
          <p:cNvPr id="13317" name="Text Box 8"/>
          <p:cNvSpPr txBox="1">
            <a:spLocks noChangeArrowheads="1"/>
          </p:cNvSpPr>
          <p:nvPr/>
        </p:nvSpPr>
        <p:spPr bwMode="auto">
          <a:xfrm>
            <a:off x="1743075" y="4960938"/>
            <a:ext cx="4197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3318" name="Text Box 9"/>
          <p:cNvSpPr txBox="1">
            <a:spLocks noChangeArrowheads="1"/>
          </p:cNvSpPr>
          <p:nvPr/>
        </p:nvSpPr>
        <p:spPr bwMode="auto">
          <a:xfrm rot="1757007">
            <a:off x="250825" y="4652963"/>
            <a:ext cx="3692525" cy="152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b="1" i="1">
                <a:solidFill>
                  <a:schemeClr val="accent1"/>
                </a:solidFill>
                <a:latin typeface="Times New Roman" panose="02020603050405020304" pitchFamily="18" charset="0"/>
              </a:rPr>
              <a:t>Это составило </a:t>
            </a:r>
            <a:r>
              <a:rPr lang="ru-RU" altLang="ru-RU" sz="2000" b="1" i="1">
                <a:solidFill>
                  <a:schemeClr val="accent1"/>
                </a:solidFill>
                <a:latin typeface="Times New Roman" panose="02020603050405020304" pitchFamily="18" charset="0"/>
              </a:rPr>
              <a:t>12 томов</a:t>
            </a:r>
            <a:r>
              <a:rPr lang="ru-RU" altLang="ru-RU" b="1" i="1">
                <a:solidFill>
                  <a:schemeClr val="accent1"/>
                </a:solidFill>
                <a:latin typeface="Times New Roman" panose="02020603050405020304" pitchFamily="18" charset="0"/>
              </a:rPr>
              <a:t> текста высоких литературных достоинств, сопровождавшихся более чем </a:t>
            </a:r>
            <a:r>
              <a:rPr lang="ru-RU" altLang="ru-RU" sz="2000" b="1" i="1">
                <a:solidFill>
                  <a:schemeClr val="accent1"/>
                </a:solidFill>
                <a:latin typeface="Times New Roman" panose="02020603050405020304" pitchFamily="18" charset="0"/>
              </a:rPr>
              <a:t>6 тыс</a:t>
            </a:r>
            <a:r>
              <a:rPr lang="ru-RU" altLang="ru-RU" b="1" i="1">
                <a:solidFill>
                  <a:schemeClr val="accent1"/>
                </a:solidFill>
                <a:latin typeface="Times New Roman" panose="02020603050405020304" pitchFamily="18" charset="0"/>
              </a:rPr>
              <a:t>. исторических примечаний</a:t>
            </a:r>
          </a:p>
        </p:txBody>
      </p:sp>
      <p:pic>
        <p:nvPicPr>
          <p:cNvPr id="13319" name="Picture 10" descr="bibli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797152"/>
            <a:ext cx="1593850" cy="177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0" name="Picture 11" descr="06S2105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8873" y="176421"/>
            <a:ext cx="1771650" cy="197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8" descr="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750" y="620713"/>
            <a:ext cx="3795713" cy="5067300"/>
          </a:xfrm>
        </p:spPr>
      </p:pic>
      <p:sp>
        <p:nvSpPr>
          <p:cNvPr id="14338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643438" y="404813"/>
            <a:ext cx="4000500" cy="6119812"/>
          </a:xfrm>
          <a:effectLst/>
        </p:spPr>
        <p:txBody>
          <a:bodyPr vert="horz" wrap="square" lIns="91440" tIns="45720" rIns="91440" bIns="45720" rtlCol="0" anchor="ctr">
            <a:noAutofit/>
          </a:bodyPr>
          <a:lstStyle/>
          <a:p>
            <a:pPr marL="0" indent="0" fontAlgn="base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ru-RU" altLang="ru-RU" b="1" i="1" dirty="0" smtClean="0">
                <a:ln w="3175" cmpd="sng"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Карамзин </a:t>
            </a:r>
            <a:r>
              <a:rPr lang="ru-RU" altLang="ru-RU" b="1" i="1" dirty="0">
                <a:ln w="3175" cmpd="sng"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скончался 22 мая (3 июня) 1826 г. в Санкт-Петербурге. По преданию, смерть его стала следствием простуды.</a:t>
            </a:r>
          </a:p>
          <a:p>
            <a:pPr marL="0" indent="0" fontAlgn="base">
              <a:lnSpc>
                <a:spcPct val="150000"/>
              </a:lnSpc>
              <a:buFont typeface="Wingdings" panose="05000000000000000000" pitchFamily="2" charset="2"/>
              <a:buNone/>
            </a:pPr>
            <a:endParaRPr lang="ru-RU" altLang="ru-RU" b="1" i="1" dirty="0">
              <a:ln w="3175" cmpd="sng"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base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ru-RU" altLang="ru-RU" b="1" i="1" dirty="0" smtClean="0">
                <a:ln w="3175" cmpd="sng"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altLang="ru-RU" b="1" i="1" dirty="0">
                <a:ln w="3175" cmpd="sng"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Мы одно любим, одного желаем: любим Отечество, желаем ему благоденствия еще более, нежели славы</a:t>
            </a:r>
            <a:r>
              <a:rPr lang="ru-RU" altLang="ru-RU" b="1" i="1" dirty="0" smtClean="0">
                <a:ln w="3175" cmpd="sng"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.»</a:t>
            </a:r>
          </a:p>
          <a:p>
            <a:pPr marL="0" indent="0" fontAlgn="base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ru-RU" altLang="ru-RU" b="1" i="1" dirty="0" err="1" smtClean="0">
                <a:ln w="3175" cmpd="sng"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Н.М.Карамзин</a:t>
            </a:r>
            <a:r>
              <a:rPr lang="ru-RU" altLang="ru-RU" b="1" i="1" dirty="0" smtClean="0">
                <a:ln w="3175" cmpd="sng"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b="1" i="1" dirty="0">
                <a:ln w="3175" cmpd="sng"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(1815)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ce">
  <a:themeElements>
    <a:clrScheme name="Custom 33">
      <a:dk1>
        <a:sysClr val="windowText" lastClr="000000"/>
      </a:dk1>
      <a:lt1>
        <a:sysClr val="window" lastClr="FFFFFF"/>
      </a:lt1>
      <a:dk2>
        <a:srgbClr val="D06F1E"/>
      </a:dk2>
      <a:lt2>
        <a:srgbClr val="F0BE21"/>
      </a:lt2>
      <a:accent1>
        <a:srgbClr val="760603"/>
      </a:accent1>
      <a:accent2>
        <a:srgbClr val="9F761A"/>
      </a:accent2>
      <a:accent3>
        <a:srgbClr val="92A200"/>
      </a:accent3>
      <a:accent4>
        <a:srgbClr val="4AA157"/>
      </a:accent4>
      <a:accent5>
        <a:srgbClr val="46788D"/>
      </a:accent5>
      <a:accent6>
        <a:srgbClr val="A848A8"/>
      </a:accent6>
      <a:hlink>
        <a:srgbClr val="000000"/>
      </a:hlink>
      <a:folHlink>
        <a:srgbClr val="000000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62000"/>
                <a:satMod val="200000"/>
                <a:lumMod val="124000"/>
              </a:schemeClr>
            </a:gs>
            <a:gs pos="100000">
              <a:schemeClr val="phClr">
                <a:shade val="96000"/>
                <a:hueMod val="88000"/>
                <a:satMod val="220000"/>
                <a:lumMod val="8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62000"/>
                <a:satMod val="200000"/>
                <a:lumMod val="124000"/>
              </a:schemeClr>
            </a:gs>
            <a:gs pos="100000">
              <a:schemeClr val="phClr">
                <a:shade val="96000"/>
                <a:hueMod val="88000"/>
                <a:satMod val="220000"/>
                <a:lumMod val="8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282EB108-EDE6-4B8E-957B-D4A69BF580E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Slice">
    <a:dk1>
      <a:sysClr val="windowText" lastClr="000000"/>
    </a:dk1>
    <a:lt1>
      <a:sysClr val="window" lastClr="FFFFFF"/>
    </a:lt1>
    <a:dk2>
      <a:srgbClr val="D06F1E"/>
    </a:dk2>
    <a:lt2>
      <a:srgbClr val="F0BE21"/>
    </a:lt2>
    <a:accent1>
      <a:srgbClr val="760603"/>
    </a:accent1>
    <a:accent2>
      <a:srgbClr val="9F761A"/>
    </a:accent2>
    <a:accent3>
      <a:srgbClr val="92A200"/>
    </a:accent3>
    <a:accent4>
      <a:srgbClr val="4AA157"/>
    </a:accent4>
    <a:accent5>
      <a:srgbClr val="46788D"/>
    </a:accent5>
    <a:accent6>
      <a:srgbClr val="A848A8"/>
    </a:accent6>
    <a:hlink>
      <a:srgbClr val="460402"/>
    </a:hlink>
    <a:folHlink>
      <a:srgbClr val="99111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212</TotalTime>
  <Words>490</Words>
  <Application>Microsoft Office PowerPoint</Application>
  <PresentationFormat>On-screen Show (4:3)</PresentationFormat>
  <Paragraphs>34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Century Gothic</vt:lpstr>
      <vt:lpstr>Times New Roman</vt:lpstr>
      <vt:lpstr>Wingdings</vt:lpstr>
      <vt:lpstr>Wingdings 3</vt:lpstr>
      <vt:lpstr>Slice</vt:lpstr>
      <vt:lpstr>Биография Карамзина Николая Михайловича  (1766 — 1826)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Николай Михайлович Карамзин</dc:title>
  <dc:creator>Home</dc:creator>
  <cp:lastModifiedBy>Yaroslav Batozskiy</cp:lastModifiedBy>
  <cp:revision>18</cp:revision>
  <dcterms:created xsi:type="dcterms:W3CDTF">2008-10-19T06:31:19Z</dcterms:created>
  <dcterms:modified xsi:type="dcterms:W3CDTF">2015-08-01T11:28:06Z</dcterms:modified>
</cp:coreProperties>
</file>