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77" r:id="rId3"/>
    <p:sldId id="262" r:id="rId4"/>
    <p:sldId id="276" r:id="rId5"/>
    <p:sldId id="288" r:id="rId6"/>
    <p:sldId id="263" r:id="rId7"/>
    <p:sldId id="265" r:id="rId8"/>
    <p:sldId id="291" r:id="rId9"/>
    <p:sldId id="293" r:id="rId10"/>
    <p:sldId id="294" r:id="rId11"/>
    <p:sldId id="295" r:id="rId12"/>
    <p:sldId id="279" r:id="rId13"/>
    <p:sldId id="287" r:id="rId14"/>
    <p:sldId id="280" r:id="rId15"/>
    <p:sldId id="281" r:id="rId16"/>
    <p:sldId id="282" r:id="rId17"/>
    <p:sldId id="283" r:id="rId18"/>
    <p:sldId id="296" r:id="rId19"/>
    <p:sldId id="275" r:id="rId20"/>
    <p:sldId id="289" r:id="rId2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CC00FF"/>
    <a:srgbClr val="CC3399"/>
    <a:srgbClr val="660066"/>
    <a:srgbClr val="800000"/>
    <a:srgbClr val="660033"/>
    <a:srgbClr val="82302E"/>
    <a:srgbClr val="66FFFF"/>
    <a:srgbClr val="00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5" autoAdjust="0"/>
    <p:restoredTop sz="94660"/>
  </p:normalViewPr>
  <p:slideViewPr>
    <p:cSldViewPr>
      <p:cViewPr>
        <p:scale>
          <a:sx n="93" d="100"/>
          <a:sy n="93" d="100"/>
        </p:scale>
        <p:origin x="-15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5DEF5-C854-4FAF-9156-97401CB62D24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74DE-97B7-482D-A4AA-DCB51687C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74DE-97B7-482D-A4AA-DCB51687CA4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5250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590C5-81E8-43EC-A29B-2EF0971343AA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EA464-5E74-470B-A7AC-660714CBC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E%D0%BA%D0%B5%D1%80%D0%B8%D1%8F,_%D0%9B%D0%B5%D0%BE_%D0%90%D0%BD%D1%82%D0%BE%D0%BD%D0%BE%D0%B2%D0%B8%D1%87" TargetMode="External"/><Relationship Id="rId2" Type="http://schemas.openxmlformats.org/officeDocument/2006/relationships/hyperlink" Target="https://ru.wikipedia.org/wiki/%D0%A1%D0%BB%D1%83%D0%B6%D0%B5%D0%B1%D0%BD%D0%B0%D1%8F:%D0%98%D1%81%D1%82%D0%BE%D1%87%D0%BD%D0%B8%D0%BA%D0%B8_%D0%BA%D0%BD%D0%B8%D0%B3/5225045480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22.jpeg"/><Relationship Id="rId5" Type="http://schemas.openxmlformats.org/officeDocument/2006/relationships/image" Target="../media/image8.jpeg"/><Relationship Id="rId10" Type="http://schemas.openxmlformats.org/officeDocument/2006/relationships/image" Target="../media/image16.emf"/><Relationship Id="rId4" Type="http://schemas.openxmlformats.org/officeDocument/2006/relationships/image" Target="../media/image7.jpeg"/><Relationship Id="rId9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6" name="Text Box 153"/>
          <p:cNvSpPr txBox="1">
            <a:spLocks noChangeArrowheads="1"/>
          </p:cNvSpPr>
          <p:nvPr/>
        </p:nvSpPr>
        <p:spPr bwMode="auto">
          <a:xfrm>
            <a:off x="1187624" y="4437112"/>
            <a:ext cx="7272808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chemeClr val="tx1">
                <a:alpha val="32000"/>
              </a:scheme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УСТЬЯНЦЕВ ЛЕВ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«Г» класса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2023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23528" y="3068960"/>
            <a:ext cx="8568952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6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СТРОЕНИЕ ТЕЛА ЧЕЛОВЕКА                                            И ОРГАНЫ ЧУВСТВ. ЭКСПЕРИМЕНТЫ</a:t>
            </a:r>
            <a:r>
              <a:rPr lang="ru-RU" alt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.</a:t>
            </a:r>
            <a:endParaRPr lang="ru-RU" altLang="ru-RU" sz="28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Научно-практическая работа</a:t>
            </a:r>
          </a:p>
        </p:txBody>
      </p:sp>
      <p:pic>
        <p:nvPicPr>
          <p:cNvPr id="9" name="Рисунок 8" descr="https://irs1.4sqi.net/img/general/960x720/55840088_M2Yk6VRSniQXFUGxJJvozdwKVZnSMqWO2vLh4FdNSZ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5472608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92102F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0"/>
            <a:ext cx="936104" cy="83671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User\Desktop\лев\присмотрись поближ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8640960" cy="24482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54408" t="71161" r="13528" b="14779"/>
          <a:stretch>
            <a:fillRect/>
          </a:stretch>
        </p:blipFill>
        <p:spPr bwMode="auto">
          <a:xfrm>
            <a:off x="611560" y="1484784"/>
            <a:ext cx="3750294" cy="208823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427984" y="1916832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ВКУС.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 помощью маленьких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вкусовых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рецепторов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(</a:t>
            </a:r>
            <a:r>
              <a:rPr lang="ru-RU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вкусовые сосочки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) на языке мы определяем вкус еды:  сладкий, соленый, горький, или кислый.</a:t>
            </a:r>
          </a:p>
        </p:txBody>
      </p:sp>
      <p:grpSp>
        <p:nvGrpSpPr>
          <p:cNvPr id="2" name="Группа 6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8" name="Лента лицом вверх 7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10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2780928"/>
            <a:ext cx="640871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1. Натяни пищевую пленку на миску.</a:t>
            </a:r>
          </a:p>
          <a:p>
            <a:pPr>
              <a:spcBef>
                <a:spcPts val="1000"/>
              </a:spcBef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2. Сверху положи пару ложек сахара.</a:t>
            </a:r>
          </a:p>
          <a:p>
            <a:pPr>
              <a:spcBef>
                <a:spcPts val="1000"/>
              </a:spcBef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3. Опусти лицо поближе к чашке и погуди.</a:t>
            </a:r>
          </a:p>
          <a:p>
            <a:pPr>
              <a:spcBef>
                <a:spcPts val="1000"/>
              </a:spcBef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4. Вибрации воздуха заставят частички сахара подпрыгивать.</a:t>
            </a:r>
          </a:p>
        </p:txBody>
      </p:sp>
      <p:grpSp>
        <p:nvGrpSpPr>
          <p:cNvPr id="2" name="Группа 13"/>
          <p:cNvGrpSpPr/>
          <p:nvPr/>
        </p:nvGrpSpPr>
        <p:grpSpPr>
          <a:xfrm>
            <a:off x="467544" y="4437112"/>
            <a:ext cx="8208912" cy="1928998"/>
            <a:chOff x="467544" y="4437112"/>
            <a:chExt cx="8208912" cy="1928998"/>
          </a:xfrm>
        </p:grpSpPr>
        <p:sp>
          <p:nvSpPr>
            <p:cNvPr id="12" name="Прямоугольник с одним скругленным углом 11"/>
            <p:cNvSpPr/>
            <p:nvPr/>
          </p:nvSpPr>
          <p:spPr>
            <a:xfrm>
              <a:off x="467544" y="4437112"/>
              <a:ext cx="8208912" cy="1872208"/>
            </a:xfrm>
            <a:prstGeom prst="round1Rect">
              <a:avLst/>
            </a:prstGeom>
            <a:solidFill>
              <a:schemeClr val="accent1">
                <a:lumMod val="20000"/>
                <a:lumOff val="8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149"/>
            <p:cNvSpPr>
              <a:spLocks noChangeArrowheads="1"/>
            </p:cNvSpPr>
            <p:nvPr/>
          </p:nvSpPr>
          <p:spPr bwMode="auto">
            <a:xfrm>
              <a:off x="467544" y="4509120"/>
              <a:ext cx="7920880" cy="1856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indent="360000" fontAlgn="auto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 smtClean="0">
                  <a:solidFill>
                    <a:srgbClr val="002060"/>
                  </a:solidFill>
                  <a:latin typeface="+mn-lt"/>
                  <a:cs typeface="Times New Roman" pitchFamily="18" charset="0"/>
                </a:rPr>
                <a:t>Когда какие-то объекты вибрируют или очень быстро двигаются вперед и назад, мы слышим звук. </a:t>
              </a:r>
            </a:p>
            <a:p>
              <a:pPr indent="360000" fontAlgn="auto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 smtClean="0">
                  <a:solidFill>
                    <a:srgbClr val="002060"/>
                  </a:solidFill>
                  <a:latin typeface="+mn-lt"/>
                  <a:cs typeface="Times New Roman" pitchFamily="18" charset="0"/>
                </a:rPr>
                <a:t>Вибрации заставляют колебаться воздух вокруг. Мы не можем увидеть звуки, но ты сможешь увидеть вибрации во время проведения этого эксперимента.</a:t>
              </a:r>
              <a:endParaRPr lang="ru-RU" b="1" dirty="0">
                <a:solidFill>
                  <a:srgbClr val="002060"/>
                </a:solidFill>
                <a:latin typeface="+mn-lt"/>
                <a:cs typeface="Times New Roman" pitchFamily="18" charset="0"/>
              </a:endParaRPr>
            </a:p>
          </p:txBody>
        </p:sp>
      </p:grpSp>
      <p:pic>
        <p:nvPicPr>
          <p:cNvPr id="6147" name="Picture 3" descr="C:\Users\User\Desktop\лев\сл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3384376" cy="158417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95936" y="1412776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ЗВУК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 это колебания воздуха, которые </a:t>
            </a:r>
            <a:r>
              <a:rPr lang="ru-RU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улавливает ухо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 А твой мозг распознает эти вибрации как звук.</a:t>
            </a:r>
          </a:p>
        </p:txBody>
      </p:sp>
      <p:grpSp>
        <p:nvGrpSpPr>
          <p:cNvPr id="3" name="Группа 14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16" name="Лента лицом вверх 15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18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83568" y="476672"/>
            <a:ext cx="7776864" cy="962571"/>
            <a:chOff x="1187624" y="908720"/>
            <a:chExt cx="6480720" cy="831660"/>
          </a:xfrm>
        </p:grpSpPr>
        <p:sp>
          <p:nvSpPr>
            <p:cNvPr id="2" name="Лента лицом вверх 1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876422" y="908720"/>
              <a:ext cx="3207074" cy="831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25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 </a:t>
              </a:r>
            </a:p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rgbClr val="9900FF"/>
                  </a:solidFill>
                  <a:latin typeface="Arial Black" pitchFamily="34" charset="0"/>
                </a:rPr>
                <a:t>Собственное исследование</a:t>
              </a:r>
            </a:p>
            <a:p>
              <a:endParaRPr lang="ru-RU" sz="20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5616" y="2060848"/>
            <a:ext cx="7200800" cy="281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АКТУАЛЬНОСТЬ ИССЛЕДОВАНИЯ </a:t>
            </a:r>
          </a:p>
          <a:p>
            <a:pPr marL="0" marR="0" lvl="0" indent="3600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Физиологический показатель нормального ритма сердцебиения -                          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Частота́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Серде́чных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Сокраще́ний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ЧСС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т.е. частота пульса).</a:t>
            </a:r>
          </a:p>
          <a:p>
            <a:pPr marL="0" marR="0" lvl="0" indent="3600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Частота сердечных сокращений (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ЧСС)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- это количество ударов сердца                                  в минуту. </a:t>
            </a:r>
          </a:p>
          <a:p>
            <a:pPr marL="0" marR="0" lvl="0" indent="3600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Частота сердечных сокращений (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частота пульса)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 здоровых детей                                    зависит от возраста. </a:t>
            </a:r>
          </a:p>
          <a:p>
            <a:pPr marL="0" marR="0" lvl="0" indent="3600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Нормальная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ЧСС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у здорового ребенка 8-10 лет равна от 68 до  108  </a:t>
            </a:r>
          </a:p>
          <a:p>
            <a:pPr marL="0" marR="0" lvl="0" indent="36000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Ударов  в минуту.</a:t>
            </a:r>
          </a:p>
        </p:txBody>
      </p:sp>
      <p:sp>
        <p:nvSpPr>
          <p:cNvPr id="5" name="Прямоугольник 149"/>
          <p:cNvSpPr>
            <a:spLocks noChangeArrowheads="1"/>
          </p:cNvSpPr>
          <p:nvPr/>
        </p:nvSpPr>
        <p:spPr bwMode="auto">
          <a:xfrm>
            <a:off x="1691680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26876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  </a:t>
            </a:r>
            <a:r>
              <a:rPr lang="ru-RU" altLang="ru-RU" sz="20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ЦЕЛЬ</a:t>
            </a:r>
            <a:r>
              <a:rPr lang="ru-RU" altLang="ru-RU" sz="20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 провести оценку ритма сердцебиения в норме и после физической нагрузки у ребенка 8-ми лет в течение трех дней.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1840" y="98072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600" b="1" dirty="0" smtClean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3" name="Лента лицом вверх 2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5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916832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0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Объект исследования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 измерение ЧСС (пульса)  у ребенка                 8-ми лет.  Вместе с мамой мы провели у меня исследование частоты пульса в течение 3-х дней в период с 20 по 22 января 2023 года                               в одно и тоже время 20.00 ч.</a:t>
            </a:r>
          </a:p>
          <a:p>
            <a:pPr lvl="0" indent="360000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Оборудование</a:t>
            </a: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– для измерения пульса нам  понадобятся часы со стрелками  или секундомер.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48478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МАТЕРИАЛ И МЕТОДЫ ИССЛЕДОВАНИЯ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331640" y="1165781"/>
            <a:ext cx="7416824" cy="385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2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   </a:t>
            </a:r>
            <a:r>
              <a:rPr lang="ru-RU" alt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Методика измерения ЧСС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на запястье (радиальный пульс). Как измерять пульс?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q"/>
              <a:tabLst/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Найдите тихое место, где ребенку будет удобно сидеть или лежать. Лучше, если рука ребенка лежит на плоскости или слегка отогнута назад.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q"/>
              <a:tabLst/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Если ребенок только что был очень активен (бегал, прыгал, плакал и т. д.), подождите не менее 5 минут, чтобы сердце замедлилось  и вернулось                                                    к нормальному ритму.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q"/>
              <a:tabLst/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Чтобы найти нужное место на запястье (радиальный пульс), положите свои пальцы у основания большого пальца ребенка и сдвиньте их прямо к запястью. На запястье нажимайте мягко, чтобы почувствовать пульс.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q"/>
              <a:tabLst/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После того, как вы нащупаете пульс, начинайте считать удары в течение                    30 секунд. Затем остановитесь. Возьмите количество ударов  (например,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>
                <a:srgbClr val="CC00FF"/>
              </a:buClr>
              <a:buSzTx/>
              <a:tabLst/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45 ударов за 30 секунд) и удвойте его. Так, 45х2 = 90 ударов  в минуту.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6" name="Лента лицом вверх 5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8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403648" y="3429000"/>
            <a:ext cx="1512168" cy="583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39552" y="1340768"/>
            <a:ext cx="8352928" cy="24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Физическая нагрузка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 прыжки на одном месте 30 раз.</a:t>
            </a:r>
          </a:p>
          <a:p>
            <a:pPr marL="0" marR="0" lvl="0" indent="45720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Математическая (Статистическая) обработка  полученных данных.</a:t>
            </a:r>
          </a:p>
          <a:p>
            <a:pPr indent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Средняя частота сердечных сокращений в состоянии покоя в течение                         3-х дней может быть рассчитана по формуле:</a:t>
            </a:r>
          </a:p>
          <a:p>
            <a:pPr indent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indent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endParaRPr lang="ru-RU" altLang="ru-RU" sz="1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7" name="Лента лицом вверх 6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9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3429000"/>
            <a:ext cx="1425390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1600" dirty="0" smtClean="0">
                <a:solidFill>
                  <a:schemeClr val="bg1"/>
                </a:solidFill>
                <a:latin typeface="Arial Black" pitchFamily="34" charset="0"/>
              </a:rPr>
              <a:t>ЧСС </a:t>
            </a:r>
          </a:p>
          <a:p>
            <a:pPr algn="ctr"/>
            <a:r>
              <a:rPr lang="ru-RU" altLang="ru-RU" sz="1600" dirty="0" err="1" smtClean="0">
                <a:solidFill>
                  <a:schemeClr val="bg1"/>
                </a:solidFill>
                <a:latin typeface="Arial Black" pitchFamily="34" charset="0"/>
              </a:rPr>
              <a:t>сред.знач</a:t>
            </a:r>
            <a:r>
              <a:rPr lang="ru-RU" altLang="ru-RU" sz="1600" dirty="0" smtClean="0">
                <a:solidFill>
                  <a:schemeClr val="bg1"/>
                </a:solidFill>
                <a:latin typeface="Arial Black" pitchFamily="34" charset="0"/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3429000"/>
            <a:ext cx="4896544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sz="1600" u="sng" dirty="0" smtClean="0">
                <a:solidFill>
                  <a:schemeClr val="bg1"/>
                </a:solidFill>
                <a:latin typeface="Arial Black" pitchFamily="34" charset="0"/>
              </a:rPr>
              <a:t>(ЧСС 1 день + ЧСС 2 день + ЧСС 3 день)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  <a:latin typeface="Arial Black" pitchFamily="34" charset="0"/>
              </a:rPr>
              <a:t>3 (уд/мин)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3573016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=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7704" y="1196752"/>
            <a:ext cx="4919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6635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РЕЗУЛЬТАТЫ ИССЛЕДОВАНИЯ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8" name="Лента лицом вверх 7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10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611560" y="4581128"/>
            <a:ext cx="7920880" cy="1080120"/>
            <a:chOff x="683568" y="4365104"/>
            <a:chExt cx="7920880" cy="1080120"/>
          </a:xfrm>
        </p:grpSpPr>
        <p:sp>
          <p:nvSpPr>
            <p:cNvPr id="17" name="Прямоугольник с одним скругленным углом 16"/>
            <p:cNvSpPr/>
            <p:nvPr/>
          </p:nvSpPr>
          <p:spPr>
            <a:xfrm>
              <a:off x="683568" y="4365104"/>
              <a:ext cx="7920880" cy="1080120"/>
            </a:xfrm>
            <a:prstGeom prst="round1Rect">
              <a:avLst/>
            </a:prstGeom>
            <a:solidFill>
              <a:schemeClr val="accent1">
                <a:lumMod val="20000"/>
                <a:lumOff val="8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83568" y="4509120"/>
              <a:ext cx="777686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360000" algn="just" eaLnBrk="0" fontAlgn="base" hangingPunct="0">
                <a:spcBef>
                  <a:spcPts val="60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Частота сердечных сокращений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в покое изменялась от 86-92 уд/мин.,                             после физической нагрузки от 120 до 124 уд/мин., и восстанавливалась                                     до нормальных значений возрастной группы. </a:t>
              </a:r>
              <a:endPara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5576" y="155679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0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Таблица 1.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Оценка частоты сердечных сокращений в покое и после физической нагрузки  у ребенка Л. 8-ми лет. 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187624" y="2276872"/>
          <a:ext cx="6984775" cy="212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3085"/>
                <a:gridCol w="1090825"/>
                <a:gridCol w="1396955"/>
                <a:gridCol w="1396955"/>
                <a:gridCol w="1396955"/>
              </a:tblGrid>
              <a:tr h="572312">
                <a:tc>
                  <a:txBody>
                    <a:bodyPr/>
                    <a:lstStyle/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Срок наблюдения,</a:t>
                      </a:r>
                    </a:p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дни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ЧСС, </a:t>
                      </a:r>
                      <a:r>
                        <a:rPr lang="ru-RU" sz="1200" dirty="0" smtClean="0">
                          <a:effectLst/>
                        </a:rPr>
                        <a:t>уд/мин                  </a:t>
                      </a:r>
                      <a:r>
                        <a:rPr lang="ru-RU" sz="1200" dirty="0">
                          <a:effectLst/>
                        </a:rPr>
                        <a:t>в покое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ЧСС, уд/мин </a:t>
                      </a:r>
                      <a:r>
                        <a:rPr lang="ru-RU" sz="1200" dirty="0" smtClean="0">
                          <a:effectLst/>
                        </a:rPr>
                        <a:t>                 после </a:t>
                      </a:r>
                      <a:r>
                        <a:rPr lang="ru-RU" sz="1200" dirty="0">
                          <a:effectLst/>
                        </a:rPr>
                        <a:t>физической нагрузки                 (30 прыжков)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ЧСС, уд/мин </a:t>
                      </a:r>
                      <a:r>
                        <a:rPr lang="ru-RU" sz="1200" dirty="0" smtClean="0">
                          <a:effectLst/>
                        </a:rPr>
                        <a:t>                через </a:t>
                      </a:r>
                      <a:r>
                        <a:rPr lang="ru-RU" sz="1200" dirty="0">
                          <a:effectLst/>
                        </a:rPr>
                        <a:t>15 мин </a:t>
                      </a:r>
                      <a:r>
                        <a:rPr lang="ru-RU" sz="1200" dirty="0" smtClean="0">
                          <a:effectLst/>
                        </a:rPr>
                        <a:t>               после </a:t>
                      </a:r>
                      <a:r>
                        <a:rPr lang="ru-RU" sz="1200" dirty="0">
                          <a:effectLst/>
                        </a:rPr>
                        <a:t>физической нагрузки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Границы нормы               ЧСС, уд/мин</a:t>
                      </a:r>
                      <a:endParaRPr lang="ru-RU" sz="1200" dirty="0">
                        <a:solidFill>
                          <a:schemeClr val="bg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0978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1 день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effectLst/>
                        </a:rPr>
                        <a:t>68-108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60978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smtClean="0">
                          <a:solidFill>
                            <a:srgbClr val="002060"/>
                          </a:solidFill>
                          <a:effectLst/>
                        </a:rPr>
                        <a:t>2 день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2060"/>
                          </a:solidFill>
                          <a:effectLst/>
                        </a:rPr>
                        <a:t>68-108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60978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3 день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68-108</a:t>
                      </a: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60978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ЧСС </a:t>
                      </a:r>
                      <a:r>
                        <a:rPr lang="ru-RU" sz="12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сред.знач</a:t>
                      </a:r>
                      <a:r>
                        <a:rPr lang="ru-RU" sz="12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уд/мин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89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121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90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88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115616" y="1678625"/>
            <a:ext cx="7344816" cy="282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eaLnBrk="0" fontAlgn="base" hangingPunct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Динамические значения частоты пульса в покое 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после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физической нагрузки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находились в пределах </a:t>
            </a: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физиологической нормы с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учетом возраста (8 лет), что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свидетельствовало об отсутствии нарушений ритма сердца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marL="0" marR="0" lvl="0" indent="450850" algn="just" defTabSz="914400" rtl="0" eaLnBrk="0" fontAlgn="base" latinLnBrk="0" hangingPunct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Для оценки  нормального ритма сердца и его нарушений, мы можем увеличить количество наблюдений и изучить частоту пульса (ЧСС) в покое и после физической нагрузки у мальчиков и девочек                    в нашем классе.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403648" y="476672"/>
            <a:ext cx="6480720" cy="576064"/>
            <a:chOff x="1187624" y="908720"/>
            <a:chExt cx="6480720" cy="576064"/>
          </a:xfrm>
        </p:grpSpPr>
        <p:sp>
          <p:nvSpPr>
            <p:cNvPr id="6" name="Лента лицом вверх 5"/>
            <p:cNvSpPr/>
            <p:nvPr/>
          </p:nvSpPr>
          <p:spPr>
            <a:xfrm>
              <a:off x="1187624" y="908720"/>
              <a:ext cx="6480720" cy="576064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71800" y="908720"/>
              <a:ext cx="3288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rgbClr val="C00000"/>
                  </a:solidFill>
                  <a:latin typeface="Arial Black" pitchFamily="34" charset="0"/>
                </a:rPr>
                <a:t>ЭКСПЕРИМЕНТ</a:t>
              </a:r>
              <a:endParaRPr lang="ru-RU" sz="28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sp>
        <p:nvSpPr>
          <p:cNvPr id="8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7975" y="1412776"/>
            <a:ext cx="22541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ВЫВОДЫ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1345704"/>
            <a:ext cx="756084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Джеймс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Чисхольм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Вопросы и ответы о науке/ Перевод с английского, Лондон, 2017. - 51 с.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Кат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Ард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Сара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Лоуренс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Научные эксперименты,  Москва, 2019. - 48 с.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Физиология. Основы и функциональные системы / под ред.                                   К. В. Судакова. - М.: Медицина, 2000. - 784 с. -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hlinkClick r:id="rId2"/>
              </a:rPr>
              <a:t>ISBN 5-225-04548-0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Лекции по кардиологии. В 3-х т. Т.3 / под ред.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hlinkClick r:id="rId3" tooltip="Бокерия, Лео Антонович"/>
              </a:rPr>
              <a:t>Л.А.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hlinkClick r:id="rId3" tooltip="Бокерия, Лео Антонович"/>
              </a:rPr>
              <a:t>Бокерия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                                    Е.З.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Голузовой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 - М.: Издательство НЦССХ им. А.Н. Бакулева. РАМН, 2001. - 220 с.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486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ЛИТЕРАТУРА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331640" y="692696"/>
            <a:ext cx="6984776" cy="3943310"/>
            <a:chOff x="1187624" y="332656"/>
            <a:chExt cx="6984776" cy="394331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10000"/>
            </a:blip>
            <a:srcRect t="64068"/>
            <a:stretch>
              <a:fillRect/>
            </a:stretch>
          </p:blipFill>
          <p:spPr bwMode="auto">
            <a:xfrm>
              <a:off x="1691680" y="332656"/>
              <a:ext cx="5256584" cy="30218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rgbClr val="92102F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" name="TextBox 3"/>
            <p:cNvSpPr txBox="1">
              <a:spLocks noChangeArrowheads="1"/>
            </p:cNvSpPr>
            <p:nvPr/>
          </p:nvSpPr>
          <p:spPr bwMode="auto">
            <a:xfrm>
              <a:off x="1187624" y="3645024"/>
              <a:ext cx="6984776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500" dirty="0">
                  <a:solidFill>
                    <a:srgbClr val="C00000"/>
                  </a:solidFill>
                  <a:latin typeface="Arial Black" pitchFamily="34" charset="0"/>
                </a:rPr>
                <a:t>СПАСИБО ЗА ВНИМАНИЕ!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412776"/>
            <a:ext cx="7128792" cy="2507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fontAlgn="auto">
              <a:lnSpc>
                <a:spcPct val="114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Слово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«НАУКА»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происходит от древнерусского слова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укъ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»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– «</a:t>
            </a:r>
            <a:r>
              <a:rPr lang="ru-RU" b="1" dirty="0" smtClean="0">
                <a:solidFill>
                  <a:srgbClr val="9210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умение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».</a:t>
            </a:r>
          </a:p>
          <a:p>
            <a:pPr indent="36000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«НАУКА»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– это система знаний  об окружающем мире. </a:t>
            </a:r>
          </a:p>
          <a:p>
            <a:pPr indent="360000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ПРЕДМЕТ НАУКИ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- все, что находится вокруг нас,                     и даже мы сами. </a:t>
            </a:r>
          </a:p>
          <a:p>
            <a:pPr indent="457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620688"/>
            <a:ext cx="4216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ЧТО ТАКОЕ НАУКА?</a:t>
            </a:r>
            <a:endParaRPr lang="ru-RU" alt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149"/>
          <p:cNvSpPr>
            <a:spLocks noChangeArrowheads="1"/>
          </p:cNvSpPr>
          <p:nvPr/>
        </p:nvSpPr>
        <p:spPr bwMode="auto">
          <a:xfrm>
            <a:off x="1043608" y="3429000"/>
            <a:ext cx="7128792" cy="54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0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26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5" name="Прямоугольник 149"/>
          <p:cNvSpPr>
            <a:spLocks noChangeArrowheads="1"/>
          </p:cNvSpPr>
          <p:nvPr/>
        </p:nvSpPr>
        <p:spPr bwMode="auto">
          <a:xfrm>
            <a:off x="1763713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043608" y="908720"/>
            <a:ext cx="7416824" cy="3168352"/>
          </a:xfrm>
          <a:prstGeom prst="horizontalScroll">
            <a:avLst/>
          </a:prstGeom>
          <a:noFill/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/>
              <a:t>1</a:t>
            </a:r>
            <a:endParaRPr lang="ru-RU" dirty="0"/>
          </a:p>
        </p:txBody>
      </p:sp>
      <p:grpSp>
        <p:nvGrpSpPr>
          <p:cNvPr id="66" name="Группа 65"/>
          <p:cNvGrpSpPr/>
          <p:nvPr/>
        </p:nvGrpSpPr>
        <p:grpSpPr>
          <a:xfrm>
            <a:off x="0" y="3429000"/>
            <a:ext cx="2915816" cy="3429000"/>
            <a:chOff x="0" y="3429000"/>
            <a:chExt cx="2915816" cy="3429000"/>
          </a:xfrm>
        </p:grpSpPr>
        <p:sp>
          <p:nvSpPr>
            <p:cNvPr id="4" name="Прямоугольник с двумя скругленными противолежащими углами 3"/>
            <p:cNvSpPr/>
            <p:nvPr/>
          </p:nvSpPr>
          <p:spPr>
            <a:xfrm rot="10800000">
              <a:off x="0" y="3429000"/>
              <a:ext cx="2843808" cy="3429000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3528" y="3429000"/>
              <a:ext cx="2592288" cy="288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rPr>
                <a:t>СМОЖЕШЬ ЛИ ТЫ НАЙТИ?</a:t>
              </a:r>
            </a:p>
          </p:txBody>
        </p:sp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1111" r="11111"/>
            <a:stretch>
              <a:fillRect/>
            </a:stretch>
          </p:blipFill>
          <p:spPr bwMode="auto">
            <a:xfrm>
              <a:off x="174566" y="4222998"/>
              <a:ext cx="509002" cy="4320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9992" r="10069"/>
            <a:stretch>
              <a:fillRect/>
            </a:stretch>
          </p:blipFill>
          <p:spPr bwMode="auto">
            <a:xfrm>
              <a:off x="174566" y="3703704"/>
              <a:ext cx="509002" cy="4320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 l="18285" r="16241"/>
            <a:stretch>
              <a:fillRect/>
            </a:stretch>
          </p:blipFill>
          <p:spPr bwMode="auto">
            <a:xfrm>
              <a:off x="174567" y="4742291"/>
              <a:ext cx="509001" cy="4320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3" y="5229200"/>
              <a:ext cx="504056" cy="43204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 l="4831" t="8781" r="4831" b="4884"/>
            <a:stretch>
              <a:fillRect/>
            </a:stretch>
          </p:blipFill>
          <p:spPr bwMode="auto">
            <a:xfrm>
              <a:off x="179513" y="5733256"/>
              <a:ext cx="504056" cy="43204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2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9512" y="6237312"/>
              <a:ext cx="504056" cy="43204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683568" y="3789040"/>
              <a:ext cx="2160240" cy="288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МОЗГ: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контролирует все тело.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3568" y="4149080"/>
              <a:ext cx="1872208" cy="563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СЕРДЦЕ: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помогает                            в циркуляции крови                         по организму.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3568" y="4797152"/>
              <a:ext cx="194421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ЛЕГКИЕ: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доставляют                                               кислород в тело.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3568" y="5229200"/>
              <a:ext cx="20882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ПЕЧЕНЬ: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очищает                                    твою кровь.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3568" y="5733256"/>
              <a:ext cx="1872208" cy="407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ЖЕЛУДОК: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переваривает                             еду,  которую  ты съел.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3569" y="6237312"/>
              <a:ext cx="2016223" cy="563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12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КИШЕЧНИК: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сюда попадает переработанная                                 организмом еда.</a:t>
              </a: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3419872" y="620688"/>
            <a:ext cx="1800200" cy="2808312"/>
            <a:chOff x="2987824" y="620688"/>
            <a:chExt cx="1656184" cy="2808312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 l="49121" t="11841" r="10321" b="13547"/>
            <a:stretch>
              <a:fillRect/>
            </a:stretch>
          </p:blipFill>
          <p:spPr bwMode="auto">
            <a:xfrm>
              <a:off x="2987824" y="620688"/>
              <a:ext cx="1656184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TextBox 28"/>
            <p:cNvSpPr txBox="1"/>
            <p:nvPr/>
          </p:nvSpPr>
          <p:spPr>
            <a:xfrm>
              <a:off x="4346744" y="1579480"/>
              <a:ext cx="2760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1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31839" y="2852936"/>
              <a:ext cx="27603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3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59832" y="1556792"/>
              <a:ext cx="2621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2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3059832" y="3501008"/>
            <a:ext cx="2664296" cy="1872208"/>
            <a:chOff x="3275856" y="3501008"/>
            <a:chExt cx="2448272" cy="1387897"/>
          </a:xfrm>
        </p:grpSpPr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9" cstate="print">
              <a:lum bright="-10000"/>
            </a:blip>
            <a:srcRect/>
            <a:stretch>
              <a:fillRect/>
            </a:stretch>
          </p:blipFill>
          <p:spPr bwMode="auto">
            <a:xfrm>
              <a:off x="3275856" y="3501008"/>
              <a:ext cx="2448272" cy="136815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44" name="TextBox 43"/>
            <p:cNvSpPr txBox="1"/>
            <p:nvPr/>
          </p:nvSpPr>
          <p:spPr>
            <a:xfrm>
              <a:off x="3851920" y="458112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1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27984" y="4581128"/>
              <a:ext cx="1915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2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64088" y="4077072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</a:rPr>
                <a:t>3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96136" y="1340768"/>
            <a:ext cx="3083319" cy="19442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0" name="Прямоугольник 49"/>
          <p:cNvSpPr/>
          <p:nvPr/>
        </p:nvSpPr>
        <p:spPr>
          <a:xfrm>
            <a:off x="6660232" y="980728"/>
            <a:ext cx="1200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Часть</a:t>
            </a:r>
            <a:r>
              <a:rPr lang="ru-RU" alt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</a:t>
            </a:r>
            <a:r>
              <a:rPr lang="ru-RU" alt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тела</a:t>
            </a:r>
            <a:endParaRPr lang="ru-RU" alt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724128" y="1052736"/>
            <a:ext cx="8146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Объект</a:t>
            </a:r>
            <a:endParaRPr lang="ru-RU" altLang="ru-RU" sz="1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884368" y="1052736"/>
            <a:ext cx="9361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Чувство</a:t>
            </a:r>
            <a:endParaRPr lang="ru-RU" altLang="ru-RU" sz="1200" b="1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12160" y="3356992"/>
            <a:ext cx="288032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>
              <a:lnSpc>
                <a:spcPct val="90000"/>
              </a:lnSpc>
              <a:spcBef>
                <a:spcPts val="0"/>
              </a:spcBef>
            </a:pP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Выбери </a:t>
            </a: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часть тела  </a:t>
            </a: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и </a:t>
            </a:r>
            <a:r>
              <a:rPr lang="ru-RU" sz="15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чувство</a:t>
            </a: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, которые включаются для распознавания этих </a:t>
            </a:r>
            <a:r>
              <a:rPr lang="ru-RU" sz="1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объектов</a:t>
            </a:r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.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899592" y="116632"/>
            <a:ext cx="7560840" cy="548680"/>
            <a:chOff x="1187624" y="908721"/>
            <a:chExt cx="6480720" cy="471325"/>
          </a:xfrm>
        </p:grpSpPr>
        <p:sp>
          <p:nvSpPr>
            <p:cNvPr id="55" name="Лента лицом вверх 54"/>
            <p:cNvSpPr/>
            <p:nvPr/>
          </p:nvSpPr>
          <p:spPr>
            <a:xfrm>
              <a:off x="1187624" y="908721"/>
              <a:ext cx="6480720" cy="471325"/>
            </a:xfrm>
            <a:prstGeom prst="ribbon2">
              <a:avLst/>
            </a:prstGeom>
            <a:solidFill>
              <a:srgbClr val="FFC000">
                <a:alpha val="4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607210" y="970577"/>
              <a:ext cx="3641547" cy="309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1950" dirty="0" smtClean="0">
                  <a:solidFill>
                    <a:srgbClr val="C00000"/>
                  </a:solidFill>
                  <a:latin typeface="Arial Black" pitchFamily="34" charset="0"/>
                </a:rPr>
                <a:t>ПРАКТИЧЕСКИЕ ЗАДАНИЯ</a:t>
              </a:r>
              <a:endParaRPr lang="ru-RU" sz="195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539552" y="692696"/>
            <a:ext cx="2016224" cy="2736304"/>
            <a:chOff x="2771775" y="551837"/>
            <a:chExt cx="3807044" cy="5472113"/>
          </a:xfrm>
        </p:grpSpPr>
        <p:pic>
          <p:nvPicPr>
            <p:cNvPr id="8193" name="Picture 1" descr="C:\Users\User\Desktop\лев\222\2_1_органы  без надписи органов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71775" y="551837"/>
              <a:ext cx="3598862" cy="5472113"/>
            </a:xfrm>
            <a:prstGeom prst="rect">
              <a:avLst/>
            </a:prstGeom>
            <a:noFill/>
          </p:spPr>
        </p:pic>
        <p:sp>
          <p:nvSpPr>
            <p:cNvPr id="68" name="TextBox 67"/>
            <p:cNvSpPr txBox="1"/>
            <p:nvPr/>
          </p:nvSpPr>
          <p:spPr>
            <a:xfrm>
              <a:off x="5341318" y="972769"/>
              <a:ext cx="735065" cy="359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00" b="1" dirty="0" smtClean="0"/>
                <a:t>Мозг</a:t>
              </a:r>
              <a:endParaRPr lang="ru-RU" sz="600" b="1" dirty="0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341318" y="2375875"/>
              <a:ext cx="1018806" cy="359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/>
                <a:t>Желудок</a:t>
              </a:r>
              <a:endParaRPr lang="ru-RU" sz="600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206079" y="1954943"/>
              <a:ext cx="898634" cy="359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00" b="1" dirty="0" smtClean="0"/>
                <a:t>Сердце</a:t>
              </a:r>
              <a:endParaRPr lang="ru-RU" sz="600" b="1" dirty="0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476557" y="3077428"/>
              <a:ext cx="1102262" cy="359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/>
                <a:t>Кишечник</a:t>
              </a:r>
              <a:endParaRPr lang="ru-RU" sz="600" b="1" dirty="0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177492" y="1814632"/>
              <a:ext cx="871927" cy="359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/>
                <a:t>Легкие</a:t>
              </a:r>
              <a:endParaRPr lang="ru-RU" sz="600" b="1" dirty="0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042253" y="2375875"/>
              <a:ext cx="888619" cy="359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/>
                <a:t>Печень</a:t>
              </a:r>
              <a:endParaRPr lang="ru-RU" sz="600" b="1" dirty="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2907014" y="2796806"/>
              <a:ext cx="818517" cy="3598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/>
                <a:t>Почки</a:t>
              </a:r>
              <a:endParaRPr lang="ru-RU" sz="600" b="1" dirty="0"/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5364088" y="1844824"/>
            <a:ext cx="468000" cy="504057"/>
            <a:chOff x="3419872" y="5517232"/>
            <a:chExt cx="504056" cy="504056"/>
          </a:xfrm>
        </p:grpSpPr>
        <p:sp>
          <p:nvSpPr>
            <p:cNvPr id="84" name="10-конечная звезда 83"/>
            <p:cNvSpPr/>
            <p:nvPr/>
          </p:nvSpPr>
          <p:spPr>
            <a:xfrm>
              <a:off x="3419872" y="5517232"/>
              <a:ext cx="504056" cy="504056"/>
            </a:xfrm>
            <a:prstGeom prst="star10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491881" y="5517232"/>
              <a:ext cx="352553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b="1" dirty="0" smtClean="0">
                  <a:solidFill>
                    <a:srgbClr val="C00000"/>
                  </a:solidFill>
                </a:rPr>
                <a:t>3</a:t>
              </a:r>
              <a:endParaRPr lang="ru-RU" sz="22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2987824" y="1772816"/>
            <a:ext cx="468000" cy="504057"/>
            <a:chOff x="3419872" y="5517232"/>
            <a:chExt cx="504056" cy="504056"/>
          </a:xfrm>
        </p:grpSpPr>
        <p:sp>
          <p:nvSpPr>
            <p:cNvPr id="91" name="10-конечная звезда 90"/>
            <p:cNvSpPr/>
            <p:nvPr/>
          </p:nvSpPr>
          <p:spPr>
            <a:xfrm>
              <a:off x="3419872" y="5517232"/>
              <a:ext cx="504056" cy="504056"/>
            </a:xfrm>
            <a:prstGeom prst="star10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491880" y="5517232"/>
              <a:ext cx="352553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b="1" dirty="0" smtClean="0">
                  <a:solidFill>
                    <a:srgbClr val="C00000"/>
                  </a:solidFill>
                </a:rPr>
                <a:t>2</a:t>
              </a:r>
              <a:endParaRPr lang="ru-RU" sz="22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179512" y="1772816"/>
            <a:ext cx="468000" cy="504057"/>
            <a:chOff x="3419872" y="5517232"/>
            <a:chExt cx="504056" cy="504056"/>
          </a:xfrm>
        </p:grpSpPr>
        <p:sp>
          <p:nvSpPr>
            <p:cNvPr id="94" name="10-конечная звезда 93"/>
            <p:cNvSpPr/>
            <p:nvPr/>
          </p:nvSpPr>
          <p:spPr>
            <a:xfrm>
              <a:off x="3419872" y="5517232"/>
              <a:ext cx="504056" cy="504056"/>
            </a:xfrm>
            <a:prstGeom prst="star10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491880" y="5517232"/>
              <a:ext cx="352553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200" b="1" dirty="0" smtClean="0">
                  <a:solidFill>
                    <a:srgbClr val="C00000"/>
                  </a:solidFill>
                </a:rPr>
                <a:t>1</a:t>
              </a:r>
              <a:endParaRPr lang="ru-RU" sz="22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2740" t="13623" r="2740" b="5449"/>
          <a:stretch>
            <a:fillRect/>
          </a:stretch>
        </p:blipFill>
        <p:spPr bwMode="auto">
          <a:xfrm>
            <a:off x="1763688" y="1124744"/>
            <a:ext cx="5544616" cy="55240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54868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КАК СТАТЬ УЧЕНЫМ?</a:t>
            </a:r>
            <a:endParaRPr lang="ru-RU" alt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149"/>
          <p:cNvSpPr>
            <a:spLocks noChangeArrowheads="1"/>
          </p:cNvSpPr>
          <p:nvPr/>
        </p:nvSpPr>
        <p:spPr bwMode="auto">
          <a:xfrm>
            <a:off x="1763713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9144000" cy="523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ЦЕЛЬ ИССЛЕДОВАНИЯ 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115616" y="1700809"/>
            <a:ext cx="6912768" cy="2304256"/>
          </a:xfrm>
          <a:prstGeom prst="horizontalScroll">
            <a:avLst/>
          </a:prstGeom>
          <a:noFill/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475656" y="2276872"/>
            <a:ext cx="6624736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Исследовать строение тела человека  и органов чувств.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9144000" cy="523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ЗАДАЧИ ИССЛЕДОВАНИЯ </a:t>
            </a:r>
            <a:endParaRPr lang="ru-RU" alt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971600" y="1484784"/>
            <a:ext cx="7560840" cy="2664296"/>
          </a:xfrm>
          <a:prstGeom prst="horizontalScroll">
            <a:avLst/>
          </a:prstGeom>
          <a:noFill/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331640" y="1988840"/>
            <a:ext cx="71287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Изучить внутренние органы человека и их функции.</a:t>
            </a:r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Изучить части тела и органы чувств.</a:t>
            </a:r>
          </a:p>
          <a:p>
            <a:pPr marL="514350" lvl="0" indent="-514350">
              <a:spcBef>
                <a:spcPts val="1200"/>
              </a:spcBef>
              <a:buFont typeface="+mj-lt"/>
              <a:buAutoNum type="arabicPeriod"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Провести оценку ритма сердцебиения в норме                         и после физической нагрузки у ребенка 8-ми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59" y="476672"/>
            <a:ext cx="853244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НАШЕ ТЕЛО </a:t>
            </a:r>
            <a:r>
              <a:rPr lang="ru-RU" alt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состоит из тысячи разных частей (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органов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), и каждая </a:t>
            </a:r>
          </a:p>
          <a:p>
            <a:pPr indent="180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                                     выполняет очень важную функцию. </a:t>
            </a:r>
            <a:endParaRPr lang="ru-RU" alt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49"/>
          <p:cNvSpPr>
            <a:spLocks noChangeArrowheads="1"/>
          </p:cNvSpPr>
          <p:nvPr/>
        </p:nvSpPr>
        <p:spPr bwMode="auto">
          <a:xfrm>
            <a:off x="1763713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4067944" y="1052736"/>
            <a:ext cx="4752528" cy="5688632"/>
            <a:chOff x="4067944" y="1052736"/>
            <a:chExt cx="4752528" cy="5688632"/>
          </a:xfrm>
        </p:grpSpPr>
        <p:sp>
          <p:nvSpPr>
            <p:cNvPr id="24" name="Прямоугольник с двумя скругленными противолежащими углами 23"/>
            <p:cNvSpPr/>
            <p:nvPr/>
          </p:nvSpPr>
          <p:spPr>
            <a:xfrm rot="10800000">
              <a:off x="4067944" y="1052736"/>
              <a:ext cx="4752528" cy="5688632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76056" y="1196752"/>
              <a:ext cx="31229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altLang="ru-RU" sz="20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rPr>
                <a:t>ФУНКЦИИ ОРГАНОВ</a:t>
              </a:r>
            </a:p>
          </p:txBody>
        </p:sp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1111" r="11111"/>
            <a:stretch>
              <a:fillRect/>
            </a:stretch>
          </p:blipFill>
          <p:spPr bwMode="auto">
            <a:xfrm>
              <a:off x="4355977" y="2573057"/>
              <a:ext cx="815185" cy="84760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9992" r="10069"/>
            <a:stretch>
              <a:fillRect/>
            </a:stretch>
          </p:blipFill>
          <p:spPr bwMode="auto">
            <a:xfrm>
              <a:off x="4355977" y="1661408"/>
              <a:ext cx="815185" cy="82877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 l="18285" r="16241"/>
            <a:stretch>
              <a:fillRect/>
            </a:stretch>
          </p:blipFill>
          <p:spPr bwMode="auto">
            <a:xfrm>
              <a:off x="4355977" y="3484707"/>
              <a:ext cx="815185" cy="675017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7" y="4313479"/>
              <a:ext cx="838519" cy="580141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 l="4831" t="8781" r="4831" b="4884"/>
            <a:stretch>
              <a:fillRect/>
            </a:stretch>
          </p:blipFill>
          <p:spPr bwMode="auto">
            <a:xfrm>
              <a:off x="4355976" y="5059375"/>
              <a:ext cx="760839" cy="580141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55977" y="5888147"/>
              <a:ext cx="733666" cy="78121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5252680" y="1827162"/>
              <a:ext cx="28427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МОЗГ: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контролирует все тело.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252680" y="2655935"/>
              <a:ext cx="34237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СЕРДЦЕ: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помогает в циркуляции крови по организму.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52680" y="3567584"/>
              <a:ext cx="353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ЛЕГКИЕ: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доставляют кислород в тело.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52680" y="4396357"/>
              <a:ext cx="28618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ПЕЧЕНЬ: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очищает твою кровь.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52680" y="5059375"/>
              <a:ext cx="34237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ЖЕЛУДОК: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переваривает еду, которую ты съел.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71162" y="5888147"/>
              <a:ext cx="34237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800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КИШЕЧНИК: </a:t>
              </a:r>
              <a:r>
                <a:rPr lang="ru-RU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сюда попадает переработанная организмом еда.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51520" y="1052736"/>
            <a:ext cx="3637680" cy="5688000"/>
            <a:chOff x="251520" y="1052736"/>
            <a:chExt cx="3637680" cy="5688000"/>
          </a:xfrm>
        </p:grpSpPr>
        <p:pic>
          <p:nvPicPr>
            <p:cNvPr id="22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 l="3802" r="1145" b="477"/>
            <a:stretch>
              <a:fillRect/>
            </a:stretch>
          </p:blipFill>
          <p:spPr bwMode="auto">
            <a:xfrm>
              <a:off x="323528" y="1052736"/>
              <a:ext cx="3565672" cy="56880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23" name="Овал 22"/>
            <p:cNvSpPr/>
            <p:nvPr/>
          </p:nvSpPr>
          <p:spPr>
            <a:xfrm>
              <a:off x="2915816" y="2348880"/>
              <a:ext cx="576064" cy="5040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1520" y="1052736"/>
              <a:ext cx="13756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</a:rPr>
                <a:t>Внутренние</a:t>
              </a:r>
            </a:p>
            <a:p>
              <a:r>
                <a:rPr lang="ru-RU" b="1" dirty="0" smtClean="0">
                  <a:solidFill>
                    <a:schemeClr val="bg1"/>
                  </a:solidFill>
                </a:rPr>
                <a:t> органы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4427984" y="1988840"/>
            <a:ext cx="4392488" cy="18002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8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 r="4120"/>
          <a:stretch>
            <a:fillRect/>
          </a:stretch>
        </p:blipFill>
        <p:spPr bwMode="auto">
          <a:xfrm>
            <a:off x="179512" y="260648"/>
            <a:ext cx="4160145" cy="64807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27984" y="1988840"/>
            <a:ext cx="4392488" cy="167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8000">
              <a:lnSpc>
                <a:spcPct val="110000"/>
              </a:lnSpc>
              <a:spcBef>
                <a:spcPts val="1000"/>
              </a:spcBef>
            </a:pPr>
            <a:r>
              <a:rPr lang="ru-RU" alt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Кости</a:t>
            </a:r>
            <a:r>
              <a:rPr lang="ru-RU" alt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– крепкая опора для тела – составляют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скелет.</a:t>
            </a:r>
          </a:p>
          <a:p>
            <a:pPr indent="108000">
              <a:lnSpc>
                <a:spcPct val="110000"/>
              </a:lnSpc>
              <a:spcBef>
                <a:spcPts val="100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Он защищает внутренние органы и помогает двигаться.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268760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Times New Roman" pitchFamily="18" charset="0"/>
              </a:rPr>
              <a:t>НАШЕ ТЕЛО</a:t>
            </a:r>
            <a:endParaRPr lang="ru-RU" alt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149"/>
          <p:cNvSpPr>
            <a:spLocks noChangeArrowheads="1"/>
          </p:cNvSpPr>
          <p:nvPr/>
        </p:nvSpPr>
        <p:spPr bwMode="auto">
          <a:xfrm>
            <a:off x="1763713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Чтобы различать предметы, т</a:t>
            </a:r>
            <a:endParaRPr lang="ru-RU" dirty="0"/>
          </a:p>
        </p:txBody>
      </p:sp>
      <p:grpSp>
        <p:nvGrpSpPr>
          <p:cNvPr id="2" name="Группа 86"/>
          <p:cNvGrpSpPr/>
          <p:nvPr/>
        </p:nvGrpSpPr>
        <p:grpSpPr>
          <a:xfrm>
            <a:off x="179512" y="692696"/>
            <a:ext cx="8964488" cy="5511517"/>
            <a:chOff x="179512" y="1196752"/>
            <a:chExt cx="8964488" cy="5511517"/>
          </a:xfrm>
        </p:grpSpPr>
        <p:grpSp>
          <p:nvGrpSpPr>
            <p:cNvPr id="4" name="Группа 6"/>
            <p:cNvGrpSpPr/>
            <p:nvPr/>
          </p:nvGrpSpPr>
          <p:grpSpPr>
            <a:xfrm>
              <a:off x="2411760" y="1196752"/>
              <a:ext cx="4392488" cy="3528392"/>
              <a:chOff x="2123727" y="1340768"/>
              <a:chExt cx="4752095" cy="3960440"/>
            </a:xfrm>
          </p:grpSpPr>
          <p:pic>
            <p:nvPicPr>
              <p:cNvPr id="5122" name="Picture 2" descr="C:\Users\User\Desktop\лев\твои чувства 1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23727" y="1340768"/>
                <a:ext cx="4752095" cy="3960440"/>
              </a:xfrm>
              <a:prstGeom prst="rect">
                <a:avLst/>
              </a:prstGeom>
              <a:noFill/>
              <a:ln>
                <a:solidFill>
                  <a:srgbClr val="FF00FF"/>
                </a:solidFill>
              </a:ln>
            </p:spPr>
          </p:pic>
          <p:sp>
            <p:nvSpPr>
              <p:cNvPr id="5" name="Прямоугольник 4"/>
              <p:cNvSpPr/>
              <p:nvPr/>
            </p:nvSpPr>
            <p:spPr>
              <a:xfrm>
                <a:off x="2483768" y="1556792"/>
                <a:ext cx="2160240" cy="670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2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6350" stA="55000" endA="300" endPos="45500" dir="5400000" sy="-100000" algn="bl" rotWithShape="0"/>
                    </a:effectLst>
                    <a:latin typeface="Arial Black" pitchFamily="34" charset="0"/>
                    <a:ea typeface="+mj-ea"/>
                    <a:cs typeface="Times New Roman" pitchFamily="18" charset="0"/>
                  </a:rPr>
                  <a:t>ТВОИ </a:t>
                </a:r>
              </a:p>
              <a:p>
                <a:pPr algn="ctr" fontAlgn="auto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2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6350" stA="55000" endA="300" endPos="45500" dir="5400000" sy="-100000" algn="bl" rotWithShape="0"/>
                    </a:effectLst>
                    <a:latin typeface="Arial Black" pitchFamily="34" charset="0"/>
                    <a:ea typeface="+mj-ea"/>
                    <a:cs typeface="Times New Roman" pitchFamily="18" charset="0"/>
                  </a:rPr>
                  <a:t>ЧУВСТВА</a:t>
                </a:r>
                <a:endParaRPr lang="ru-RU" altLang="ru-RU" sz="2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161952" y="1502419"/>
                <a:ext cx="1584176" cy="1036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r>
                  <a:rPr lang="ru-RU" sz="15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Вместе с тобой рано утром просыпаются</a:t>
                </a:r>
              </a:p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r>
                  <a:rPr lang="ru-RU" sz="15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cs typeface="Times New Roman" pitchFamily="18" charset="0"/>
                  </a:rPr>
                  <a:t>       5 чувств</a:t>
                </a:r>
              </a:p>
            </p:txBody>
          </p:sp>
        </p:grp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lum/>
            </a:blip>
            <a:srcRect l="45311" t="3597" r="22146" b="82015"/>
            <a:stretch>
              <a:fillRect/>
            </a:stretch>
          </p:blipFill>
          <p:spPr bwMode="auto">
            <a:xfrm>
              <a:off x="251520" y="1268760"/>
              <a:ext cx="1764196" cy="1008112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79512" y="2276872"/>
              <a:ext cx="205273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ЗРЕНИЕ .</a:t>
              </a:r>
              <a:r>
                <a:rPr lang="ru-RU" sz="1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Чтобы различать предметы, нужен свет.                          Он попадает в глаз через зрачки.</a:t>
              </a: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051720" y="1916832"/>
              <a:ext cx="504056" cy="432048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4940" t="37212" r="11830" b="49374"/>
            <a:stretch>
              <a:fillRect/>
            </a:stretch>
          </p:blipFill>
          <p:spPr bwMode="auto">
            <a:xfrm>
              <a:off x="323528" y="3501008"/>
              <a:ext cx="1656184" cy="936104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179512" y="4437112"/>
              <a:ext cx="223224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ЗАПАХ.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Если что-то пахнет – значит, его крошечные частицы летают в воздухе. Твой нос распознает запахи, когда ты вдыхаешь эти частицы.</a:t>
              </a:r>
            </a:p>
          </p:txBody>
        </p:sp>
        <p:cxnSp>
          <p:nvCxnSpPr>
            <p:cNvPr id="14" name="Прямая со стрелкой 13"/>
            <p:cNvCxnSpPr>
              <a:stCxn id="12" idx="3"/>
            </p:cNvCxnSpPr>
            <p:nvPr/>
          </p:nvCxnSpPr>
          <p:spPr>
            <a:xfrm flipV="1">
              <a:off x="1979712" y="3573016"/>
              <a:ext cx="576064" cy="396044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 cstate="print">
              <a:lum/>
            </a:blip>
            <a:srcRect l="54408" t="71161" r="13528" b="14779"/>
            <a:stretch>
              <a:fillRect/>
            </a:stretch>
          </p:blipFill>
          <p:spPr bwMode="auto">
            <a:xfrm>
              <a:off x="2699792" y="4941168"/>
              <a:ext cx="1728192" cy="962289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2555776" y="5877272"/>
              <a:ext cx="29523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ВКУС. 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 помощью маленьких вкусовых рецепторов на языке ты определяешь вкус еды:  сладкий, соленый, горький, или кислый.</a:t>
              </a: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flipH="1" flipV="1">
              <a:off x="2987824" y="4581128"/>
              <a:ext cx="360040" cy="360040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8073" t="19882" r="54253" b="64982"/>
            <a:stretch>
              <a:fillRect/>
            </a:stretch>
          </p:blipFill>
          <p:spPr bwMode="auto">
            <a:xfrm>
              <a:off x="7020272" y="1628800"/>
              <a:ext cx="1728192" cy="98068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33" name="TextBox 32"/>
            <p:cNvSpPr txBox="1"/>
            <p:nvPr/>
          </p:nvSpPr>
          <p:spPr>
            <a:xfrm>
              <a:off x="6948264" y="2636912"/>
              <a:ext cx="2088232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СЛУХ.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Звук – это колебания воздуха, которые улавливает ухо.  А твой мозг распознает эти вибрации как звук.</a:t>
              </a: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 flipH="1">
              <a:off x="6444208" y="2420888"/>
              <a:ext cx="576064" cy="504056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226" t="52496" r="51613" b="31636"/>
            <a:stretch>
              <a:fillRect/>
            </a:stretch>
          </p:blipFill>
          <p:spPr bwMode="auto">
            <a:xfrm>
              <a:off x="7020272" y="4005064"/>
              <a:ext cx="1728192" cy="987538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40" name="TextBox 39"/>
            <p:cNvSpPr txBox="1"/>
            <p:nvPr/>
          </p:nvSpPr>
          <p:spPr>
            <a:xfrm>
              <a:off x="6444208" y="5013176"/>
              <a:ext cx="2699792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ОСЯЗАНИЕ. </a:t>
              </a:r>
              <a:r>
                <a:rPr lang="ru-RU" sz="1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Times New Roman" pitchFamily="18" charset="0"/>
                </a:rPr>
                <a:t>Кожей ты чувствуешь все, что происходит с твоим телом. Именно поэтому тебе становиться жарко или холодно, ты понимаешь, какой  предмет: мягкий , твердый  или  острый.</a:t>
              </a:r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 flipH="1">
              <a:off x="6084168" y="4365104"/>
              <a:ext cx="936104" cy="0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Прямоугольник 149"/>
          <p:cNvSpPr>
            <a:spLocks noChangeArrowheads="1"/>
          </p:cNvSpPr>
          <p:nvPr/>
        </p:nvSpPr>
        <p:spPr bwMode="auto">
          <a:xfrm>
            <a:off x="1763713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83568" y="1268760"/>
            <a:ext cx="7992888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>
              <a:lnSpc>
                <a:spcPct val="85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Определенным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частям тела (ухо, глаз нос, рот, кожа)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соответствует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- </a:t>
            </a:r>
            <a:r>
              <a:rPr lang="ru-RU" sz="20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чувство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, которое включается для распознавания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объектов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.</a:t>
            </a:r>
          </a:p>
        </p:txBody>
      </p:sp>
      <p:sp>
        <p:nvSpPr>
          <p:cNvPr id="19" name="Лента лицом вверх 18"/>
          <p:cNvSpPr/>
          <p:nvPr/>
        </p:nvSpPr>
        <p:spPr>
          <a:xfrm>
            <a:off x="1043608" y="476672"/>
            <a:ext cx="7200800" cy="576064"/>
          </a:xfrm>
          <a:prstGeom prst="ribbon2">
            <a:avLst/>
          </a:prstGeom>
          <a:solidFill>
            <a:srgbClr val="FFC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699792" y="548680"/>
            <a:ext cx="388843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ЧАСТИ ТЕЛА И ЧУВСТВА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0" name="Прямоугольник 149"/>
          <p:cNvSpPr>
            <a:spLocks noChangeArrowheads="1"/>
          </p:cNvSpPr>
          <p:nvPr/>
        </p:nvSpPr>
        <p:spPr bwMode="auto">
          <a:xfrm>
            <a:off x="1763688" y="0"/>
            <a:ext cx="7235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Муниципальное бюджетное нетиповое общеобразовательное учреждение</a:t>
            </a:r>
          </a:p>
          <a:p>
            <a:pPr algn="r">
              <a:lnSpc>
                <a:spcPct val="90000"/>
              </a:lnSpc>
            </a:pPr>
            <a:r>
              <a:rPr lang="ru-RU" sz="1200" b="1" dirty="0">
                <a:solidFill>
                  <a:srgbClr val="660066"/>
                </a:solidFill>
                <a:latin typeface="Calibri" pitchFamily="34" charset="0"/>
              </a:rPr>
              <a:t> «ГИМНАЗИЯ № 44»</a:t>
            </a:r>
          </a:p>
        </p:txBody>
      </p:sp>
      <p:grpSp>
        <p:nvGrpSpPr>
          <p:cNvPr id="74" name="Группа 73"/>
          <p:cNvGrpSpPr/>
          <p:nvPr/>
        </p:nvGrpSpPr>
        <p:grpSpPr>
          <a:xfrm>
            <a:off x="683568" y="1988840"/>
            <a:ext cx="7776864" cy="4608512"/>
            <a:chOff x="683568" y="1988840"/>
            <a:chExt cx="7776864" cy="4608512"/>
          </a:xfrm>
        </p:grpSpPr>
        <p:grpSp>
          <p:nvGrpSpPr>
            <p:cNvPr id="6" name="Группа 18"/>
            <p:cNvGrpSpPr/>
            <p:nvPr/>
          </p:nvGrpSpPr>
          <p:grpSpPr>
            <a:xfrm>
              <a:off x="683568" y="1988840"/>
              <a:ext cx="7776864" cy="4608512"/>
              <a:chOff x="1043608" y="2132856"/>
              <a:chExt cx="6120680" cy="4520690"/>
            </a:xfrm>
          </p:grpSpPr>
          <p:pic>
            <p:nvPicPr>
              <p:cNvPr id="14" name="Picture 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43608" y="2420888"/>
                <a:ext cx="6120680" cy="423265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5" name="Прямоугольник 14"/>
              <p:cNvSpPr/>
              <p:nvPr/>
            </p:nvSpPr>
            <p:spPr>
              <a:xfrm>
                <a:off x="3275856" y="2132856"/>
                <a:ext cx="16049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6350" stA="55000" endA="300" endPos="45500" dir="5400000" sy="-100000" algn="bl" rotWithShape="0"/>
                    </a:effectLst>
                    <a:latin typeface="Arial Black" pitchFamily="34" charset="0"/>
                    <a:ea typeface="+mj-ea"/>
                    <a:cs typeface="Times New Roman" pitchFamily="18" charset="0"/>
                  </a:rPr>
                  <a:t>Часть тела</a:t>
                </a:r>
                <a:endParaRPr lang="ru-RU" altLang="ru-RU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1331640" y="2132856"/>
                <a:ext cx="1127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6350" stA="55000" endA="300" endPos="45500" dir="5400000" sy="-100000" algn="bl" rotWithShape="0"/>
                    </a:effectLst>
                    <a:latin typeface="Arial Black" pitchFamily="34" charset="0"/>
                    <a:ea typeface="+mj-ea"/>
                    <a:cs typeface="Times New Roman" pitchFamily="18" charset="0"/>
                  </a:rPr>
                  <a:t>Объект</a:t>
                </a:r>
                <a:endParaRPr lang="ru-RU" altLang="ru-RU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5436096" y="2132856"/>
                <a:ext cx="1269825" cy="351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 smtClean="0">
                    <a:solidFill>
                      <a:srgbClr val="CC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6350" stA="55000" endA="300" endPos="45500" dir="5400000" sy="-100000" algn="bl" rotWithShape="0"/>
                    </a:effectLst>
                    <a:latin typeface="Arial Black" pitchFamily="34" charset="0"/>
                    <a:ea typeface="+mj-ea"/>
                    <a:cs typeface="Times New Roman" pitchFamily="18" charset="0"/>
                  </a:rPr>
                  <a:t>Чувство</a:t>
                </a:r>
                <a:endParaRPr lang="ru-RU" altLang="ru-RU" b="1" dirty="0">
                  <a:solidFill>
                    <a:srgbClr val="CC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5000" endA="300" endPos="45500" dir="5400000" sy="-100000" algn="bl" rotWithShape="0"/>
                  </a:effectLst>
                  <a:latin typeface="Arial Black" pitchFamily="34" charset="0"/>
                  <a:ea typeface="+mj-ea"/>
                  <a:cs typeface="Times New Roman" pitchFamily="18" charset="0"/>
                </a:endParaRPr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2123728" y="3933056"/>
              <a:ext cx="2304256" cy="2232248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4932040" y="3356992"/>
              <a:ext cx="1584176" cy="432048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2051720" y="3212976"/>
              <a:ext cx="2520280" cy="1944216"/>
            </a:xfrm>
            <a:prstGeom prst="line">
              <a:avLst/>
            </a:prstGeom>
            <a:ln w="1905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4860032" y="5013176"/>
              <a:ext cx="1584176" cy="144016"/>
            </a:xfrm>
            <a:prstGeom prst="line">
              <a:avLst/>
            </a:prstGeom>
            <a:ln w="1905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H="1">
              <a:off x="1835696" y="3212976"/>
              <a:ext cx="2592288" cy="2304256"/>
            </a:xfrm>
            <a:prstGeom prst="line">
              <a:avLst/>
            </a:prstGeom>
            <a:ln w="1905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flipV="1">
              <a:off x="4860032" y="2564904"/>
              <a:ext cx="1584176" cy="288032"/>
            </a:xfrm>
            <a:prstGeom prst="line">
              <a:avLst/>
            </a:prstGeom>
            <a:ln w="1905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907704" y="4797152"/>
              <a:ext cx="2736304" cy="1080120"/>
            </a:xfrm>
            <a:prstGeom prst="line">
              <a:avLst/>
            </a:prstGeom>
            <a:ln w="19050">
              <a:solidFill>
                <a:srgbClr val="CC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5148064" y="5805264"/>
              <a:ext cx="1296144" cy="216024"/>
            </a:xfrm>
            <a:prstGeom prst="line">
              <a:avLst/>
            </a:prstGeom>
            <a:ln w="19050">
              <a:solidFill>
                <a:srgbClr val="CC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1355</Words>
  <Application>Microsoft Office PowerPoint</Application>
  <PresentationFormat>Экран (4:3)</PresentationFormat>
  <Paragraphs>191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87</cp:revision>
  <dcterms:created xsi:type="dcterms:W3CDTF">2023-01-18T03:06:23Z</dcterms:created>
  <dcterms:modified xsi:type="dcterms:W3CDTF">2023-01-20T06:42:44Z</dcterms:modified>
</cp:coreProperties>
</file>