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9" r:id="rId4"/>
    <p:sldId id="266" r:id="rId5"/>
    <p:sldId id="270" r:id="rId6"/>
    <p:sldId id="271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5" r:id="rId17"/>
    <p:sldId id="284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501" autoAdjust="0"/>
  </p:normalViewPr>
  <p:slideViewPr>
    <p:cSldViewPr>
      <p:cViewPr>
        <p:scale>
          <a:sx n="76" d="100"/>
          <a:sy n="76" d="100"/>
        </p:scale>
        <p:origin x="-972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F29F6B5-6B26-494F-A95B-C0CB6305685C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158BDB-9A48-474A-AB12-0B769F8C09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tratatuk.ru/materialy/podelki-iz-bumagi/pletenaya-zakladka-iz-bumagi.html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692696"/>
            <a:ext cx="7450990" cy="2478137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r>
              <a:rPr lang="ru-RU" sz="4000" dirty="0" smtClean="0">
                <a:effectLst/>
              </a:rPr>
              <a:t/>
            </a:r>
            <a:br>
              <a:rPr lang="ru-RU" sz="4000" dirty="0" smtClean="0">
                <a:effectLst/>
              </a:rPr>
            </a:br>
            <a:endParaRPr lang="ru-RU" sz="7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4149080"/>
            <a:ext cx="4248472" cy="151216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l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Поторочина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Е.В,</a:t>
            </a:r>
          </a:p>
          <a:p>
            <a:pPr algn="l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Швецова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О.А.,</a:t>
            </a:r>
          </a:p>
          <a:p>
            <a:pPr algn="l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КотляроваН.А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учителя начальных классов 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Школа №121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 Самара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397675"/>
            <a:ext cx="82089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07F09">
                    <a:tint val="88000"/>
                    <a:satMod val="150000"/>
                  </a:srgbClr>
                </a:solidFill>
                <a:ea typeface="+mj-ea"/>
                <a:cs typeface="+mj-cs"/>
              </a:rPr>
              <a:t>Плетение из полос. Закладка для книги в народном стиле</a:t>
            </a:r>
            <a:r>
              <a:rPr lang="ru-RU" sz="7200" b="1" dirty="0">
                <a:solidFill>
                  <a:srgbClr val="F07F09">
                    <a:tint val="88000"/>
                    <a:satMod val="150000"/>
                  </a:srgbClr>
                </a:solidFill>
                <a:ea typeface="+mj-ea"/>
                <a:cs typeface="+mj-cs"/>
              </a:rPr>
              <a:t/>
            </a:r>
            <a:br>
              <a:rPr lang="ru-RU" sz="7200" b="1" dirty="0">
                <a:solidFill>
                  <a:srgbClr val="F07F09">
                    <a:tint val="88000"/>
                    <a:satMod val="150000"/>
                  </a:srgbClr>
                </a:solidFill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70" y="3613666"/>
            <a:ext cx="2398985" cy="232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73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6"/>
            <a:ext cx="4677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quote-cjk-patch"/>
              </a:rPr>
              <a:t>Схема плетения. </a:t>
            </a:r>
            <a:endParaRPr lang="ru-RU" sz="3600" b="1" i="0" dirty="0">
              <a:solidFill>
                <a:srgbClr val="FF0000"/>
              </a:solidFill>
              <a:effectLst/>
              <a:latin typeface="quote-cjk-patch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339027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1.Подготовьте </a:t>
            </a:r>
            <a:r>
              <a:rPr lang="ru-RU" sz="2400" b="1" dirty="0">
                <a:solidFill>
                  <a:srgbClr val="FF0000"/>
                </a:solidFill>
                <a:latin typeface="+mj-lt"/>
              </a:rPr>
              <a:t>полоски.</a:t>
            </a:r>
            <a:r>
              <a:rPr lang="ru-RU" sz="2400" dirty="0">
                <a:solidFill>
                  <a:srgbClr val="333333"/>
                </a:solidFill>
                <a:latin typeface="+mj-lt"/>
              </a:rPr>
              <a:t> Нарежьте 4 </a:t>
            </a:r>
            <a:r>
              <a:rPr lang="ru-RU" sz="2400" dirty="0" smtClean="0">
                <a:solidFill>
                  <a:srgbClr val="333333"/>
                </a:solidFill>
                <a:latin typeface="+mj-lt"/>
              </a:rPr>
              <a:t>полоски одинаковой </a:t>
            </a:r>
            <a:r>
              <a:rPr lang="ru-RU" sz="2400" dirty="0">
                <a:solidFill>
                  <a:srgbClr val="333333"/>
                </a:solidFill>
                <a:latin typeface="+mj-lt"/>
              </a:rPr>
              <a:t>длины. </a:t>
            </a:r>
            <a:endParaRPr lang="ru-RU" sz="2400" dirty="0" smtClean="0">
              <a:solidFill>
                <a:srgbClr val="333333"/>
              </a:solidFill>
              <a:latin typeface="+mj-lt"/>
            </a:endParaRPr>
          </a:p>
          <a:p>
            <a:r>
              <a:rPr lang="ru-RU" sz="2400" dirty="0" smtClean="0">
                <a:solidFill>
                  <a:srgbClr val="333333"/>
                </a:solidFill>
                <a:latin typeface="+mj-lt"/>
              </a:rPr>
              <a:t>Ширина </a:t>
            </a:r>
            <a:r>
              <a:rPr lang="ru-RU" sz="2400" dirty="0">
                <a:solidFill>
                  <a:srgbClr val="333333"/>
                </a:solidFill>
                <a:latin typeface="+mj-lt"/>
              </a:rPr>
              <a:t>и цвет — на ваш вкус, под размер книги. Например, 1 см на 30 см</a:t>
            </a:r>
            <a:endParaRPr lang="ru-RU" sz="2400" dirty="0">
              <a:latin typeface="+mj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08686"/>
            <a:ext cx="5760640" cy="3251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4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28092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dirty="0" smtClean="0">
                <a:solidFill>
                  <a:srgbClr val="FF0000"/>
                </a:solidFill>
              </a:rPr>
              <a:t>.Склейте </a:t>
            </a:r>
            <a:r>
              <a:rPr lang="ru-RU" sz="2000" dirty="0">
                <a:solidFill>
                  <a:srgbClr val="FF0000"/>
                </a:solidFill>
              </a:rPr>
              <a:t>две полосы </a:t>
            </a:r>
            <a:r>
              <a:rPr lang="ru-RU" sz="2000" dirty="0" smtClean="0">
                <a:solidFill>
                  <a:srgbClr val="FF0000"/>
                </a:solidFill>
              </a:rPr>
              <a:t>одного </a:t>
            </a:r>
            <a:r>
              <a:rPr lang="ru-RU" sz="2000" dirty="0">
                <a:solidFill>
                  <a:srgbClr val="FF0000"/>
                </a:solidFill>
              </a:rPr>
              <a:t>цвета под прямым углом.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80728"/>
            <a:ext cx="842493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616161"/>
              </a:solidFill>
              <a:latin typeface="Lato"/>
            </a:endParaRPr>
          </a:p>
          <a:p>
            <a:endParaRPr lang="ru-RU" dirty="0">
              <a:solidFill>
                <a:srgbClr val="616161"/>
              </a:solidFill>
              <a:latin typeface="Lato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.Теперь </a:t>
            </a:r>
            <a:r>
              <a:rPr lang="ru-RU" sz="2000" dirty="0">
                <a:solidFill>
                  <a:srgbClr val="FF0000"/>
                </a:solidFill>
                <a:latin typeface="+mj-lt"/>
              </a:rPr>
              <a:t>приклейте еще две полоски </a:t>
            </a:r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другого цвета</a:t>
            </a:r>
            <a:r>
              <a:rPr lang="ru-RU" sz="2000" dirty="0">
                <a:solidFill>
                  <a:srgbClr val="FF0000"/>
                </a:solidFill>
                <a:latin typeface="+mj-lt"/>
              </a:rPr>
              <a:t>, крест-накрест, но рядом </a:t>
            </a:r>
            <a:r>
              <a:rPr lang="ru-RU" sz="2000" dirty="0" smtClean="0">
                <a:solidFill>
                  <a:srgbClr val="FF0000"/>
                </a:solidFill>
                <a:latin typeface="+mj-lt"/>
              </a:rPr>
              <a:t>со светло-зелёными полосами</a:t>
            </a:r>
            <a:r>
              <a:rPr lang="ru-RU" sz="2000" dirty="0">
                <a:solidFill>
                  <a:srgbClr val="FF0000"/>
                </a:solidFill>
                <a:latin typeface="+mj-lt"/>
              </a:rPr>
              <a:t>.</a:t>
            </a:r>
            <a:br>
              <a:rPr lang="ru-RU" sz="2000" dirty="0">
                <a:solidFill>
                  <a:srgbClr val="FF0000"/>
                </a:solidFill>
                <a:latin typeface="+mj-lt"/>
              </a:rPr>
            </a:br>
            <a:r>
              <a:rPr lang="ru-RU" sz="2400" dirty="0">
                <a:latin typeface="+mj-lt"/>
              </a:rPr>
              <a:t/>
            </a:r>
            <a:br>
              <a:rPr lang="ru-RU" sz="2400" dirty="0">
                <a:latin typeface="+mj-lt"/>
              </a:rPr>
            </a:br>
            <a:endParaRPr lang="ru-RU" sz="2400" dirty="0">
              <a:latin typeface="+mj-lt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813690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59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70485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+mj-lt"/>
              </a:rPr>
              <a:t>4.Начните </a:t>
            </a:r>
            <a:r>
              <a:rPr lang="ru-RU" sz="2000" b="1" dirty="0">
                <a:solidFill>
                  <a:srgbClr val="FF0000"/>
                </a:solidFill>
                <a:latin typeface="+mj-lt"/>
              </a:rPr>
              <a:t>плетение.</a:t>
            </a:r>
            <a:r>
              <a:rPr lang="ru-RU" sz="2000" dirty="0">
                <a:solidFill>
                  <a:srgbClr val="FF0000"/>
                </a:solidFill>
              </a:rPr>
              <a:t> Загните внешнюю (в нашем </a:t>
            </a:r>
            <a:r>
              <a:rPr lang="ru-RU" sz="2000" dirty="0" smtClean="0">
                <a:solidFill>
                  <a:srgbClr val="FF0000"/>
                </a:solidFill>
              </a:rPr>
              <a:t>случае светло- зелёную) </a:t>
            </a:r>
            <a:r>
              <a:rPr lang="ru-RU" sz="2000" dirty="0">
                <a:solidFill>
                  <a:srgbClr val="FF0000"/>
                </a:solidFill>
              </a:rPr>
              <a:t>полоску влево, чтобы она стала параллельна </a:t>
            </a:r>
            <a:r>
              <a:rPr lang="ru-RU" sz="2000" dirty="0" smtClean="0">
                <a:solidFill>
                  <a:srgbClr val="FF0000"/>
                </a:solidFill>
              </a:rPr>
              <a:t>розовой.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5</a:t>
            </a:r>
            <a:r>
              <a:rPr lang="ru-RU" sz="2000" dirty="0" smtClean="0">
                <a:solidFill>
                  <a:srgbClr val="FF0000"/>
                </a:solidFill>
              </a:rPr>
              <a:t>.Затем </a:t>
            </a:r>
            <a:r>
              <a:rPr lang="ru-RU" sz="2000" dirty="0">
                <a:solidFill>
                  <a:srgbClr val="FF0000"/>
                </a:solidFill>
              </a:rPr>
              <a:t>аналогично загните вторую внешнюю </a:t>
            </a:r>
            <a:r>
              <a:rPr lang="ru-RU" sz="2000" dirty="0" smtClean="0">
                <a:solidFill>
                  <a:srgbClr val="FF0000"/>
                </a:solidFill>
              </a:rPr>
              <a:t>светло-зелёную </a:t>
            </a:r>
            <a:r>
              <a:rPr lang="ru-RU" sz="2000" dirty="0">
                <a:solidFill>
                  <a:srgbClr val="FF0000"/>
                </a:solidFill>
              </a:rPr>
              <a:t>полоску вправо, внутрь. </a:t>
            </a:r>
            <a:r>
              <a:rPr lang="ru-RU" sz="2400" dirty="0">
                <a:solidFill>
                  <a:srgbClr val="FF0000"/>
                </a:solidFill>
                <a:hlinkClick r:id="rId2"/>
              </a:rPr>
              <a:t/>
            </a:r>
            <a:br>
              <a:rPr lang="ru-RU" sz="2400" dirty="0">
                <a:solidFill>
                  <a:srgbClr val="FF0000"/>
                </a:solidFill>
                <a:hlinkClick r:id="rId2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816406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71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5846"/>
            <a:ext cx="770485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F1115"/>
                </a:solidFill>
                <a:latin typeface="quote-cjk-patch"/>
              </a:rPr>
              <a:t>   </a:t>
            </a:r>
            <a:r>
              <a:rPr lang="ru-RU" sz="2800" b="1" dirty="0" err="1" smtClean="0">
                <a:solidFill>
                  <a:srgbClr val="0070C0"/>
                </a:solidFill>
                <a:latin typeface="quote-cjk-patch"/>
              </a:rPr>
              <a:t>Физминутка</a:t>
            </a:r>
            <a:endParaRPr lang="ru-RU" sz="2800" b="1" dirty="0">
              <a:solidFill>
                <a:srgbClr val="0070C0"/>
              </a:solidFill>
              <a:latin typeface="quote-cjk-patch"/>
            </a:endParaRPr>
          </a:p>
          <a:p>
            <a:r>
              <a:rPr lang="ru-RU" sz="2800" i="1" dirty="0" smtClean="0">
                <a:solidFill>
                  <a:srgbClr val="0070C0"/>
                </a:solidFill>
                <a:latin typeface="quote-cjk-patch"/>
              </a:rPr>
              <a:t>Мы </a:t>
            </a:r>
            <a:r>
              <a:rPr lang="ru-RU" sz="2800" i="1" dirty="0">
                <a:solidFill>
                  <a:srgbClr val="0070C0"/>
                </a:solidFill>
                <a:latin typeface="quote-cjk-patch"/>
              </a:rPr>
              <a:t>закладку мастерили,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 (</a:t>
            </a:r>
            <a:r>
              <a:rPr lang="ru-RU" dirty="0">
                <a:solidFill>
                  <a:srgbClr val="0070C0"/>
                </a:solidFill>
                <a:latin typeface="quote-cjk-patch"/>
              </a:rPr>
              <a:t>круговые движения кистями рук)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quote-cjk-patch"/>
              </a:rPr>
            </a:br>
            <a:r>
              <a:rPr lang="ru-RU" sz="2800" i="1" dirty="0">
                <a:solidFill>
                  <a:srgbClr val="0070C0"/>
                </a:solidFill>
                <a:latin typeface="quote-cjk-patch"/>
              </a:rPr>
              <a:t>Наши пальчики устали.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 (</a:t>
            </a:r>
            <a:r>
              <a:rPr lang="ru-RU" dirty="0">
                <a:solidFill>
                  <a:srgbClr val="0070C0"/>
                </a:solidFill>
                <a:latin typeface="quote-cjk-patch"/>
              </a:rPr>
              <a:t>потрясли кистями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)</a:t>
            </a:r>
            <a:br>
              <a:rPr lang="ru-RU" sz="2800" dirty="0">
                <a:solidFill>
                  <a:srgbClr val="0070C0"/>
                </a:solidFill>
                <a:latin typeface="quote-cjk-patch"/>
              </a:rPr>
            </a:br>
            <a:r>
              <a:rPr lang="ru-RU" sz="2800" i="1" dirty="0">
                <a:solidFill>
                  <a:srgbClr val="0070C0"/>
                </a:solidFill>
                <a:latin typeface="quote-cjk-patch"/>
              </a:rPr>
              <a:t>Мы ладошки разотрём,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 (</a:t>
            </a:r>
            <a:r>
              <a:rPr lang="ru-RU" dirty="0" smtClean="0">
                <a:solidFill>
                  <a:srgbClr val="0070C0"/>
                </a:solidFill>
                <a:latin typeface="quote-cjk-patch"/>
              </a:rPr>
              <a:t>трём </a:t>
            </a:r>
            <a:r>
              <a:rPr lang="ru-RU" dirty="0">
                <a:solidFill>
                  <a:srgbClr val="0070C0"/>
                </a:solidFill>
                <a:latin typeface="quote-cjk-patch"/>
              </a:rPr>
              <a:t>ладони друг о друга)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quote-cjk-patch"/>
              </a:rPr>
            </a:br>
            <a:r>
              <a:rPr lang="ru-RU" sz="2800" i="1" dirty="0" smtClean="0">
                <a:solidFill>
                  <a:srgbClr val="0070C0"/>
                </a:solidFill>
                <a:latin typeface="quote-cjk-patch"/>
              </a:rPr>
              <a:t>Мастерить </a:t>
            </a:r>
            <a:r>
              <a:rPr lang="ru-RU" sz="2800" i="1" dirty="0">
                <a:solidFill>
                  <a:srgbClr val="0070C0"/>
                </a:solidFill>
                <a:latin typeface="quote-cjk-patch"/>
              </a:rPr>
              <a:t>опять начнём.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 (</a:t>
            </a:r>
            <a:r>
              <a:rPr lang="ru-RU" dirty="0">
                <a:solidFill>
                  <a:srgbClr val="0070C0"/>
                </a:solidFill>
                <a:latin typeface="quote-cjk-patch"/>
              </a:rPr>
              <a:t>хлопок в ладоши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)</a:t>
            </a:r>
            <a:br>
              <a:rPr lang="ru-RU" sz="2800" dirty="0">
                <a:solidFill>
                  <a:srgbClr val="0070C0"/>
                </a:solidFill>
                <a:latin typeface="quote-cjk-patch"/>
              </a:rPr>
            </a:br>
            <a:r>
              <a:rPr lang="ru-RU" sz="2800" i="1" dirty="0">
                <a:solidFill>
                  <a:srgbClr val="0070C0"/>
                </a:solidFill>
                <a:latin typeface="quote-cjk-patch"/>
              </a:rPr>
              <a:t>Раз, два, три, четыре, пять —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quote-cjk-patch"/>
              </a:rPr>
            </a:br>
            <a:r>
              <a:rPr lang="ru-RU" sz="2800" i="1" dirty="0">
                <a:solidFill>
                  <a:srgbClr val="0070C0"/>
                </a:solidFill>
                <a:latin typeface="quote-cjk-patch"/>
              </a:rPr>
              <a:t>Можно тихо сесть опять!</a:t>
            </a:r>
            <a:r>
              <a:rPr lang="ru-RU" sz="2800" dirty="0">
                <a:solidFill>
                  <a:srgbClr val="0070C0"/>
                </a:solidFill>
                <a:latin typeface="quote-cjk-patch"/>
              </a:rPr>
              <a:t> </a:t>
            </a:r>
            <a:r>
              <a:rPr lang="ru-RU" sz="2800" dirty="0" smtClean="0">
                <a:solidFill>
                  <a:srgbClr val="0070C0"/>
                </a:solidFill>
                <a:latin typeface="quote-cjk-patch"/>
              </a:rPr>
              <a:t>(</a:t>
            </a:r>
            <a:r>
              <a:rPr lang="ru-RU" dirty="0" smtClean="0">
                <a:solidFill>
                  <a:srgbClr val="0070C0"/>
                </a:solidFill>
                <a:latin typeface="quote-cjk-patch"/>
              </a:rPr>
              <a:t>садимся </a:t>
            </a:r>
            <a:r>
              <a:rPr lang="ru-RU" dirty="0">
                <a:solidFill>
                  <a:srgbClr val="0070C0"/>
                </a:solidFill>
                <a:latin typeface="quote-cjk-patch"/>
              </a:rPr>
              <a:t>за парты)</a:t>
            </a:r>
          </a:p>
          <a:p>
            <a:pPr algn="ctr"/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316835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43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2"/>
            <a:ext cx="748883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548680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Lato"/>
              </a:rPr>
              <a:t>Внимание: </a:t>
            </a:r>
            <a:r>
              <a:rPr lang="ru-RU" dirty="0" smtClean="0">
                <a:solidFill>
                  <a:srgbClr val="002060"/>
                </a:solidFill>
                <a:latin typeface="Lato"/>
              </a:rPr>
              <a:t>в </a:t>
            </a:r>
            <a:r>
              <a:rPr lang="ru-RU" dirty="0">
                <a:solidFill>
                  <a:srgbClr val="002060"/>
                </a:solidFill>
                <a:latin typeface="Lato"/>
              </a:rPr>
              <a:t>процессе плетения закладки, следует следить за внешними краями плетенки. Они должны быть ровными, чтобы полосы не топорщились, а создавали прямую линию. Ведь от этого зависит и форма самой закладки.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Плетем закладку до конца. Оставшиеся сверху полоски, в нашем случае светло-зеленые, склеиваем клеем, а розовые срезаем ножницами и подклеиваем с обратной стороны к верхним как показано на фото №7.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Получилась очень симпатичная заготовка, которая уже может служить закладкой.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844824"/>
            <a:ext cx="89289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6</a:t>
            </a:r>
            <a:r>
              <a:rPr lang="ru-RU" dirty="0">
                <a:solidFill>
                  <a:srgbClr val="FF0000"/>
                </a:solidFill>
              </a:rPr>
              <a:t>. Поочерёдно загибайте то одну, то другую </a:t>
            </a:r>
            <a:r>
              <a:rPr lang="ru-RU" dirty="0" smtClean="0">
                <a:solidFill>
                  <a:srgbClr val="FF0000"/>
                </a:solidFill>
              </a:rPr>
              <a:t>розовую полоску ,потом загибаем светло-зелёные полоски.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7</a:t>
            </a:r>
            <a:r>
              <a:rPr lang="ru-RU" dirty="0" smtClean="0">
                <a:solidFill>
                  <a:srgbClr val="FF0000"/>
                </a:solidFill>
              </a:rPr>
              <a:t>.Плетём </a:t>
            </a:r>
            <a:r>
              <a:rPr lang="ru-RU" dirty="0">
                <a:solidFill>
                  <a:srgbClr val="FF0000"/>
                </a:solidFill>
              </a:rPr>
              <a:t>закладку до конца. Оставшиеся сверху полоски, в нашем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случае светло-зелёные</a:t>
            </a:r>
            <a:r>
              <a:rPr lang="ru-RU" dirty="0">
                <a:solidFill>
                  <a:srgbClr val="FF0000"/>
                </a:solidFill>
              </a:rPr>
              <a:t>, склеиваем клеем, а розовые срезаем ножницами и подклеиваем с обратной стороны к верхним как 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показано </a:t>
            </a:r>
            <a:r>
              <a:rPr lang="ru-RU" dirty="0">
                <a:solidFill>
                  <a:srgbClr val="FF0000"/>
                </a:solidFill>
              </a:rPr>
              <a:t>на фото №7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77048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quote-cjk-patch"/>
              </a:rPr>
              <a:t>Украшение в народном стиле</a:t>
            </a:r>
            <a:endParaRPr lang="ru-RU" sz="2800" b="1" i="0" dirty="0">
              <a:solidFill>
                <a:srgbClr val="FF0000"/>
              </a:solidFill>
              <a:effectLst/>
              <a:latin typeface="quote-cjk-patch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52367"/>
            <a:ext cx="3024336" cy="226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52367"/>
            <a:ext cx="3267893" cy="2265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61048"/>
            <a:ext cx="4230079" cy="244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52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5"/>
            <a:ext cx="835292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B0F0"/>
                </a:solidFill>
              </a:rPr>
              <a:t>Критерии оценки (самопроверка)</a:t>
            </a:r>
          </a:p>
          <a:p>
            <a:endParaRPr lang="ru-RU" dirty="0"/>
          </a:p>
          <a:p>
            <a:endParaRPr lang="ru-RU" sz="2800" dirty="0">
              <a:solidFill>
                <a:srgbClr val="00B0F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Плетение </a:t>
            </a:r>
            <a:r>
              <a:rPr lang="ru-RU" sz="2800" b="1" dirty="0">
                <a:solidFill>
                  <a:srgbClr val="002060"/>
                </a:solidFill>
              </a:rPr>
              <a:t>ровное, без дырок.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Концы </a:t>
            </a:r>
            <a:r>
              <a:rPr lang="ru-RU" sz="2800" b="1" dirty="0">
                <a:solidFill>
                  <a:srgbClr val="002060"/>
                </a:solidFill>
              </a:rPr>
              <a:t>полосок аккуратно закреплены.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Есть </a:t>
            </a:r>
            <a:r>
              <a:rPr lang="ru-RU" sz="2800" b="1" dirty="0">
                <a:solidFill>
                  <a:srgbClr val="002060"/>
                </a:solidFill>
              </a:rPr>
              <a:t>народный узор.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sz="2800" b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</a:rPr>
              <a:t>Рабочее </a:t>
            </a:r>
            <a:r>
              <a:rPr lang="ru-RU" sz="2800" b="1" dirty="0">
                <a:solidFill>
                  <a:srgbClr val="002060"/>
                </a:solidFill>
              </a:rPr>
              <a:t>место в порядке.</a:t>
            </a:r>
          </a:p>
        </p:txBody>
      </p:sp>
    </p:spTree>
    <p:extLst>
      <p:ext uri="{BB962C8B-B14F-4D97-AF65-F5344CB8AC3E}">
        <p14:creationId xmlns:p14="http://schemas.microsoft.com/office/powerpoint/2010/main" val="72105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48872" cy="562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83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980728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Д</a:t>
            </a:r>
            <a:r>
              <a:rPr lang="ru-RU" sz="2800" dirty="0" smtClean="0"/>
              <a:t>аже </a:t>
            </a:r>
            <a:r>
              <a:rPr lang="ru-RU" sz="2800" dirty="0"/>
              <a:t>маленькое ремесло связывает нас с историей нашего народа. </a:t>
            </a:r>
            <a:endParaRPr lang="ru-RU" sz="2800" dirty="0" smtClean="0"/>
          </a:p>
          <a:p>
            <a:pPr algn="ctr"/>
            <a:endParaRPr lang="ru-RU" sz="4000" smtClean="0">
              <a:solidFill>
                <a:srgbClr val="FF0000"/>
              </a:solidFill>
            </a:endParaRPr>
          </a:p>
          <a:p>
            <a:pPr algn="ctr"/>
            <a:r>
              <a:rPr lang="ru-RU" sz="4000" smtClean="0">
                <a:solidFill>
                  <a:srgbClr val="FF0000"/>
                </a:solidFill>
              </a:rPr>
              <a:t>Берегите </a:t>
            </a:r>
            <a:r>
              <a:rPr lang="ru-RU" sz="4000" dirty="0">
                <a:solidFill>
                  <a:srgbClr val="FF0000"/>
                </a:solidFill>
              </a:rPr>
              <a:t>свои книги и помните: книга — наш друг</a:t>
            </a:r>
            <a:r>
              <a:rPr lang="ru-RU" sz="4000" dirty="0" smtClean="0">
                <a:solidFill>
                  <a:srgbClr val="FF0000"/>
                </a:solidFill>
              </a:rPr>
              <a:t>!</a:t>
            </a:r>
          </a:p>
          <a:p>
            <a:pPr algn="ctr"/>
            <a:endParaRPr lang="ru-RU" sz="4000" dirty="0" smtClean="0"/>
          </a:p>
          <a:p>
            <a:pPr algn="ctr"/>
            <a:endParaRPr lang="ru-RU" sz="4000" dirty="0"/>
          </a:p>
          <a:p>
            <a:pPr algn="ctr"/>
            <a:r>
              <a:rPr lang="ru-RU" sz="3200" dirty="0" smtClean="0"/>
              <a:t>Спасибо за работу!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075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501008"/>
            <a:ext cx="8183880" cy="2534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258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книжке живу, не шуршу, не кричу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 нужное всегда я сберегу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страницы углы загибать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Меня </a:t>
            </a: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просто нужно в книжку вставлять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140968"/>
            <a:ext cx="2203726" cy="253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1755279" cy="210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693767"/>
            <a:ext cx="1224136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808" y="3573016"/>
            <a:ext cx="1271329" cy="167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84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7920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3864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</a:rPr>
              <a:t>История плетения на Руси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585836" cy="238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4104456" cy="238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49080"/>
            <a:ext cx="2459161" cy="167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44936"/>
            <a:ext cx="2168656" cy="162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144936"/>
            <a:ext cx="2592288" cy="162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572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«Хоть не шляпа, а с полями,</a:t>
            </a:r>
          </a:p>
          <a:p>
            <a:pPr marL="0" indent="0" algn="ctr"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цветок, а с корешком.</a:t>
            </a:r>
          </a:p>
          <a:p>
            <a:pPr marL="0" indent="0" algn="ctr"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Разговаривает с нами</a:t>
            </a:r>
          </a:p>
          <a:p>
            <a:pPr marL="0" indent="0" algn="ctr">
              <a:buNone/>
            </a:pPr>
            <a:r>
              <a:rPr lang="ru-RU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Терпеливым языком».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444130"/>
            <a:ext cx="2520279" cy="2566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4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13681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810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C000"/>
                </a:solidFill>
              </a:rPr>
              <a:t>Цели </a:t>
            </a:r>
            <a:r>
              <a:rPr lang="ru-RU" sz="3600" b="1" dirty="0">
                <a:solidFill>
                  <a:srgbClr val="FFC000"/>
                </a:solidFill>
              </a:rPr>
              <a:t>и задачи урока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859340"/>
            <a:ext cx="75608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ru-RU" sz="2800" dirty="0">
                <a:solidFill>
                  <a:srgbClr val="002060"/>
                </a:solidFill>
              </a:rPr>
              <a:t>Узнаем историю плетения и значение народных узоров.</a:t>
            </a:r>
          </a:p>
          <a:p>
            <a:pPr marL="285750" indent="-285750">
              <a:buFont typeface="Courier New" pitchFamily="49" charset="0"/>
              <a:buChar char="o"/>
            </a:pPr>
            <a:endParaRPr lang="ru-RU" sz="2800" dirty="0">
              <a:solidFill>
                <a:srgbClr val="002060"/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>
                <a:solidFill>
                  <a:srgbClr val="002060"/>
                </a:solidFill>
              </a:rPr>
              <a:t>Научимся плести из бумажных полос.</a:t>
            </a:r>
          </a:p>
          <a:p>
            <a:pPr marL="285750" indent="-285750">
              <a:buFont typeface="Courier New" pitchFamily="49" charset="0"/>
              <a:buChar char="o"/>
            </a:pPr>
            <a:endParaRPr lang="ru-RU" sz="2800" dirty="0">
              <a:solidFill>
                <a:srgbClr val="002060"/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>
                <a:solidFill>
                  <a:srgbClr val="002060"/>
                </a:solidFill>
              </a:rPr>
              <a:t>Сделаем закладку в народном стиле.</a:t>
            </a:r>
          </a:p>
          <a:p>
            <a:pPr marL="285750" indent="-285750">
              <a:buFont typeface="Courier New" pitchFamily="49" charset="0"/>
              <a:buChar char="o"/>
            </a:pPr>
            <a:endParaRPr lang="ru-RU" sz="2800" dirty="0">
              <a:solidFill>
                <a:srgbClr val="002060"/>
              </a:solidFill>
            </a:endParaRPr>
          </a:p>
          <a:p>
            <a:pPr marL="285750" indent="-285750">
              <a:buFont typeface="Courier New" pitchFamily="49" charset="0"/>
              <a:buChar char="o"/>
            </a:pPr>
            <a:r>
              <a:rPr lang="ru-RU" sz="2800" dirty="0">
                <a:solidFill>
                  <a:srgbClr val="002060"/>
                </a:solidFill>
              </a:rPr>
              <a:t>Вспомним, как бережно относиться к книгам.</a:t>
            </a:r>
          </a:p>
        </p:txBody>
      </p:sp>
    </p:spTree>
    <p:extLst>
      <p:ext uri="{BB962C8B-B14F-4D97-AF65-F5344CB8AC3E}">
        <p14:creationId xmlns:p14="http://schemas.microsoft.com/office/powerpoint/2010/main" val="280854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u="sng" dirty="0">
                <a:solidFill>
                  <a:srgbClr val="FF0000"/>
                </a:solidFill>
              </a:rPr>
              <a:t>Что нам </a:t>
            </a:r>
            <a:r>
              <a:rPr lang="ru-RU" sz="4000" b="1" u="sng" dirty="0" smtClean="0">
                <a:solidFill>
                  <a:srgbClr val="FF0000"/>
                </a:solidFill>
              </a:rPr>
              <a:t>понадобится: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b="1" dirty="0">
                <a:solidFill>
                  <a:srgbClr val="002060"/>
                </a:solidFill>
              </a:rPr>
              <a:t>цветная бумага</a:t>
            </a:r>
            <a:r>
              <a:rPr lang="ru-RU" sz="3600" dirty="0">
                <a:solidFill>
                  <a:srgbClr val="002060"/>
                </a:solidFill>
              </a:rPr>
              <a:t> двух </a:t>
            </a:r>
            <a:r>
              <a:rPr lang="ru-RU" sz="3600" dirty="0" smtClean="0">
                <a:solidFill>
                  <a:srgbClr val="002060"/>
                </a:solidFill>
              </a:rPr>
              <a:t>цветов</a:t>
            </a:r>
            <a:r>
              <a:rPr lang="ru-RU" sz="3600" dirty="0">
                <a:solidFill>
                  <a:srgbClr val="002060"/>
                </a:solidFill>
              </a:rPr>
              <a:t> 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ножницы</a:t>
            </a:r>
            <a:r>
              <a:rPr lang="ru-RU" sz="3600" dirty="0">
                <a:solidFill>
                  <a:srgbClr val="002060"/>
                </a:solidFill>
              </a:rPr>
              <a:t> 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линейка</a:t>
            </a:r>
            <a:r>
              <a:rPr lang="ru-RU" sz="3600" dirty="0">
                <a:solidFill>
                  <a:srgbClr val="002060"/>
                </a:solidFill>
              </a:rPr>
              <a:t> 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</a:rPr>
              <a:t>простой </a:t>
            </a:r>
            <a:r>
              <a:rPr lang="ru-RU" sz="3600" b="1" dirty="0">
                <a:solidFill>
                  <a:srgbClr val="002060"/>
                </a:solidFill>
              </a:rPr>
              <a:t>карандаш</a:t>
            </a:r>
            <a:r>
              <a:rPr lang="ru-RU" sz="3600" dirty="0">
                <a:solidFill>
                  <a:srgbClr val="002060"/>
                </a:solidFill>
              </a:rPr>
              <a:t> 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rgbClr val="002060"/>
                </a:solidFill>
              </a:rPr>
              <a:t> </a:t>
            </a:r>
            <a:r>
              <a:rPr lang="ru-RU" sz="3600" b="1" dirty="0" smtClean="0">
                <a:solidFill>
                  <a:srgbClr val="002060"/>
                </a:solidFill>
              </a:rPr>
              <a:t>клей-карандаш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7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698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</a:rPr>
              <a:t>Красный цвет </a:t>
            </a:r>
          </a:p>
          <a:p>
            <a:pPr marL="0" indent="0">
              <a:buNone/>
            </a:pPr>
            <a:r>
              <a:rPr lang="ru-RU" sz="3200" dirty="0"/>
              <a:t>на Руси обозначал солнце, огонь, жизнь и красоту. Недаром говорят «красна девица» или «красное солнышко».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20688"/>
            <a:ext cx="324036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68960"/>
            <a:ext cx="324295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37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4129656" cy="49868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bg1"/>
                </a:solidFill>
              </a:rPr>
              <a:t>Белый цвет </a:t>
            </a:r>
            <a:r>
              <a:rPr lang="ru-RU" sz="4000" b="1" dirty="0" smtClean="0"/>
              <a:t>на Руси обозначал</a:t>
            </a:r>
          </a:p>
          <a:p>
            <a:pPr marL="0" indent="0" algn="ctr">
              <a:buNone/>
            </a:pPr>
            <a:r>
              <a:rPr lang="ru-RU" sz="3600" b="1" dirty="0" smtClean="0"/>
              <a:t>чистоту, свет, добро </a:t>
            </a:r>
            <a:r>
              <a:rPr lang="ru-RU" sz="3600" b="1" dirty="0"/>
              <a:t>и </a:t>
            </a:r>
            <a:r>
              <a:rPr lang="ru-RU" sz="3600" b="1" dirty="0" smtClean="0"/>
              <a:t>снежную зиму.</a:t>
            </a:r>
            <a:endParaRPr lang="ru-RU" sz="36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3538736" cy="2358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356992"/>
            <a:ext cx="2376264" cy="1924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5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4201664" cy="438912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/>
              <a:t>Чёрный</a:t>
            </a:r>
            <a:r>
              <a:rPr lang="ru-RU" sz="3600" dirty="0"/>
              <a:t> и 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коричневый</a:t>
            </a:r>
            <a:r>
              <a:rPr lang="ru-RU" sz="3600" dirty="0"/>
              <a:t> — </a:t>
            </a:r>
            <a:r>
              <a:rPr lang="ru-RU" b="1" dirty="0"/>
              <a:t>это цвет земли-матушки, которая кормит всех людей.</a:t>
            </a:r>
          </a:p>
          <a:p>
            <a:pPr algn="ctr"/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92696"/>
            <a:ext cx="3930650" cy="2203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91" y="3140967"/>
            <a:ext cx="2470374" cy="247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7"/>
            <a:ext cx="4464496" cy="244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11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487</TotalTime>
  <Words>408</Words>
  <Application>Microsoft Office PowerPoint</Application>
  <PresentationFormat>Экран (4:3)</PresentationFormat>
  <Paragraphs>72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Плетёная закладка</dc:title>
  <dc:creator>User</dc:creator>
  <cp:lastModifiedBy>Елена</cp:lastModifiedBy>
  <cp:revision>28</cp:revision>
  <dcterms:created xsi:type="dcterms:W3CDTF">2013-03-28T10:12:52Z</dcterms:created>
  <dcterms:modified xsi:type="dcterms:W3CDTF">2026-08-21T17:52:57Z</dcterms:modified>
</cp:coreProperties>
</file>