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5"/>
  </p:notesMasterIdLst>
  <p:sldIdLst>
    <p:sldId id="256" r:id="rId2"/>
    <p:sldId id="258" r:id="rId3"/>
    <p:sldId id="259" r:id="rId4"/>
    <p:sldId id="260" r:id="rId5"/>
    <p:sldId id="261" r:id="rId6"/>
    <p:sldId id="262" r:id="rId7"/>
    <p:sldId id="275" r:id="rId8"/>
    <p:sldId id="276" r:id="rId9"/>
    <p:sldId id="297" r:id="rId10"/>
    <p:sldId id="264" r:id="rId11"/>
    <p:sldId id="270" r:id="rId12"/>
    <p:sldId id="298" r:id="rId13"/>
    <p:sldId id="273" r:id="rId14"/>
    <p:sldId id="283" r:id="rId15"/>
    <p:sldId id="285" r:id="rId16"/>
    <p:sldId id="280" r:id="rId17"/>
    <p:sldId id="291" r:id="rId18"/>
    <p:sldId id="294" r:id="rId19"/>
    <p:sldId id="295" r:id="rId20"/>
    <p:sldId id="293" r:id="rId21"/>
    <p:sldId id="296" r:id="rId22"/>
    <p:sldId id="284" r:id="rId23"/>
    <p:sldId id="299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5050"/>
    <a:srgbClr val="5AC674"/>
    <a:srgbClr val="3CE43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65" autoAdjust="0"/>
    <p:restoredTop sz="94660"/>
  </p:normalViewPr>
  <p:slideViewPr>
    <p:cSldViewPr>
      <p:cViewPr>
        <p:scale>
          <a:sx n="76" d="100"/>
          <a:sy n="76" d="100"/>
        </p:scale>
        <p:origin x="-1938" y="-7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5232AC-A1CB-46CA-985B-19A775D578C8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915260-98BE-4BED-B7D9-A51FB9B474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41876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915260-98BE-4BED-B7D9-A51FB9B474C5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76074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35696" y="188640"/>
            <a:ext cx="6838528" cy="2376264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Формирование  читательской  грамотности  обучающихся  на уровне начального  общего образования</a:t>
            </a:r>
            <a:endParaRPr lang="ru-RU" sz="3600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75856" y="5445224"/>
            <a:ext cx="5544616" cy="1008112"/>
          </a:xfrm>
        </p:spPr>
        <p:txBody>
          <a:bodyPr>
            <a:normAutofit/>
          </a:bodyPr>
          <a:lstStyle/>
          <a:p>
            <a:pPr algn="r"/>
            <a:endParaRPr lang="ru-RU" dirty="0" smtClean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Khmer UI" panose="020B0502040204020203" pitchFamily="34" charset="0"/>
            </a:endParaRPr>
          </a:p>
          <a:p>
            <a:pPr algn="r"/>
            <a:endParaRPr lang="ru-RU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Khmer UI" panose="020B0502040204020203" pitchFamily="34" charset="0"/>
            </a:endParaRPr>
          </a:p>
        </p:txBody>
      </p:sp>
      <p:pic>
        <p:nvPicPr>
          <p:cNvPr id="29698" name="Picture 2" descr="https://cstor.nn2.ru/blog/data/blog/2018-11/1736954_1541234383.png"/>
          <p:cNvPicPr>
            <a:picLocks noChangeAspect="1" noChangeArrowheads="1" noCrop="1"/>
          </p:cNvPicPr>
          <p:nvPr/>
        </p:nvPicPr>
        <p:blipFill>
          <a:blip r:embed="rId3" cstate="print">
            <a:clrChange>
              <a:clrFrom>
                <a:srgbClr val="FFEEDD"/>
              </a:clrFrom>
              <a:clrTo>
                <a:srgbClr val="FFEED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47864" y="2564904"/>
            <a:ext cx="3816424" cy="3383897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076056" y="5934670"/>
            <a:ext cx="40679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Подготовила</a:t>
            </a:r>
          </a:p>
          <a:p>
            <a:pPr algn="ctr"/>
            <a:r>
              <a:rPr lang="ru-RU" dirty="0" err="1" smtClean="0"/>
              <a:t>Вахалина</a:t>
            </a:r>
            <a:r>
              <a:rPr lang="ru-RU" dirty="0" smtClean="0"/>
              <a:t> Татьяна Владимировна</a:t>
            </a:r>
          </a:p>
          <a:p>
            <a:pPr algn="ctr"/>
            <a:r>
              <a:rPr lang="ru-RU" dirty="0" smtClean="0"/>
              <a:t>МОУ гимназия №12</a:t>
            </a:r>
            <a:r>
              <a:rPr lang="ru-RU" dirty="0" smtClean="0"/>
              <a:t>,, </a:t>
            </a:r>
            <a:r>
              <a:rPr lang="ru-RU" dirty="0" smtClean="0"/>
              <a:t>г.Тверь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236272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548680"/>
            <a:ext cx="8424936" cy="936104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Приёмы технологии критического мышления</a:t>
            </a:r>
            <a:endParaRPr lang="ru-RU" sz="32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23528" y="1916832"/>
            <a:ext cx="8136904" cy="5229200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endParaRPr lang="ru-RU" sz="40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Font typeface="Wingdings" pitchFamily="2" charset="2"/>
              <a:buChar char="Ø"/>
            </a:pPr>
            <a:r>
              <a:rPr lang="ru-RU" sz="6800" dirty="0" smtClean="0"/>
              <a:t>Приём </a:t>
            </a:r>
            <a:r>
              <a:rPr lang="ru-RU" sz="6800" dirty="0"/>
              <a:t>– «Чтение с остановками</a:t>
            </a:r>
            <a:r>
              <a:rPr lang="ru-RU" sz="6800" dirty="0" smtClean="0"/>
              <a:t>».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Font typeface="Wingdings" pitchFamily="2" charset="2"/>
              <a:buChar char="Ø"/>
            </a:pPr>
            <a:r>
              <a:rPr lang="ru-RU" sz="6800" dirty="0" smtClean="0"/>
              <a:t>Приём </a:t>
            </a:r>
            <a:r>
              <a:rPr lang="ru-RU" sz="6800" dirty="0"/>
              <a:t>«</a:t>
            </a:r>
            <a:r>
              <a:rPr lang="ru-RU" sz="6800" dirty="0" err="1"/>
              <a:t>Синквейн</a:t>
            </a:r>
            <a:r>
              <a:rPr lang="ru-RU" sz="6800" dirty="0"/>
              <a:t>». </a:t>
            </a:r>
            <a:endParaRPr lang="ru-RU" sz="6800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Font typeface="Wingdings" pitchFamily="2" charset="2"/>
              <a:buChar char="Ø"/>
            </a:pPr>
            <a:r>
              <a:rPr lang="ru-RU" sz="6800" dirty="0" smtClean="0"/>
              <a:t>Приём «Работа с вопросником».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Font typeface="Wingdings" pitchFamily="2" charset="2"/>
              <a:buChar char="Ø"/>
            </a:pPr>
            <a:r>
              <a:rPr lang="ru-RU" sz="6800" dirty="0" smtClean="0"/>
              <a:t>Приём «Знаю, узнал, хочу узнать».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Font typeface="Wingdings" pitchFamily="2" charset="2"/>
              <a:buChar char="Ø"/>
            </a:pPr>
            <a:r>
              <a:rPr lang="ru-RU" sz="6800" dirty="0" smtClean="0"/>
              <a:t>Приём «Мозговой штурм».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Font typeface="Wingdings" pitchFamily="2" charset="2"/>
              <a:buChar char="Ø"/>
            </a:pPr>
            <a:r>
              <a:rPr lang="ru-RU" sz="6800" dirty="0" smtClean="0"/>
              <a:t>Приём «Уголки».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Font typeface="Wingdings" pitchFamily="2" charset="2"/>
              <a:buChar char="Ø"/>
            </a:pPr>
            <a:r>
              <a:rPr lang="ru-RU" sz="6800" dirty="0" smtClean="0"/>
              <a:t>Приём «Написание творческих работ».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Font typeface="Wingdings" pitchFamily="2" charset="2"/>
              <a:buChar char="Ø"/>
            </a:pPr>
            <a:r>
              <a:rPr lang="ru-RU" sz="6800" dirty="0" smtClean="0"/>
              <a:t>Приём «Создание викторины».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Font typeface="Wingdings" pitchFamily="2" charset="2"/>
              <a:buChar char="Ø"/>
            </a:pPr>
            <a:r>
              <a:rPr lang="ru-RU" sz="6800" dirty="0" smtClean="0"/>
              <a:t>Приём «Логическая цепочка». </a:t>
            </a:r>
          </a:p>
          <a:p>
            <a:pPr marL="0" indent="0">
              <a:buClr>
                <a:schemeClr val="tx1"/>
              </a:buClr>
              <a:buFont typeface="Wingdings" pitchFamily="2" charset="2"/>
              <a:buChar char="Ø"/>
            </a:pPr>
            <a:r>
              <a:rPr lang="ru-RU" sz="6800" dirty="0" smtClean="0"/>
              <a:t>Приём «Тонкие и толстые вопросы».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Font typeface="Wingdings" pitchFamily="2" charset="2"/>
              <a:buChar char="Ø"/>
            </a:pPr>
            <a:endParaRPr lang="ru-RU" sz="6800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None/>
            </a:pPr>
            <a:endParaRPr lang="ru-RU" sz="6800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sz="5500" b="1" i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sz="5500" b="1" i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5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5500" b="1" dirty="0"/>
          </a:p>
        </p:txBody>
      </p:sp>
      <p:pic>
        <p:nvPicPr>
          <p:cNvPr id="4" name="Picture 2" descr="https://i.pinimg.com/originals/01/9e/0e/019e0ef9e3b6b4f190d03da82bbea138.jpg"/>
          <p:cNvPicPr>
            <a:picLocks noChangeAspect="1" noChangeArrowheads="1"/>
          </p:cNvPicPr>
          <p:nvPr/>
        </p:nvPicPr>
        <p:blipFill>
          <a:blip r:embed="rId2" cstate="print"/>
          <a:srcRect b="8173"/>
          <a:stretch>
            <a:fillRect/>
          </a:stretch>
        </p:blipFill>
        <p:spPr bwMode="auto">
          <a:xfrm>
            <a:off x="5940152" y="2420888"/>
            <a:ext cx="2304256" cy="24130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265003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843808" y="1124744"/>
            <a:ext cx="3528392" cy="201622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ClrTx/>
              <a:buFont typeface="Wingdings" pitchFamily="2" charset="2"/>
              <a:buChar char="Ø"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Мим-театр»</a:t>
            </a:r>
            <a:endParaRPr lang="ru-RU" sz="2200" dirty="0"/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ClrTx/>
              <a:buFont typeface="Wingdings" pitchFamily="2" charset="2"/>
              <a:buChar char="Ø"/>
            </a:pPr>
            <a:r>
              <a:rPr lang="ru-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«Крестики-нолики»</a:t>
            </a:r>
            <a:endParaRPr lang="ru-RU" sz="2200" dirty="0"/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ClrTx/>
              <a:buFont typeface="Wingdings" pitchFamily="2" charset="2"/>
              <a:buChar char="Ø"/>
            </a:pPr>
            <a:r>
              <a:rPr lang="ru-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«Древо </a:t>
            </a: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мудрости</a:t>
            </a:r>
            <a:r>
              <a:rPr lang="ru-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endParaRPr lang="ru-RU" sz="2200" dirty="0"/>
          </a:p>
        </p:txBody>
      </p:sp>
      <p:sp>
        <p:nvSpPr>
          <p:cNvPr id="4" name="TextBox 3"/>
          <p:cNvSpPr txBox="1"/>
          <p:nvPr/>
        </p:nvSpPr>
        <p:spPr>
          <a:xfrm>
            <a:off x="179512" y="332656"/>
            <a:ext cx="83529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Приёмы игровой технологии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566" t="8001" r="66126" b="6951"/>
          <a:stretch>
            <a:fillRect/>
          </a:stretch>
        </p:blipFill>
        <p:spPr bwMode="auto">
          <a:xfrm>
            <a:off x="251520" y="1025352"/>
            <a:ext cx="2232248" cy="583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339752" y="3068960"/>
            <a:ext cx="63367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Информационно-коммуникационная технология</a:t>
            </a:r>
            <a:endParaRPr lang="ru-RU" sz="32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91680" y="4869160"/>
            <a:ext cx="7056784" cy="15497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Толковые словари</a:t>
            </a:r>
            <a:endParaRPr lang="ru-RU" sz="2200" dirty="0" smtClean="0"/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Энциклопедические словари</a:t>
            </a:r>
            <a:endParaRPr lang="ru-RU" sz="2200" dirty="0" smtClean="0"/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Мультимедийная презентация</a:t>
            </a:r>
            <a:endParaRPr lang="ru-RU" sz="2200" dirty="0"/>
          </a:p>
        </p:txBody>
      </p:sp>
    </p:spTree>
    <p:extLst>
      <p:ext uri="{BB962C8B-B14F-4D97-AF65-F5344CB8AC3E}">
        <p14:creationId xmlns="" xmlns:p14="http://schemas.microsoft.com/office/powerpoint/2010/main" val="4113343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520" y="188640"/>
            <a:ext cx="84969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Приёмы личностно-ориентированной технологии</a:t>
            </a:r>
            <a:endParaRPr lang="ru-RU" sz="32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566" t="8001" r="66126" b="6951"/>
          <a:stretch>
            <a:fillRect/>
          </a:stretch>
        </p:blipFill>
        <p:spPr bwMode="auto">
          <a:xfrm>
            <a:off x="179512" y="1025352"/>
            <a:ext cx="2232248" cy="583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699792" y="2276872"/>
            <a:ext cx="5760640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200" dirty="0" smtClean="0"/>
              <a:t>Вариативные домашние задания.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/>
              <a:t>Поиск альтернативной информации при подготовке к уроку.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/>
              <a:t>Постановка цели урока совместно с учащимися.</a:t>
            </a:r>
          </a:p>
          <a:p>
            <a:pPr>
              <a:buFont typeface="Wingdings" pitchFamily="2" charset="2"/>
              <a:buChar char="Ø"/>
            </a:pPr>
            <a:r>
              <a:rPr lang="ru-RU" sz="2200" dirty="0" smtClean="0"/>
              <a:t>Ролевые игры, приёмы инсценировки.</a:t>
            </a:r>
          </a:p>
          <a:p>
            <a:pPr>
              <a:buFont typeface="Wingdings" pitchFamily="2" charset="2"/>
              <a:buChar char="Ø"/>
            </a:pPr>
            <a:r>
              <a:rPr lang="ru-RU" sz="2200" dirty="0" smtClean="0"/>
              <a:t>Различные формы индивидуальной работы для обеспечения более точной оценки.</a:t>
            </a:r>
            <a:endParaRPr lang="ru-RU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476672"/>
            <a:ext cx="8568952" cy="6048672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sz="3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Образовательные достижения по повышению читательской грамотности </a:t>
            </a:r>
            <a:r>
              <a:rPr lang="ru-RU" sz="3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школьников  </a:t>
            </a:r>
            <a:r>
              <a:rPr lang="ru-RU" sz="3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представляют собой</a:t>
            </a:r>
            <a:r>
              <a:rPr lang="ru-RU" sz="3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ru-RU" sz="30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b="1" dirty="0" smtClean="0"/>
              <a:t>Личностные </a:t>
            </a:r>
            <a:r>
              <a:rPr lang="ru-RU" b="1" dirty="0"/>
              <a:t>результаты </a:t>
            </a:r>
            <a:r>
              <a:rPr lang="ru-RU" b="1" dirty="0" smtClean="0"/>
              <a:t>– </a:t>
            </a:r>
          </a:p>
          <a:p>
            <a:pPr marL="0" indent="0">
              <a:buNone/>
            </a:pPr>
            <a:r>
              <a:rPr lang="ru-RU" dirty="0" err="1" smtClean="0"/>
              <a:t>сформированность</a:t>
            </a:r>
            <a:r>
              <a:rPr lang="ru-RU" dirty="0" smtClean="0"/>
              <a:t> </a:t>
            </a:r>
            <a:r>
              <a:rPr lang="ru-RU" dirty="0"/>
              <a:t>ценностного отношения к    чтению; совершенствование читательских навыков; развитие эстетического вкуса; формирование развивающего круга чтения;</a:t>
            </a:r>
          </a:p>
          <a:p>
            <a:pPr marL="0" indent="0">
              <a:buNone/>
            </a:pPr>
            <a:r>
              <a:rPr lang="ru-RU" b="1" dirty="0" err="1" smtClean="0"/>
              <a:t>Метапредметные</a:t>
            </a:r>
            <a:r>
              <a:rPr lang="ru-RU" b="1" dirty="0" smtClean="0"/>
              <a:t> </a:t>
            </a:r>
            <a:r>
              <a:rPr lang="ru-RU" b="1" dirty="0"/>
              <a:t>результаты </a:t>
            </a:r>
            <a:r>
              <a:rPr lang="ru-RU" b="1" dirty="0" smtClean="0"/>
              <a:t>–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умение эффективно использовать различные  </a:t>
            </a:r>
            <a:r>
              <a:rPr lang="ru-RU" dirty="0" smtClean="0"/>
              <a:t>источникам</a:t>
            </a:r>
            <a:r>
              <a:rPr lang="ru-RU" dirty="0"/>
              <a:t>; объективно оценивать достоверность и значимость информации; освоить опыт проектной </a:t>
            </a:r>
            <a:r>
              <a:rPr lang="ru-RU" dirty="0" smtClean="0"/>
              <a:t>деятельности;</a:t>
            </a:r>
          </a:p>
          <a:p>
            <a:pPr marL="0" indent="0">
              <a:buNone/>
            </a:pPr>
            <a:r>
              <a:rPr lang="ru-RU" b="1" dirty="0" smtClean="0"/>
              <a:t>Предметные результаты </a:t>
            </a:r>
            <a:r>
              <a:rPr lang="ru-RU" b="1" dirty="0"/>
              <a:t>-  </a:t>
            </a:r>
            <a:endParaRPr lang="ru-RU" b="1" dirty="0" smtClean="0"/>
          </a:p>
          <a:p>
            <a:pPr marL="0" indent="0">
              <a:buNone/>
            </a:pPr>
            <a:r>
              <a:rPr lang="ru-RU" dirty="0" smtClean="0"/>
              <a:t>уровень </a:t>
            </a:r>
            <a:r>
              <a:rPr lang="ru-RU" dirty="0"/>
              <a:t>усвоения материала, достаточный для </a:t>
            </a:r>
            <a:r>
              <a:rPr lang="ru-RU" dirty="0" smtClean="0"/>
              <a:t>продолжения </a:t>
            </a:r>
            <a:r>
              <a:rPr lang="ru-RU" dirty="0"/>
              <a:t>обучения в этой области и решения определенного класса проблем в социальной практике; формирование опыта достижений в социально значимых видах деятельности - в олимпиадах, конкурсах и др.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846993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04663"/>
            <a:ext cx="8424936" cy="726829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Заключение</a:t>
            </a:r>
            <a:endParaRPr lang="ru-RU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67544" y="1268760"/>
            <a:ext cx="8208912" cy="511256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/>
              <a:t>При использовании на уроках литературного чтения указанных форм и методов работы у обучающихся формируются навыки мышления и рефлексии, которые являются важными составляющими понятия «читательская грамотность». </a:t>
            </a:r>
          </a:p>
          <a:p>
            <a:pPr marL="0" indent="0" algn="just">
              <a:buNone/>
            </a:pPr>
            <a:r>
              <a:rPr lang="ru-RU" dirty="0"/>
              <a:t>В заключении хочу отметить, что эффективность данной работы  прежде  всего </a:t>
            </a:r>
            <a:r>
              <a:rPr lang="ru-RU" dirty="0" smtClean="0"/>
              <a:t>зависит </a:t>
            </a:r>
            <a:r>
              <a:rPr lang="ru-RU" dirty="0"/>
              <a:t>от педагога, задача которого, выступая организатором учебной деятельности, стать заинтересованным и интересным соучастником этого процесса. Тогда он уверенно может сказать: «Мои ученики будут узнавать новое не только от меня;  они будут открывать это новое сами</a:t>
            </a:r>
            <a:r>
              <a:rPr lang="ru-RU" dirty="0" smtClean="0"/>
              <a:t>»</a:t>
            </a:r>
          </a:p>
          <a:p>
            <a:pPr marL="0" indent="0" algn="just">
              <a:buNone/>
            </a:pPr>
            <a:r>
              <a:rPr lang="ru-RU" dirty="0" smtClean="0"/>
              <a:t> </a:t>
            </a:r>
            <a:r>
              <a:rPr lang="ru-RU" dirty="0"/>
              <a:t>( И.Г. Песталоцци).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831695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0"/>
            <a:ext cx="8496944" cy="9541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Выбери доступный уровень и читай вслух. </a:t>
            </a:r>
          </a:p>
          <a:p>
            <a:pPr algn="ctr"/>
            <a:r>
              <a:rPr lang="ru-RU" sz="2800" b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Для чтения текста отводится 1 минута.</a:t>
            </a:r>
            <a:endParaRPr lang="ru-RU" sz="2800" b="1" dirty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3" name="Стрелка вправо 2"/>
          <p:cNvSpPr/>
          <p:nvPr/>
        </p:nvSpPr>
        <p:spPr>
          <a:xfrm>
            <a:off x="179512" y="5301208"/>
            <a:ext cx="2592288" cy="1556792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79512" y="5661248"/>
            <a:ext cx="18722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</a:rPr>
              <a:t>Текст </a:t>
            </a:r>
          </a:p>
          <a:p>
            <a:pPr algn="ctr"/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</a:rPr>
              <a:t>до </a:t>
            </a:r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</a:t>
            </a:r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</a:rPr>
              <a:t> слов</a:t>
            </a:r>
            <a:endParaRPr lang="ru-RU" sz="24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79712" y="5733256"/>
            <a:ext cx="5040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ru-RU" sz="4000" b="1" dirty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Стрелка вправо 12"/>
          <p:cNvSpPr/>
          <p:nvPr/>
        </p:nvSpPr>
        <p:spPr>
          <a:xfrm>
            <a:off x="1979712" y="4077072"/>
            <a:ext cx="2592288" cy="1556792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979712" y="4437112"/>
            <a:ext cx="18722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</a:rPr>
              <a:t>Текст </a:t>
            </a:r>
          </a:p>
          <a:p>
            <a:pPr algn="ctr"/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</a:rPr>
              <a:t>до </a:t>
            </a:r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40</a:t>
            </a:r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</a:rPr>
              <a:t> слов</a:t>
            </a:r>
            <a:endParaRPr lang="ru-RU" sz="24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79912" y="4509120"/>
            <a:ext cx="5040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ru-RU" sz="4000" b="1" dirty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Стрелка вправо 13"/>
          <p:cNvSpPr/>
          <p:nvPr/>
        </p:nvSpPr>
        <p:spPr>
          <a:xfrm>
            <a:off x="3779912" y="2852936"/>
            <a:ext cx="2592288" cy="1556792"/>
          </a:xfrm>
          <a:prstGeom prst="rightArrow">
            <a:avLst/>
          </a:prstGeom>
          <a:solidFill>
            <a:srgbClr val="5AC674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3779912" y="3212976"/>
            <a:ext cx="18722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</a:rPr>
              <a:t>Текст </a:t>
            </a:r>
          </a:p>
          <a:p>
            <a:pPr algn="ctr"/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</a:rPr>
              <a:t>до </a:t>
            </a:r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90</a:t>
            </a:r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</a:rPr>
              <a:t> слов</a:t>
            </a:r>
            <a:endParaRPr lang="ru-RU" sz="24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580112" y="3284984"/>
            <a:ext cx="5040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ru-RU" sz="4000" b="1" dirty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Стрелка вправо 14"/>
          <p:cNvSpPr/>
          <p:nvPr/>
        </p:nvSpPr>
        <p:spPr>
          <a:xfrm>
            <a:off x="5580112" y="1628800"/>
            <a:ext cx="2592288" cy="1556792"/>
          </a:xfrm>
          <a:prstGeom prst="rightArrow">
            <a:avLst/>
          </a:prstGeom>
          <a:solidFill>
            <a:srgbClr val="FF5050"/>
          </a:solidFill>
          <a:ln>
            <a:solidFill>
              <a:srgbClr val="FF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5508104" y="1988840"/>
            <a:ext cx="2016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</a:rPr>
              <a:t>Текст </a:t>
            </a:r>
          </a:p>
          <a:p>
            <a:pPr algn="ctr"/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</a:rPr>
              <a:t>до </a:t>
            </a:r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125</a:t>
            </a:r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</a:rPr>
              <a:t> слов</a:t>
            </a:r>
            <a:endParaRPr lang="ru-RU" sz="24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380312" y="2060848"/>
            <a:ext cx="5040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ru-RU" sz="4000" b="1" dirty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8" name="Picture 4" descr="https://gusi-lebedi.club/wp-content/uploads/2019/04/1-22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251520" y="4653136"/>
            <a:ext cx="1635794" cy="1090529"/>
          </a:xfrm>
          <a:prstGeom prst="rect">
            <a:avLst/>
          </a:prstGeom>
          <a:noFill/>
        </p:spPr>
      </p:pic>
      <p:pic>
        <p:nvPicPr>
          <p:cNvPr id="1030" name="Picture 6" descr="https://ds04.infourok.ru/uploads/ex/1335/000ee044-9ad7b398/img4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2815" r="10815"/>
          <a:stretch>
            <a:fillRect/>
          </a:stretch>
        </p:blipFill>
        <p:spPr bwMode="auto">
          <a:xfrm>
            <a:off x="2555776" y="3717032"/>
            <a:ext cx="720080" cy="813705"/>
          </a:xfrm>
          <a:prstGeom prst="rect">
            <a:avLst/>
          </a:prstGeom>
          <a:noFill/>
        </p:spPr>
      </p:pic>
      <p:pic>
        <p:nvPicPr>
          <p:cNvPr id="1034" name="Picture 10" descr="https://c7.uihere.com/files/109/322/574/lion-thumb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79912" y="1700808"/>
            <a:ext cx="1728192" cy="1599972"/>
          </a:xfrm>
          <a:prstGeom prst="rect">
            <a:avLst/>
          </a:prstGeom>
          <a:noFill/>
        </p:spPr>
      </p:pic>
      <p:pic>
        <p:nvPicPr>
          <p:cNvPr id="1036" name="Picture 12" descr="http://118luntan.com/wp-content/uploads/2018/12/cheetah-clipart-free-hi-with-cheetah-clipart.pn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b="13098"/>
          <a:stretch>
            <a:fillRect/>
          </a:stretch>
        </p:blipFill>
        <p:spPr bwMode="auto">
          <a:xfrm>
            <a:off x="5220072" y="908720"/>
            <a:ext cx="2256185" cy="11175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352928" cy="1498178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</a:rPr>
              <a:t>Задание на развитие функциональной грамотности по литературному чтению в 1-м классе</a:t>
            </a:r>
            <a:endParaRPr lang="ru-RU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28" y="1916832"/>
            <a:ext cx="835292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Дедушка</a:t>
            </a:r>
          </a:p>
          <a:p>
            <a:pPr algn="just"/>
            <a:r>
              <a:rPr lang="ru-RU" sz="2800" dirty="0" smtClean="0"/>
              <a:t>Мальчики Миша и Серёжа жили у деда. Они помогали деду сушить сеть. Дедушка учил мальчиков ловить рыбу. Ребята любили работать с дедом.</a:t>
            </a:r>
          </a:p>
          <a:p>
            <a:endParaRPr lang="ru-RU" sz="2800" dirty="0" smtClean="0"/>
          </a:p>
          <a:p>
            <a:r>
              <a:rPr lang="ru-RU" sz="2800" dirty="0" smtClean="0"/>
              <a:t>Вопросы:</a:t>
            </a:r>
          </a:p>
          <a:p>
            <a:pPr marL="514350" indent="-514350">
              <a:buAutoNum type="arabicPeriod"/>
            </a:pPr>
            <a:r>
              <a:rPr lang="ru-RU" sz="2800" dirty="0" smtClean="0"/>
              <a:t>Чему учил дедушка мальчиков?</a:t>
            </a:r>
          </a:p>
          <a:p>
            <a:pPr marL="514350" indent="-514350">
              <a:buAutoNum type="arabicPeriod"/>
            </a:pPr>
            <a:r>
              <a:rPr lang="ru-RU" sz="2800" dirty="0" smtClean="0"/>
              <a:t>Чему вы научились у своего дедушки?</a:t>
            </a:r>
            <a:endParaRPr lang="ru-RU" sz="2800" dirty="0"/>
          </a:p>
        </p:txBody>
      </p:sp>
    </p:spTree>
    <p:extLst>
      <p:ext uri="{BB962C8B-B14F-4D97-AF65-F5344CB8AC3E}">
        <p14:creationId xmlns="" xmlns:p14="http://schemas.microsoft.com/office/powerpoint/2010/main" val="1407171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Дом\YandexDisk\Скриншоты\2019-10-26_22-41-37.png"/>
          <p:cNvPicPr>
            <a:picLocks noChangeAspect="1" noChangeArrowheads="1"/>
          </p:cNvPicPr>
          <p:nvPr/>
        </p:nvPicPr>
        <p:blipFill>
          <a:blip r:embed="rId2" cstate="print"/>
          <a:srcRect t="135"/>
          <a:stretch>
            <a:fillRect/>
          </a:stretch>
        </p:blipFill>
        <p:spPr bwMode="auto">
          <a:xfrm>
            <a:off x="3275856" y="1700808"/>
            <a:ext cx="2367161" cy="324758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6408712" cy="1354162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Тренажёры для</a:t>
            </a:r>
            <a:b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работы по формированию читательской грамотности</a:t>
            </a:r>
            <a:endParaRPr lang="ru-RU" sz="32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194" name="Picture 2" descr="https://slide-share.ru/image/1296956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60231" y="0"/>
            <a:ext cx="2039773" cy="1606120"/>
          </a:xfrm>
          <a:prstGeom prst="rect">
            <a:avLst/>
          </a:prstGeom>
          <a:noFill/>
        </p:spPr>
      </p:pic>
      <p:pic>
        <p:nvPicPr>
          <p:cNvPr id="4" name="Picture 2" descr="https://www.dkmg.ru/goods_img/1/0/3/3/0/9/2/b_1_103309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1628800"/>
            <a:ext cx="2215824" cy="3157551"/>
          </a:xfrm>
          <a:prstGeom prst="rect">
            <a:avLst/>
          </a:prstGeom>
          <a:noFill/>
        </p:spPr>
      </p:pic>
      <p:sp>
        <p:nvSpPr>
          <p:cNvPr id="3" name="AutoShape 2" descr="data:image/png;base64,iVBORw0KGgoAAAANSUhEUgAAAGIAAACQCAYAAADz/74cAAAgAElEQVR4Xu19B5xdVbX+SpneZzK9T5JJ7yQkpNI7hKp0CygKf4X3eBZQQUCxY0UBERQbRXoIJAEMIY30Pkkm00sm03tP/t+39tl3zr250yKi7/08PF/m3nvKPnvt1b5V9oienp4TOGTEiBH6v+PHj8vIkSP1bx78jQc/82/7meeNGjXK6xxeZw97nv3s7378zT7PPsuOwT7T/Rz+be9j/+1vjO7xut/PdzyDjc/9Pu5nel50mH+459Nr7Hg5M9P/Of6lMzDiP4T4l86/5+H/IcS/Bx1kyIRwy/J/k7H/nxrGkAlhFd7H9fa+Su3jeu6/6jlDJsTHPcD/EOJUZ9yxvWDguu5g/4ZpjG/5qe/Xk401nmOMZh4wpfVfmNaeb8wfMGL9jNKex2cNbgiekJFyQm+D69ynj8BT9Ye+Z/SNwD6WF9jffX/1TITzGua8wUxfvxxx4sRxaWzrkd7eE85kmBk8ju/NSsUk4W+11WH90gAmAThxvJbHKPgUJ473OhM3SkYqJeiv8D74fiR8EHym53Gih9eb73h7njNypPmDZ/BSPm+kPgGf8L3xdXAPzOJIXqDDGoG7cGLwbJyrljluqP/g0t7jvNb4Lvwfx9zb22PeobdX33ckR6Q+lHnOCQycz+b97ULix5GjjK9lRDbHy7GaSee9OS69zfFuSYsJkzGR4Wac/Rw+hKDDJlJa3SAdGFR4SKh5uDpS7vXMwfGxZgJ6+WBnBo/zPA5sBAbKleVcx89caYZ43TKChOK1vZgUTrJ1BnX+ea69j3mu/n/HuRQZbVaYzhUnAM4lp9BQWydQ31kXp3FC+R9JqpNmr9XPnFAuHMNJOg5wxUgS2byh57o+zuQk9y1SnW/nVUc4Y+Srj8TfHVhkh6vqJCk8VBJiIvrlDC9CcDWX1TRKa2enjE9N1NVqiOywlx9qkkh8KN+Zk3H8OJ7MFUsvXTnIvLhZf1xWXK92as0q1sWM782r4V99CeccTpRO4kjpBeuMGDEa5/Tixc33HrGCi0BSPY+T2UWEYESvvLWjQsIDAmTx5ESDBGBA7T090tFp1u/oUSfA/Z0SHhwgTS1dEhw0WmIig6W+qVXCggOlm6+DAZfXtEtOcgTujYktb5XggFH4HKbcZw8r6sxnh2x8Xne35Fc2SEp0iIyJivDLEx5CcJJqWtqlsalFspLiZJSulP5Zyd7ttS3lUtvUKW2dx+WcmWPk5Y2Vuro+e066PLmqRAIxb5+/cLw8+Je90tM7Qq4/K1Ne31wuS6fGyvq8WokKC5Lzp8fLS+uKZf6UMdLeNULy8iukZ0SQzBwfJat3HZMRPSPl/usny29X58nkjDhJigqSJ1YfEunqwn0SJDY2WvaXNuK3cCk91i2fWJopj/x1pyyamSateKf3dlXIHRdPlHFpcSqGfvnmYYmMCJTd+bVyxqRYOdp4XM6cGiWPrSiR5IQwmZkZIUcqmyUiLFjiwgNl08E6OXtmvGzBv589J0uefK9M2js75NvXTnY4pz+BY74nR7aBok0dXZIcGTY4Ierb2mUUVk/kaIf1B76//vrrtwvl+sUp8rM3j0hUSKCcOzVSthV1SgMmICIsQG5akq6y8xvP7pGo8GA5e06yvLmpTK5ZmCR/fveoJI8JlvHJQSrHn/ugVH70mVly5683yszsOLloXor8cV2FtLd0yL3X5soPntsh4RHhcu3CdPnzukqpqq6WS+aPk40HKqShrVeuOSNDVmyvhJyA3IceWr5kovztvQJwR4989YopMi49TvXGE6sLZfnp8fKbt4tlWnq4HChvlpuWZcr3XzokKXHBcu70ZHnqnRIsyBDJBRfsKmqS+68eJ195dq98+uwMyavoxApvlK8un6gieChHJ3RRHTgvOWIIhKhr65BRIEJ0AJbxELhBCbGmSK6bnyK/WFUo01JDpKWjWwqruuWs6dHy6qZqmZ8bLbHRWH0F9YIFIWeCEB/sOCaLJuP3rUdBhFCpb+yUc2Yly8qtZfKl5ZPlu3/cLsEQCzPGx2IVNkpNa6fMTA2UilpwXs8IWQxuKqrpkRuWpMmHeZXSA4lWVNkhOanB8ubWculoOy4R4aPk/LnZUlLVAj3ULsumpEhuRrwS4lkQ57zZCfLUqgKZkRMre4qb5LTcWNl5pFH++/IJ0tF9XH658qBcNDtFyurapay2HWM/LunglgPFLRBfvVJQ1S4PfWKKRIOjh3J0wRiobe0YGkeQELREYiEvuyDXAgMDB31GSW2zJECmVtS3SkZcuOwrb5FIyNnM+BCpxAS3tPdIVPAICQ0JADsfl5Dg0VLd3CmhkLHUrZzE+MjREIndEho6GrI3QBox8YGBIyCmYMkcHynBgSOhf07ob71Y6WrdwMIKwj268YJGu+AcKAzeT/WtWmTUN1yxvaqnjAI+rsaFKljV9kavGHNghIweOVqtHtp7I6mA1AIaxaugt0bKurwaWTQxXnYV12ERRUokpMBQju6eXjnW2C6pmCN/R5+OgGJt6OiEDB0pMaFBXgwxkFetv1EO2rtb5W7ey5is/MexKhxbyznfWEZGkPJ8WClq4fCwFpdr2B4rzHzn9Vz7PHsv53f96HC3mgWqUc0T+sbkPM65qzXReb493V5lzRaO0rzq4HqUp3XDOixvgP6Ni3S9UN+fXoSobwchMBGxYaF98+PEKvxe/b/wS8RfZDTE78d9kHPLapolOzF6cEJQNHGxKCGGRuiP+33+1z6vBxxRfKxRcpKi/VqjXhxBQvRCyMbDxBqK6fpPmRXHCTMOAh075ynWoYSc7pM+FG30JbhqrChzrvMMTh2SIYuQj+Kd/OFkJEQBHLvxybHGYfU5XIQQqW9tE2r3JLjj/zKWgCjsBTQyAh4dVCd0Jf5WT9mo1xOOd97Y1AgRMwp+yijpaG8HzQKg7EOlpaVZoqNj+14T9ysrL5KEhFSP8WFDvhaicId4h0MI3/u4w819YzZ37IHSP1xeIxPTxgxMCBryNfAjekCIxEi64sYR8Rfv5Y1t/HggzvGNW+tK9tE5J19/Qm77zC062BtuvkkOHTokleVlcvMtn5W7v3ynXHLp5TJh4gR5/vm/SmN9vXzyhlvke995UL527zclEGb3o4/+SF59/S0PZNLR0S5nL10oL732BoiR3McntKpgXrnfw3csvbTInEXAcVuCud/Lxml8Y/2+BO0GIQ4WH5UpmclYZCfL/T6IAw+qhhPWAzMrKdoQohsmLA+bTGAH4w4S+SOEnWxLSPfk8+XsPd1JCnbg5IBbbvgE4IjR8smbbpLfPfG4WhyPfO8H8qX/d6dEwSHKzsqScy+8VDZt+kAWLlwmv3vy1/Lsn/4qd9x+mxw7ViUPf/cHMmHSZAdjErn/W/fK7bd/QVJS0vUx7sl1j80fITheKnf3Ne7J5/WETjhXATCv+1uY3VjoB4rKZVpWiuJs/YomytFjJERXtyTHRno4wg7Enb3hloE2k8N9Y9/MDDcnKDLpIq7vgEiIO26/XX72y8fkcP5B+eUvfiHx8QkSFxsrK1e8IZFRkXLTzZ+WV195QXGsn/78MXn4wQfkgW8/JA89+G05Y+FCEOOY3PKpT+utOdbf/vZxWb78SklK6uMIy9VujvedRP5mOcaXGwh6cjrpIFrOMoChPtV5rT6jtxfn7QUhZuSkDiKacG0VCdHZJSmxAKY89r1BMx1/x6Cinh+9/7STaixsOwhzft/K67ve43t4fA5zB0LTdNh6CbWbNazPVwRVkdMRKkIN4GuQYDvp5lzns0MIOgOWO8155n+8jsvCgpMcd5/Y6YusqD+hF1mjwACTyiVcVA5wac0IPl39DI4fxAkLHCUhQUQXSmTWuIzBCXEUgF8vwKl4IISHjjYq/E0vlCAzoWtqfi5oxho4Ek6UTjL+PyeGsQB6oxzzKOL1ask4Hi1HTieV84Tr8TMwfcYfeP/jEohzyX3HcUI3/WToiNFUzDh39GgCkLiGgJQGbszk8dmKymJsBuo262WUdeCoAzhRfBZRX/xB8UyjxcQGOF6OkzA8x4nzudLxU19cwhBNwwCuxck7K2+TGDofZsEaA80sBmcGJBRoQmjQKICMJTJ7XNbAoonvWAPotxOIZtqYGCd6Zdf4EP8lJK7sTLmJYXhkoVmh+urOgO1ne2dnEXvOczGCWe0KNVjryVxlpYDGRji7J+tAD3d43sBzjvmD4+mFkxdgnTxnEq3F6xmXa9zm2confZLCNUVGxJl35lzwMxftzkOlMmdC5sB+BOlbVd+GQXVJ6hjauubOllWtvLTy0O2dWp3gPpfX+pqFA2WCWN3Rn0np1kv+7HR7vU6SyxvVSJxjqfk3Dkyk0X2N77Pc9+Y93AreLfL4bHruxOjs/azlxXjMtrximTcpe2BCUFoeBSF6ujokLYG2bh8hVA47Stat3Py9tF0Y/mxzfxNozx/oN9dic1aZ/8njPbrA0ZwIO0F2Quxk+7Nq+lsgVlG7F4ldKG7iWWLbZ9KAse9PwvAzCbF53xFZMGXcwITgGx6tb1FCpCaCED5v717tvivIdzJ9CTTQZGusG2hqVw9YWB3pERI02iYAeFS1UX4a8KcOMlFpu1pU5ZrwmKMrVDN4lKlV3cbmMArW/P+BD9+V734vt//Rp+D77udLcOq0TfsLZMHksYMTohKE6O3pdETT4AMd7EWG8jsnsaurRx559bDcuCxD/vpOvvwXYhJHGzokIz5MyuvaEF4MkRp8piEQCai8pd2Y2CZgf0KKjjZpODIpJlQqcD7h+Opm4GYkl8bDRyAMekLS4wMAvHUJgm6IXfjHfIYy5lM5h4GqjfuLQIicwQlRgdjCcVggqVDWA3nMpzKQ/q6xCu/Hrx6SWy/IlMffOIz4MeLBKVHA77sRShWZnB6DWEaPrN1bh6V8At8FyHUL0+BJBygh9pfUytq8ZgnAy+ZmRCp31cMU31XUIFfMS5YwxEfW7KqR82cmytu7qpBVESLL56d/ZO/oj3Ps+3qcPyyID/PKZP4kmq8nL3Kv5IGK2ia8Vi/8CLNa3CznK0fdstI9yVapq1x0Uvx9f7csbmzz4wgAdctTa0pk2bRoeWdHlUzNjpam9uMyLjFcCqpbJAYT3wEwsqK2S+IjAiQpNhAhzhiNjXfi+3V5x6TkWJtMzYwC57RKbmqMFFa3aXpOF+4dCuijpKYJ9wvDfXokaFSgLJmSAFHoHRJ2K3Y7Rl8l7tZl9v3cUIh73uzvxsDplS2HymXeBP8LYARuoiKUN6ioa8bE9ILto/rkrePC20Hac728SddMuz1nf1zgtr4sIU4wx4nQh1ov+gRKe2OXq79gcpvchzURu0AIvqR6+DSbAQLS5jeIrHGsugDbBOB7RsmCYKZScVKt8Fz3QcXKgxahP+NBTV2M0w35+FuQVkHr8535I5C57XAZCJHpVzgoIXgyb05l3dvbjQB6tNdqdlPZveLtdf2t+P7EkR2gr2XD70/V2vI8y+N02exCrjOnwIUQusLpxgr04EcW1XUN2L5zD8x5M5mjwYEM2BpvXJeG9S2sQ8OUHpcU4IIwpzAV6Lhshx8xtz9C4EJjVOCgjjCiKcqvHOOADubtk7raOmlubZIpU2ZIamraRyJrh2O++hJYCUq/XnEfIxLNJBtlbeBzQwBOqK/nx0lqa65Hhgj9pz7eOw4k4d6v3SMXX7Zc2ttbZebM6eCsIEi8ERIYFIBrOvTfmtpaiRszRprq6iQ6LlZKy4olJ2s85qlWgoKQoYInxsSOkR35ZUhSyPDPEd6EaFK2Tooh6HeyQjGEOCCr314pzc1N8rnbvyhr331XUtPTZf4Zi7we8Pf33pXa2qPSA8hkxKgAmTZ9mmzftFmmz54t+/bulgAMkDDC8iuv1glzH0xSe+rxX0loeIzMnDVTVr21Qi4E/L1p/fu4Llg+ed3NBmbR44RUVpTLCy/8VVLTMjA55OoeAHyp0tBQKxs3bZSLLlkube0tEh4WIeecc65HvFju279/r/z5T8/q+2Sk94kOvu9Pf/QDWbhooVRUVEpZZZnOS3xiskSGh8uRI4fl3HPPl/f/vlYWLV4su/fskgCIyN179sqll10KqP55iY2MliuvuVZyxo4DR5QM7lnzlcqhrIm7UEf4Kms7UQf27ZPCgiOY5FqZOXuWvPPOakDRS2Te6fM9c8kVuXLFq3LgwAEJDEawBhjWsjOXypYPN8v4cRNk7/79EhOFXFAMevyEXJkxY6aEhdEcdWAzTMADD3xTxuZka85qNdDUGSDgB+vWSUJionzhC1+EHIfFRE7A/8rKyuTFF58DphMqQSHBgKS7JDEhSQ4eOqgO3l133yM//tEjcu/XvyUv/u0FufbaTyjXWOR4xRuvSE11rUyePFVOX7BA34O/U/f88IePyIL5C6ShsUWKiw5j3GN01Xe0tUr+4cMyZ+5p+K0JkiFdmluakKUSrHMTgZhOc1OzlCOWcuaZ58rkqVNkBwmROwjEwYdX1rWosk6KAyGcaXV7lVRUZaVl0oZBEBIJx+R1dLRJcnKyREX1BcX5AqXlFRIUGCRtLS3giJHIM4qQ9rY2FQ3EoAKRAhiAdJhS3C8rKwssHOxRgpSWrbiOwiQIL8bgjsJ7BBBxbUhoiPEhQAQqRo5xNExZ/ReiiQCkEU0G69m9a4feJzd3AlZxgUyYMN4RW47yxfj0Wo7NkQSGEBRxBDQh2sBl67AQzjr7bHUe2zvb8Q4YM9FLB6+iWGTU0GBqJp7DdwgMxNjw1878cqCvaUa/+AgcL/P1KAjBl0uCQ0T56DZBhyPDrV3ta/7yJf3hT6S5WxT640Z/1onbAvMVpb7Pts/wKGgHzfN9L3ufgUx3yzFEa/U8EtxJptbgkD7MEIM6SpU1SLG3sEpmZCNCNyghkHdD+IAeqjH/PHrcJcJd33uo6kef6LUOVGH+dN3OmqdeqsGKfD8oqh8v35kAewcfcNTnXr7XO+/l+3ru01yneBFZ38VYQ2oEKBpv3of/3yDB5vFM1jvBmgOFZkbIvpJqmZYB/2UwQhyDM9QDVk5GPn/e/n1SX1cDqyAIoqFDYmNi5OjRoxrlKi1FcjHETiwshVHAhaZOmenBfTiAhoZ62fbhRmnFdWGQ27TLU9JS5Qhkdu6EybJv324kAUdqQJ1iLADyvqqqQtLTs6S2DvIVYq6rHQAkxME5516kY3AfFDevvPwixF24pGdmyJH8fETuomT/gd0yMXeKNDU3S119jSSOSZT2jla5fPm1Xvpn/fp1+pyRcF3a2po135eijiJt8ZKl8pe//l4WLlgshw/uk4ysCfjuTJfIOiGvvfaCHKuqRNg2VlqRcDFufK5s2bIJXNEtCxYtlaOVlXIEepR6c+0778qZEGcLly6VA6W1MgXJA5ovO5Boqm5s1XT2ZOAKjz/xS0lJSkOqZIhUV9dA+YQikJ8PE26mHDp8EPI0QC0FDmDK5Gkye848L/n605/8WMJRE0BiLV26TJ55+imJHxMPMy4WCqxCBx2JbJGWljYoyDNwzzxZtuQceWPF6zJv7lxZBcssEgS5/IorVA+kpfaZfRQHTzzxayj4CPV7FpxxhqxatRqECZFrrr1e3l/3d0wGkpcxSXVwUr/6ta96ksoo9zds+ABiFxhVYanUVR+TgOAgTeNcuGChFJYcwfvWwnpKl4L8Ilm4eJFMnTbNY7xwkb3++qtSV3VMoqKjYI11SGZ2juTl5Skn5ObmSg2IXFlRIZNyx0l+AaBvEGThksVyqLxOJqbEDU6I2mZwBF4yAQH6gwfzoP3r5bTTToNdXCKdSMesrcUqg9VSXFyC1JVwiYmOluraajx8vCSDUywLNzY26vWc5NLSIijzFJk2bboUFB6RMKa8tLZLDDisHVkjVNpxsEL48tnZ2bBMiiUqMlJqG+u1iodKni9/ussqIyF27Nih94iLGwMFfESvLYf1RIOCsEZ1TZWuVCr59PRUteetbK+pqZZWPDsY32liABFfNQoALGKxkuNCw8JgordIQvwYXQjW2z58OF+Nk6KifJkwfpKKHIojmtO8T3NrM7ikVboxhqSkBBgk5hmU9PlVDZKbGOMplHFzuSuLQ6SuBRxBZQ1CaDzXCapQaVsFzBflZ7dSs3/74jJ8UBtWJS2LEHCW+3ArdPt3n7x3InouX8ZtzbivdbehcHu1bmXr25rCHwzD8+27GfnuVDc58+D+7L43n28zUyzSYMfqvh+VdcGxZhkXHzU4IerbWpC6cgLAWriamlXlxcyBlmTYyGFYIf85hjYD/ixMOqlH6lplLOF7LrB+dQQWYQP8A9bOJYIj6BS99upLUllWLp+/40tQXAfAZqOVfYm5dKJiJiY+Trogsnq7mSrfK52Q10GwmUNDkLIJLqBIoXiZNm22cfXBYbt3b4dS7JboiBgpLSmW5JQUaQI7T5wwVfL27UH1T4zmJtFxqzpaJRMmT5ai4kIsDMQnoPDzDuRJNNDh009fiJcZCWXbJhs/WAtR0CPZ43Lg50AmQ9bTQeS7NjQ0yOpVb8vY7CypqYHxAcXcimvCUA1E8RoEn6S6qgoiN0n27tkts2dDFFeUwWO+gHwxtJn3c5YvMWiUFCICmgNDSDnGB7nwEk2NcM46ukAIKOampgZYN/vkwN69ctkVV8mLz/8JyjNWYiHPcydMkq1btyrORE5h0KMEk8rJ4HWU62efd5688rcX4RVXy/987V61Wji4v/75D5j8dMmEE/fG66/peEZDT4zNGgvLCYUrEyaqrKWOqYdOuv7Gm6FsvyLX33C97N+3V8bEJcis2XNAuEmOrX5C/vbiX6QXz25oapKzAWEUFBXJueecp9PTDuuLWYFz4Jnv3L5TciflSjDE5HN//iN0R7pcevmVUL6vwyEcLdmZObJ58wfQLRNk3ry5GOM4T0XQcPwoPtd6/VYskhAFCFrlxIY6ytqbyF6EaOpsQ2xAJAHWxx+ffVamTJ0q27ZtkRlTp8sxWBealYGZO/ucs3TStm7dARgiB2ZtBRQwPGh6ljgnHvDCSKS9FBYWqdV13gUXQkeEKkeshFUUCBgiKzNLnnnmKbnowstgasKUpKJD3moGvue59fV10gozlJxRCzCNtntqaiqMhh4o6DjJAfzBldWOvNcNG9YrB48blwvjoBzcMg/ed7AS9P3338fiiUEFUrCsfe8dufLKaxULCosIBYejWBHeL81NWnQ8WBpGbifXT5s+3UMI62m79Y3bybR6yzcGY6EUwuCljV2SHgmMjRWsA3FEC9z2FmRZJqLWTdNA6KQ48ozIprmYnuQJmK3bZPr0GSqKdAVYp0ahZrMi/HnLdqU0YfUWFBRAFMz2nGcDLPZaf96ybxaFW8H3d51doRRT0bD03KubE9WJKlomHLgV/2BwvBeM7mBeljCWGG4jRmGfBoShEfYdBfTWV+h5cUQrEgeaKZrAEX7AV/POtC6Od4GqJMDJlKVLz/xZuvrDPdzWkD/0d7j3G875vgvH99rykiJdbER43RCMP0vRBoa8rbXjUtkMMBLVrCapzfvwIkRbd6c0dgD0iyAh/MAWIMKu7dukDMqsvLRUbvv856UFtnZERJTUN9RBrLXLX//4R7kC7B8GFo+EP9CE78lZAQHBsO87WdiM/2Mx/EigmHBuXHXKrVDatXXH1FkkiFgFkRETHYfq0aOa/1oD8RgLEdLY2KCfo6JinLUBBBYTxY4GLLtlMhr1QEsj4iuAIHKnTEUdnql1awBacAiGR+7EKXIA8Pfc0xcoksujAnD6ISAKE6dMlPz8AknPSJdSiNfU9DR5Z/U7KlKu/uT1eC8TwawELL4PeisNupLwexu8+AQ4wfv27pKJQHIbkK0enxAPpLZdJk+ZJhWIXyRFBDs+x4CE6JImBOkT4RH74wiuml/84lG59bOfl+f/+mf4CE2Slp4NGV8nOXCoNm3cIPMXLJLt2z5EcWIjPM5sWF1AYeG5LjyDeP1OxiHVkQtGQOXW2z6neIyNR3SBIx/+9v0yfuJUZBy2yNjMsRjtSEAl7fB0s+RDwCZTpk6SnTu3w2uPkhtv/JSOk+N67NePASpB/V8MgjsgRPbY8TohlUcr5X++CmPBiXn8+pc/lzMWLZF1a9+DEXIloPJDUOzn6j04cU898Rv11qfAASWim7c/DwbEeCk4cgj6qEPu+crXnTGPwDN/Lhecf5EGgPYiFkGBM+u0OfL+2rWaBP3Uk0/CuIhRpb9wyRLU0LVLCkXTYNngHRhAfVsXClVYUX/ywcFSru/fvwe1CY2SAuXJ1dSAFUq5GBISBHyqHismQhUsrZtN6zeCEAEKUbRgxddBTtOUJVhM2GTSxOkgWJY+rAZ106++8oquvLTMdFhNdfCYxyICVqPedj4gFl5TXlmuE37ddTd5rLHVq1YhJo1kLownChnjgXC0Co7kgzPDYFycpzA7D0LiLYgThGJV1yBwNWvGaar8Of5ScPkeLJZ4WGa0tuhBH84/DKLmYBHtkzhAGqfPPwMSwLRyKIWpTIMkLjYOyEC1Oq89ENs0WtIz0uQQTO2AwFDJzsqUGQhwlYEQqiMGxJqgg0mIBpTjJlI09SNgrbL19ax9zbu+z4QnvZsw6rV43lEAZ7Tf+wJCpnbCIKmKZeKDsdTqgN/EYvIJ6OlEOAhm3zh4LXFn2xfDJiLwju5mkaYswFgU5h/zzD4o1h008n1fe671tN3zYD1pq6zd9+RzSkGItCiIJiXEAOZrOwmBrjRJkSCEHZie7yTc6qidslYdt8l+Nl8bK6k/4LwPAx/cSbI1z365UmcCBgGQ2dEwGPxV3/Szhvx+7TVZrjP8KWH3DfzpULcl5UtczktZI7IoI2GdDYUQjeQImK8mv9+sMD6UKfdMiW9Bxvj2LR8ijrtUHTE9j7iMQzjTicdMoSWKBkCdD4YZ+lrs8JPJxjPdYGgmn0AzE96OUADtb82eIKFxhrn/CfnaV78u36AMEHoAACAASURBVP/+D/0aFcMhxMd1LrE7I5oglgcjBEVTIxymhLAQeXPFK7BYYqA0exATLkbGxjQ4R2tlJnyH4qICmQQn7/BBxIRxTWpyKmTlEcj1TDkApTVhImAJoKjdPd0Imo+Hd10lKclJ0C37YfE0yQMPfsdjsz/yyMOwdnrkvnsf8JiF999/L+IYwZIIGU2CLF16pvzhD4gRLDwDMnwPLJNESU3JkGXLlhrikbjM4BhiIxc7+b7e73C95+EQkbmvJYA40tGhZgiEAEyAhhmJIMSf/wQoIjkRCrYNSq9QvdPqYzUKaZMDJqJGbffubZjYRrWC2CQrC5O+edMmufiiixR7yodiv/KKq+XlV54HAWch5rteauur5eGHvufxMx5++EENun/n4e95iPPgg/cDv+qWsbgficnYwO7du+S0009HQOaYTJqEQPyOrYg952qgikkJV139SQ9iOtgE+Yojt5y3COpg9xju74zxK0egXcaghGAfI7aBSETBe7c2KjLioAdAIEUEnTSmOXbAjAuGSep0u1B5zcPjZWus1nT10iog6EcmCqgyg5ihXLdOkV2V7lVqlLcpPqHcLS4pAfSRIaXFpeDKv8tNKHIkJ1iZzGt9ax/8QeJ2wu11bpnen5M23Anv73xyRBl6caRB/9pSLzfRvRw6ttOpRSsbjUc4cQf3BLkVkD8IwD0It5fs+71vfKC/wbtXKs/xp0DdeI/vc+w1vkrUvgev9YUqfJ/zURGCepB+RLKar4Ogr92Q1WyClcgUbIszuUbCyS0BsvnB++9JdEy0RMXEIUa7yBpNRkU7cJQGzB1cyqO+tVi9b0I5OJvbqsWBOkO8h1N5qt3KzKGc49RBsEZCrTS9wiQoOKEk5zu1MPoIh4+M2P36V49ClKXLZ2+9zTh47NfnmMj22dqFxr6DWhYsGaNx4Z2wzFRMlqexFR7ftQcilKlCLGswLe2Q1nMC6TSAe0Yh6TkQfkwxO/ggMWNQ0dQlPXKsHuyD3nP9ORJdAMiefuZ3MhUJU8dhwtTXVUFMhWjsthBe6pzTT9M4Qlb2eIRUC6SksFDmQ8k2NDTifQLkAiCxnpWO6Xvm6SfRYCsc8d9oJGzlwwvNQZu3FkVGL730Si9CrHnnbcnbux+JB+GSCsOA+UL79x1QnVEPaIT1f7yuAmjwHV/8souDTF3f3XffjWS2yZKZkYVnHZJoJBzs2rtHa7Cff/45JJItkQ8+eBdwCFq+JSSo7xICpDgVodYLzr/U635vvb1CC/HDw01iHHVkWGikxjqY1MYWRi1oMlNeXiJLl52JuPpCKaptkUxU7A6BI3qlqqFNUmPC+8WaCBH/4Q+/Q0xiogbcy0oKgV52I63xMtm+9UMo06Mydtx4rUbdsX2rwgb3P/Ad+Qk6AnwK3QOSYD25j30IBq1441W59XO3y0uIX5x55tlqGRGa+MLtd3hQXHIEIe/nn/8L4JFAfX4+vN5jVdXoSnCzrHzzTUDntXheo2aG3POVe736TTH77iHAJ4yva6IZsixCsEpLYBGyG1QEskrS09LlIJIY4hALv/KaT8jfMJ4wGC5jEhIBg5zvRYhNm9dJERIDepCNHo6YTAdCCAkJKYqvzZo1R37x85/Kl+66W55G0sTVV1+rmX8F6E6Tg5wxk8XRn0OH2WF1fFUd8CP2FOoH9GNcgmk1YYjCcSUEADOi8glEkLwF2XljELUrQ1SPQX1OHHVNJwJOLF6/RFe4dzyaE3wM8EAYImV19Q2anHAMEbM4ROpCwSluVJRwdRPMX0ISVTgnFhkh7cChKgBCJsJ6Ki4uknE5YwEaBkoIInDunFpNKmB3AGBd+Ui/KQCnno/gFUWLVsA670sisq7CtDD1Hqu3jqInb0Rjn9lrZDMDauTW8Uhe6DtOyGF0pxkXz1DpIIRgTlNlfZOkI67qF/U7Rc31z7TPT3FIw77MN+Az3BtwDg4hi2NcQuQgOgJ3JiFK6xolG7mvXAv/LJt6uC/R3/n+Cawjd1apljwaU9rexNO/1qxmLVpxHab83RTTW+418QMHLXBhUv7mxxgVOgJtmaofqLzx/cGqRhmfOARCUK4XovnuuIQYxH/rZcMH6yUX8r4IWH8ywLmDh/JgdSCJFk9gS57CgsOAioMQlgzToHsUPHH35Ni/V7/9pkRDdoYhbtGCOoMeJCAEoHliESywCbkTkURQIhdfutwrL5bBldVvvaFZfrVIcEtEkoHBs0ZqRK0HodFwoMRdQALOdOLTahbjnMP5efD0C7T31CjEotnWIjImSlqBunbB2hkzJkGOIvYQFx8PxRwsR6C4x0FvMD7B8gKGh0ejDqK1FaJk7EQk0sGDd0Q6RddWJNV1Qy/y78CgEJmHbHG3qb1jxzY9JweJZ0QSItDJ4dyzL5T9FbUyKTXW8bG827l6JSErIaBQxsZHqGz//bPPABIeowEQBvwJR5+HeoAnULswH1kUI1hFMzpQDuTtkUxA4nMxIMIiTKpy+wp/+fPvNV394kuvgPJ6Qq2T9u52DPZDTTTYvWsncKOf9LV4wyrqghm4Hhl7ldAFbGoYDvg7ICAEAf80EK4MAZ5aJIA1SiMCMl++67+9rj2MiWWAKW//QWloblBuYDbgu2veUb11+fLL5Z01a2QR0iubAMszIBSOcRCCYdw7LDwICEIGHMlSWHkXKNprD4oo1TXM9cJ/zCB3i3Euvt27dyIh4RVYgxEyCVkoFTA8brnp07Kn9BgKM+PVavKtCfFy6Fg5cwQKZXxCFALt70oYVjFx/PLyUgTrx0EJl8r0GVMxcXth/SRg9ZlEM6bFMB09GtZGC4JFixedqeO2zta6dR8oRMKsvq2bt8iVV18jzz33F52UKYiedSMdZzZqLZi5pwcIsXHjerT97JQKpGfGoV4jMR6xD5imDc114Aa27glQT58IwKyZMzSbxD6vvLxcylFYwgAMJ5ELrJuF8Lie13AyOxCfH4MoH/N7CdFEAWJnag4tphK876yZs7T+ITs7G0Tq60zJiTZoAdL4ofh9HVv+Xg9LkVmOKSlJiJ1UqDRhKtLukio0CUb2nwap+rOa8PJ0Zg6jdXKutjsbHK72ld3uQj9/cp2/M2nAN4DfH6RsCyZpjdlgzEelXz7u+xDi2FtaDY6Ik9FO33H3GLw4whCi3iHEyc2dPu7B/194ntWTFGO7i1G6nBk/FEL0eDiiAh4hkdXxyG7ev/cAoO1JkLl7EMudgfCfSehtQoi0FIo8EsroKORgTk6ulnVlZGbDYTokSYkpWp7Vhpwn2u8MPwbB/6g5VonauHmyd+9OmTvvDC9F57VKToErVbI5QarhENIfN/dndrvRW998Wd+IngeYhIDZVXQUHcwSBicEu9EfROr45LR4TV3fjowNFgYugGLesXOb6oBMxJDnO5nZv3vqCeQ2zUSAfIysWr0GQfQqBM0/I+9CvzBzgcH2XnRfikRqIz3q6po6dbz27duOerXpCotcdullTlKzqQa1usXmOPGzzWVy/+0WZ7Sw3HXf9uWt/PZFXe1Euu9rCcjfbH6TTYvxhcl9wUg3YXhPO3YvcBMcsf1IucwcmzwIITASKrUDpVUyJSMJmMs65KBWqzzvRJp5NNJYamuOIRVxnk4mj00bN2Ey22T2rFmyevUqKN7p4IQ8mQju+cPTT8sZMPsIlzcgrSUBpiLb1Amib6y3IIZDa4N1diRsOIL57kCNO7POjZLyuXxRd96UG0q3xHS3uPM3cW502Cp5O/G2BZIvR7g/W2L7cp8dq+VG62tQNO0sqJTp2Yla59e/ssZPrI3YX1Qh07Mw0T4lt8Nhc7b8PHjwEDCXWV6VOna1D+de/6xzT0V8/SNjobLexmLGsbD+FJ0dAGui+bqnoMJpADh8q6lvoNZbPfkexvzrhjnJrsssEEGgRIvQ+w4Ci3SWTiA+EgAklIjqP+PgWBoAFNqSf2JX1r7n8+tg2rKeXBtOpqbAP9gtc06bCy72rvUYaGw0/ZmpwjTL7YexyMemwQcZlBC9sgtybPZYtOU8RUU54ISBPiw8X/nm63C4GpB9nQWFvUfu/u+veF12CLHwPwHhTc3IlOXIRGd0z7T8HAU9VKNpj9XVlYCcW3VSwhHI6kT2dD3q5liESf+D6fcsvyUoyPJg6jHd9whPoshlUnII0IE1cOyiUEJGAyM2OhIZetN1LBs3rNPSsaKiEi0XYGJ1amoCrolEJ01T3M/M9107YXCg1nrrh1sgXpFPxS0fsNpZMcQy6KmoIX/5pRflxptvQecBLPJBOcLxI/Y4Jaj/LEJsoKMGYrAIsAv7NJQgZnHn/7vLS+Yz4+EPzzwNaCBMLr74UvnWffeqQzhrzlzZB4g8GckKSYid70N6JIsso9GnNhtZgavWrAaKG66QQjEy866/6VOyEvAKCTgB8W9O2gWIp69CvQStvK9/4xvyzG+fUsjhyquvktdffRlppAZ6/9mjP0YngtvlrZUr8czdqIObh4SySiTVpchFF1+ihHgWyMMiQCJsgXoEyWyEbFqgT2klsuD+GJy5a66/QR5//Ddy3ze+if0pKmUaynsDWJs9sEPXI3sKUeWPk0+VEG4l6F7mViGy6K+o6AhyRVvh2cbK4SPAsVLiAUlf4qlTY+1FO1bTh0hEuPTy5bILIqG8ohTQyBnqqSai1V0b6vCKCovB9gnakjoannEHMKhO4FjNcADjgC1lIsPuQ8AoTcCYmGIfDqyLoigPbSxYnzF96jTZuHmzevJzIXKYrcfCS77DCpQPTJmKBAlk+LE4JycL7SVgCaakpGk8g0dRcTF04UEUw6N/SWoyChiPQdTC+iPwxyxzePMzZ0yXd979u9xww42yvQB9X0mIwZQ1m8SyOn7O+NRTJoTbmvBYDC5cn9/txMqcitoLEscG/fsKOmwmnmnDYE1Me55vFp0lvK+JaZ/N7zmR7mfZv91mJ1dzJqJ+1urhcxh3ycjoq2b1F/seTHexGTDjJ0yY2F5QBkKkghADcQTuyLrnXfmVMnu8SZk5lcOficf7WLPSnUFhWz3zd/dE+pqb/N3dkdnXzHVncFgsyD3x7gm3nGmfaX+zBOa/buL6S3Q4lblRq+lIqczMgbIejBBMmdkBzX5abpqHIzgoNpziwzWd/hQI5J4IX3E1VGLbybEesJvg3pEz76jacO/P8339h4HuMdRzSYgdhwGaoheHgn4DhUp50w/zSmXeRNPuTLt/IdOvHHHsEag9SIuLcBrVnhq3DHVS/i+ep4RAd5rp49MHJwTZcstBEgJyEXOt6ZZoHRQNfL4DiqcFmzWNTYgGZ7jqrF0RrpMLkj7+KXXH23yXy1CcODf3WnHly3HDkQo20Yf33X6QhMiQQO2LPYBDx/zRzeCI09GJsbu3S8qRh8MdCCvQtYb2eVpcGHZthHMDzghGQEhlPyyG9s5WtdkDnO8+/unveyJXXhOiiwGjg71qw4cqQtznuQln9RKfNFhynR0NCfnGq39Dr6ZpSB9Fvw4QYlYuOGJA89VRqFvRifG03FQpxVaZJBo75+8ortFtvhhvLUDgCLTB9mZx+rw//uFpCQFOtBsA4f0PPOQFaXQi+MLGhqHI9KitI26VCALDo0bmRKirURbtR3qwfB4jeQw0xcMb1a3LMLHsPGbtbi0lRhJ0CgpfGCiyq5NtHVgoQ4/4rTdWyEx6wEi7iYqI1n56LGyxRkNe3k6UA2MLH3QiS0RCMzNTEuKTPRYaO5/loekXq6CYGUK8jaViu3ftRgnWFEWQW1rQxB7sR4+5qrJK+35EwxxnEcyMmbM1usiqJbaa+NsLL8g34Edsh0U6LYd+RJ9EsUTzCpWSglshx+ZOzEQoE2KpulHikKtZhZxNVvhEI4G2BXvEpcSGS4jT9vmnj/5Q7r7rv+Spp56RyxCCjAe4pwoP9/rCFz4t58E/qEAlDie2uaUBjUbytWHIo9j3gba/OVB69dhPZPfOPXLP/9wrv//902iMMg8JXCVSDbv/vnu/7WHllW++oV7x3r374Ah+yUOIp558HDFz9PBACPVQ3kGYotmKIM+bdxomb4ZccOHF5kkgykaClYigbdq0Fikv46UT73rD9bd4duRdv+F9OIZhmvDGeDrzntix/+pPfkJ+/uij8HuSsZBCEUot0iTp2269Q89jeHYTnnnXXffIWmTORwMyaUE3h4XzFyEkkKig3xTgeIG414BYEwe55WAxOjFmadZCK4oPq9A6iBcSH2lq65b0MRBLunOjqVl4HiFPVk+wFu3e+x7wQMgk6o+RVBaM/B5WoLJ1VFJiqjYiZPD/BiQSe0KjIMSDD3xL0pDgNRIhV5YA1CKV/8DBw8iyS5FrkexlB8449w4E94lR3XTLpz2EYFHl2rV/V6zoCBLP5i+Yp6UB7C4QAQhjyZJlHvnFJipan71ure5EmZKWIhdecKlnbvag9i4KXF6EsqwX8H7T4JTlZI+TupqjMgldFJJAiB0YRyOql9LS0hDnHq+wyY7tHyL02oQEizEo8VqoDWPYwe2MhYs1T2oncLzJcOiC2Bp1INCP8nULO7pPBCEcq6kNxY3cVnkECJE+JlJCQASvHWtBDOZ9ahs2V5Gelan+/AMPO7oU1kDn+zNPeQ9fpdl3D9M/3P1s/4nPNm3Gu0zZ6gmayuyCww49bn3hC3Xb59Q2I+aNIh83cm2vY97uLhBiEjgimJ71QMraiKZycIRpIaoDgtwmMXiEcite5xiO7e5PUfpmYfdnifBa3/R5OwZ/9/D1Wfw5h77JYv7exe00+t7D31h5/pGjDTI2iY0pTw4zs/R4T2GlTEpP0p3CBvEjKJqgIyZkomq0Di08/wLFFCLXfuIG7SRM8MzLpNPMbaetGmnm09rATAphbweqwN+G00yFD//QUlcnl4ubkmu3A01jNNPtXn3argjXUQ6z6co81Eh7zmGTXYfhyQ2aZa4Womm6q7np2P7T3LavK4LuEaSwtPlFo2uaH2X0Ces5THqazRbTl3aMEpaW0UA17eOOHMU+c9iC2h+hSIjdhRUyMQMcQdE0sEOH1voHkL09KUd+/dgv5BMgwGH0Nj2CxNwuWECTUCQOJSBlALtYh7xtyxaZOnOKbN64UeXkHHQxi8QecGY3d0FC7wGk5awGeDYb8vhd9NVIBpufLu+8t0oWoGvZeqTZMOmY1k1BcaEaAO+hRnnZsmUo00I3sSPFKHCPU5SVLauXnXkWrl0DiBl5rBjPZWhoYprsnkAHmhXah2MCkozXrHkTsfCFAA03IqN8ufZjZah2545dUNqXIl5uAlbsw/HyS89he+dwte5GI+ktMTZRmGA8iaHctkbJys6Vjevel1D26EARzyyk/az9+3vIpQJ0j8lkwtq7O8tlYno0dnAPg+imJecRHJ4/lCOKKiUXHBGsnTAH9CNIiAKZjz0Onvrdb9Gw5Hwk7B7RQkP28UsB/PwWYOV6dDYbh9pj9tPLQFcZttdhcftBIJVTgHKalpwIpW7eoHHuHTu2q/LtZeNGoKXbgN1PmDwJE41avEkTZMvWbVqHTAy/k1l5wPXr0G2AZiIiyAgOjZJjSAILQrOUMYnxKFb/ABObLN/5ziMejvnxj74vV197LSyiDVoCMGvGLHTU+QuanSTCKurAYpimaOh1193oMbGJtm7btgkZ7aUwNvLVRD1+vBOWXYEswWKgsl521pmaaXgYCj5VO5fBtIZleOtttyvHkWsq4W/tKq6Vc6alAWqnTpl7EiV43t6SozIuJUF9M3cKJznIO50GVNvq9K+mVfHySy/Brg9Ct+Kr0Ew3T3OLmEjGBKooTPAGmHlLFi1DZjb62wGT37Rhg5yDDOsx6OPHg+glo2s1iHQ9+fhjcjFS9yPRMaACqfvMCCxFwtppc+Zok8RWdE+jPU+bnWtlD2rm5sw9HS/NTMNKQNcHtRMOG6uTA7ii2T/P6jImlO0EwdnpmJl7Uah92AyCL1gwX9HeHGSJU7wmJfXVdTNG/QG610wFd9MMJQjZCCJ2gFNCWUyJRVOPDHVmC45BUQ6bQMaib3oNkiCsma7iDPO2/kClLJyQrAlxLHb3tYpIiP3I9MuB6KLV6WvEnJTXtP0wYfCPbm8FlciYODatIoGGAw+czOB93wzVU3bfoz+IYyjQx0BjGcpvTGzOK6sGRBSLIpaTN273IQSgWqKviEd8VBM2lEGeyjkfFSE+DiLw/YZHCLDYjoKjiFn3H49Qs84L6ONjTm4XZGwTNT0ctXQy0DXYivdt5HgqBPt3uYaEOFSB3iJjoobCEUgeKKqSmQyVumBMN3fQ6dtZWKeyn9/Xonn54kmJfUCY43uQOI3ItH4fVg4xoVlwijQfSh0tu6+CYzm4IVM+2NnQif2RTs53GHxqfZ3Dgbj7VDnLitwhA4AkRHm9ZKFiiKLJd0ze2eCAIfYWV8v0zMST0hbdHiL39JmcbuT9jnwQbqzBlzZsXAdlG4mGvLP0M32O733n2zBFF0sUcJd81FekYlsAdh+eO3e+vIeMwOzsTClDmDIDreEYnGcdRTMSlWeg3mLPnu3AfKIAEZzhUX6+DpvvRHJM7ixBtUh8PHjfz75esypg7vCCw59HzveyLViHTAhIm8MVDQBLwRFwjH0tXJ+0/G7ZA0LMgBtuB2tDnJ4XhtOWV9ogE1LN1gbbDkGUTUiACVgme2C6FaLbwJ0o4rM7Ev7qsZ/JrOlztPku0zd7gF+FACfii/aAu5iE9h7qFjSDEG1NN6E/XyHq275015flR9//gdyMFM7cCRNOGo+vEuaE2Ea5KiwtMuD8bc9356ra79ypnvZa+52Nmbu9cbtTr7XeBudR9gzvlUPItCdHBPvp7nYSIZQjHEJ4EmhdT6Lcf38v0FRUYfLvI5V1csn8bC2Nfh+OTxJQ1gkT0akSE8EkZqZisupy1uyZ8tOf/kSuWH4Vmmo1G1ARmRpjx47VrRCYpsJiETahooXFbppsSccS24uRvuJr7tnYMifDNgT2hS78TZCbo3yhC8sZgxkqHukwjGRnwveHKxuxpRtB05Pb7HkRogcJw/vhmEyDaOof+0FascITfdkWbP1mNmHt/2ARCB2oDLRn84fFDGVVfRTnuPXHYBP+UTzP3oOEyMdGvAw3E5EeUDT1nOiCjqiDaDI6wp+MJIq4v7QehDDAVgfCqbPHcSdHp1GVs9uV8TpRwHfogDTBAWRW3dRpM4377yhn7SrjjFTRHAPjeP3uVtYG7Tk1BX4qk3oqirxv4vssECMmj0s+rKZ01RGDEAJSG05HvUyBInaDbu6XIPsfgtLJxYZ9lEc7C+qRK4ucUcxqYf4hYDIRur+PPTZv3qTAWT4y4RYtXCDHuPUB8P8qlFcFYUuDUBSUdwDDYaEhiRXATsoIyrSiYw23PUhNQbQQFf4ZiFU0gqAnRiBSCDzJdzUPxVnzVfR2jL5ibyCi+TMWTrKAHOlg9YzeDyuqCOW9SYh4hjotWt3P8RJNXO15qHycmNK/B0wW21/eiOpIdH3HnXbAlJ2RhRZCgCcYEStBpOoOtLDm4AiTrEcOaTaqKzcDgIMtIvt27pWvfes+5L+uUvCNIcXpM0+TA9hTAiaKBlomo6XDM79/Cm2AJsoJpGUeQpXoXXf/j+47dOedd6k+MaioOdwWjnsV+1PCvivW6hh+75b9Onc+4tZ9b3djdmsYWEPAt4m93hv/FSPMnERg0Om46Z8QOhDUR6BQZVKqfyjXDLZHthbWy1jWC4Nt9pU3yOnjwUFQGStXrEAibrgsZjksjgqERNcgH3X+vPno3ZSvijca7UMnThwHgmGXQrR9fvHFF+RTsIxeevlvmjfFvh4kHNs7sNCFnZRppWRlZ+H6Bu14fN55559kVlpFbSfDn0nqu9LdyWT8zZqivqvebUFac9ifiWxzriwR3fqIhCirRZopOiGHDkoIBN7zUJQ9Man/vUrp0FUjhs39QHUXXdRcp8SyolM3RlQuOckagQij6FLxr7smGv3C/RmqEfTPBnKrDWdUg1nc3ySzsSDdbK5uHD1znBzz9Z3kf7fPnDdugBuHHWtDAPv3r6w5BSDEQUSZJgxQVUoql9W2IWrHLS1xERvcprKJip+oFPRJLyBoKlj2UO1zfpxzNTZkJpjEUTvMadblg9a75tWGN/Vk/Z7dYJqb6lS0RKApbwA39laqmt/5J59o7DzTq9AsCkN2s0gIwRhIhiEmXfkfITVJiAok6sUiGyYEcY+BCQH5f7CqSSYk9r/FsOLq0P6TQCweuwprAImY7VpYussNO3TnKbwITdYf/uAhBNIXo4g8DCs/S2MN7BoQFhalfkaoNkPBjoaoRWACANNeatF6KBYBmg6UhTH+yyQD3o8OW0MDaiDAYRHhcdqVgBNJT5wbArIPKxvkMvbBmWc7OuoSZomzM3MXYh2M8NE/0a3UEBcIAtFCQsKlorIU7YMyNBYRirGyrnz0R5inRaypEo2zYkIChsYRh2taZDy8v/79COgRWE2TUmApYRp2gBAzstElBnk9L2GzvTbUB3zu9js1bMoV+pMffhf7RyAihkyQ/ehSHw4IpAvpK7lIYzmIFP3FixbLKy+9rA0UazDJDWi6yy0mP/OZ2+TJJ55APcPFyMgwlafUFY8/9ks4fNXy9fu+pdvRaDst7hG3fpPs3blFrr3uevnj089IEjohcNOolOQ0xCm2Yf+IHExwODYoHI0ehaxjaEZuUhPiFhFy1rKzsFfGa+jiH4Q4SSw6A4hcdNkVpnnJR3QYQmDPjZDRgxOCbnhBDbxdpMz0SwiIm/0AryZhY26y/u6iGpSsxml07UXs08BOXddg50Ne34x0k0d/8n3UJsxBK4lYWb9+rWRhpTHpiqubm/5lIRWee0xkAnPi5kl5Bw5qjcNEeOfctIPZI7chGsb7MQ2Hm0gxYHOV9kBCFx0Q4tGf/Aj9MpbIu9iu89xzzkG35kKVSr1Y+ZcvX645x1sdvwAAErdJREFUR3uwCBKQ5sJdHuuh9LlvHEvGmHZPLs5HYYspYiQntyBOfx1Saswmh/+IP2HpaAjRCdE0WttxDyiaKMcKlRBoedCPp8xB5Ve1aENFKusuNM+akcGm5WbTI4W9XTgPlS17uzDytXnzRjnv/AvUR9E9FJSn2LgRX+gWyHZ4vJex4ijyzLYVptGiBdVN+qhJRFAzlarGUe7avFCD+uY5a1a+JYvQmpSVrNzijO9msvTMLop9PqRxF93ZIW4T2C7OU/HISYgKJcSooXAENiSCaBoHjuiPEP441a4YazL6G7wqSZ1nU4fsLr91Y0R2EnwBtYFwJLfZaMfnttx8txHob4W7d9eyi4nikIfddctdizEcqWUJEYOKotChKOsjNdjgzs0RWDpcsdpuVAsK/dsSg3mtwxl0f8Qe7Nnu34finPXnnbt9kP58iuG+j0dHQEcNajWR8QuqIJrisW2Bk7VHEcQeTtwZPSkqVDu8/OcY/gyQEFXoIBoViK3gkJAxiI44gUlvkZwxcNBACG6sV4Zd30dCdgdB1tYhpTAnMVY3xTgVOekefn/Y0PBfsf8r/tFnWG5we+BukTqcsRpCdEgkUoNCByNEL8RQITetS4hA+jxg28pa1fC7C6u1YeH07ChYNN2SiI3Hw6H4ONA23YmwUR22uDjTGmKgg9f40yHqKCK7uhd1GenIlSK03p+IcusPd8zEQgpWjg/Wtsg3ZVOBTpMY6BgctqDSKHDVcFigJy1C6/Cr1nc+MNyr+YXqHupcVTW1SyREU5jP3qu8r3cHM1gpRdWtkhMfLsXV2EMO90xHe8wNh46hcLxTzkICVRmSqWDlSjacPh6/wU4m09CDY8Om93UD7wpsp5kExHQkGtay2LwdYVG2mutGZC4W280THLRmYiyrLR1riPe657++LJeirno+9kCtRM4TC87pHLJFXSNqFjgVdTXctBvp9/Al4tESrgMdDIKB4jL4VIl+r5nYwswzUZrGcwzvwf2o0doaIdnpaLJ1CJnrCQhg8TduRk4HjohvFfazqMCWnpOnzkQ3swPIXJyDxjBbELyaqJuW2PvaBixMuqPTGYxFWVJciCS2mbIVCWtzsIEJy4pnAcw8jDBACrq/ZSMAdqy5UyLAEWHgCN/Duz6CfgREE1tidgMpLYAHPQJ7A1WAS462YJ+cpAiJQbYzOyWbCnvRYu7bbv2c/Pap38BR65IF8xbpRoLTUKNcVnEUqOoedArIhJhrR/JAkm4K3onGtOF48Zs/e5tnPFwx/3X3l2UGmrmPGonSWmTXcWNZbl4ei45qx1E2dhqapzz4rW/IuTCBFy85S3Zu26z9YVlw0oiuA7uQcfirx55U4hqxckK+/93vqAefhkbv512AYveVK/SZ9BU6kVzd0d6k+84VFhWif+xnta6BhskV6HjAevAVr76qDX6vgV9Bs88NAN7xhdvkxptuke0IEc+bP1+2bNqAdNEzEXePRcOY9RJI1AA7yzRjm58v3vklOdaELMagkUMhBP0I6AHoCFrX3dyyC5zBjA02Z28BV2SgFSkjTMpOGNhzzz0n11x9tbyAZrVsu9COShpudBSAUi72P21ogLOGVg9s0hsJB4kT1ItVzCgfQ6D2IOvfd99X0WohDumSc+XVl1/C3j4TdJsc1iqPx2QFwezbguy9adg64ZJLLsEOw49r3CIdCQksTGEEkN97MC1wwjvvvgMPuhWVP4XaFYa9WEkwBme49xFN1vj4RO3ll4z8WI6ZtRF52JCQn9mYlyFddnW+5ebPeDA1vgf3uGO/Do6rBgtnKtI6E9Bx4A3s7hsBLqsC90eiyJ5QzA033gjR1CVRMF+HxBGGEKYTslVSzHKmkmJj3kA1YfsYyyQJGNHo/tczwUbsemH9K954Q85H00Lu/WYPle/OB8IkrOifPWu2elueWJfzELfFoZnYzn+eDuF2gBZUxH3Xr/8ADRYXQGQyZdNkirPOw15/kqxwyX3qGqaPpkE82Zf3NmvNky1MWIZdhFMRM6nENSSmPgc64yggjig4dEPTESDEWHCE2eDd3J51aWw/bcC8k4Y85C/cVoivl+pWur5xAbsoSBImRPsmNdgF495l2M1pvN7fPX0HbpW9dex84fx/1LNWQgzEER5LBgMuAsRNQvSCgn965rdARFvldifiZsjuAAKsQdAvPOvVsK1+JHuY13TD4yQoIWtbXeR+Metts0rVbHPj3J3WCp5ZjFIA9lK98qprdHGYiTWLxOBKaCkEEcrVbp6p7KDdFJjQRivMessmqGPgD8NkgE+c77Zt265m05w5qBIijM/6CTyLsAmVPl9LLSeFZ8y7OhUdzgu7rSrWZPAB+BcXEmuKCoaOgKjytbx8lDWsJnBEtuqIE/I77CXaigay3MaSXWFysYMJc44IkrHOrQAVl1OxLxy7zJTDWiIC2wNklQ3JuTvWpZct1x6w9qFrsEVZHerKyK6M3rEB7llnn+cRW03Iun7md0/KZGyNU4xNOyZMnojajMM6SdzDlIUyWcjqzkFWuCHyCFn3wXsojqxEgnO8ZqQXA1kdDXj7MCyjtMxUGA0zUKdxWJYvv9rDFeSg1994SQnOCWWNxve+97BMGDdRCxTjkfrfg1ZDddjK7cqrPiGvvPgcookLkZuVj0YuiQzcyF406z3/3ItgVW3WnYQ//HCD5nJ94Y67PMgzx/iTHz6sKPCtn/uiWk3hcOjCgRr7Hj7mK1pSY9uCrJgQKNk6FCo+jwltkjmoXXjrrTc1bTINFlA6+iV9496vyG23fxGwB4A/oKJFhSWyBXDzUmy2tx89mAIR8rz7nnugFNks3bDHY7/6JWouzoMyex0N2y+XlW+9Jbd/4Q7PpHIH+W8jLh2HmEQMMgPPBwT+6I9+LLPnzZFeGArca/RS5EWxoYquRSznJ558TM5auhQVoIVQsPslAURmXIRilF1rSopKNYXni3d+2Us8/RobG3Indq7qpbieMYsdaJzL5iinz5mvafqd3KkSsHw50vxzxwMNRlebq6+5CvD9QQlGj6jzzrlQXkIcZC6S41577TUNE7Mq1g16PvjQN9VQeejhR0CIdonAIqEPNjAhwOYl9V2SFRss7CacAn+AlgjNOW56x0APS2tZH8G2zeeee57s3LVL70m8n04d66WNpRCgAR1ubmEPwuJ7YLHMQTrl1i2b0X/pNG1tbQ8CbJs2bdamvEfRfTkC1stx6KY2tLGOQfd89v+jHmBwyRACHf5hMm+HOJmEwhcqf3bS5H04FsLgNKlZqqt1Fx4FB8VZeRTWEHfpHaFjGIM6DDbYamtFu2ykRNqegRRjHQgoBeA9GMTi9gfxaFNEPcLmxA2on6CEoNiivGOduEe3YIxsWRSIugrOR1UL/AgsXFpNJ+kfsKlHyJudoTolM6bvZi4V4JH7rOpRxa3Nx/s6U9oTzC4pDEW6dyJVadd3ODrEZkP0QQc2cc1/UMbtPdubudFf/j0Ysusrn20igK8yts+yK9wiwEPNd3Wves7tsZYOCUeAzJcQCsVgEEi6NrPCCSzBnssZ2CvNmKImjqtmmeO6mwA/vsGkEiRcs/ot2ObjJAv7cdoBr0WNXGNDk5ZLjQVLm6A/r3HbuEops5LMr8ZUdRwxnVAtgzW/eqOphqJaiAjFqVaU06DdPck23uEmGH83r9u37wM/nQSHWFvczIxpQ+3YIKeyMzHfswb7N4VgcUaE+vGsfQlR7HAEQ5a7d0MRnbFUO4lljc2Eto9E/1dsOzZpEuCKeG2+yy12XoPz9bX7vukQ4rhuLHvLp25DO7jfyjJsltoKccEixlVvrdCdUIJRtd8D8dHchJZycLYisZXOAWxZw3o11r9xk3IGcWh/c5ON9PQM9CevALHHKkFozax5ZyV6bqfo/qaM9EVAUVMMsvdePmEF7KjLhsFXXXMDNi40IOWHqK+ra6xGcftloIPhuPfWvI39U5EeBAiiCuIqNSMbsAegaoibjUiOS8AWN8WopZsO2CIPhfBsGMzet8O14pUQQBS4+WgENj335WwvZc0fS7CNYyb209y4/n0NPcYhxDlvwRJ5/91VMhldkDsgc3PQoo1QwVSEQFkoOBUynZu7Gq46AY/3Mbn1058DQX6M7QmCFROaA0W/GW3b2OGe292MBhbFjQa5HUwwPNPr4bW+hHLi1avflnu+ep+8jaLJBuBKc1FH14EdWai8r74WMAMO7t5bA+vrwIF9cs5ZF+o+dqvQe49ZKITtYzF5VwKieO+9d7DDL1o7OJD+r371KyjvI/LdR36gHQd4cDeWfbjPKhgOiUkYC77n7vJUwBlo7pgDj/vVV18ENpUCwu7VGPiFl1ykO8h4ZLVluQH+JSFq0QAyCFwVid1efA8fQgAYg4mViT2X92Nw64C7TEIz3SLAA4zfbtu6RZJRbMJ9etaiQe/99z+ETf7Wob3CYo9SJiFWrHgDq+5Cee3113RnX3aqJ3TO1UvL537szLgGWeKEJ2itVKFF9aiRQXqfMqz8JmAzRrki4Qw29wRAHfmo6lwC7uL92Vf2T39+Fp0rE1GsuECNiE3AeRiHzkG1K/e1uOLKa7RfB8uI7UExWolV/8nrUDfuZGQTh2JuVTkAPO4gmQ6ohDEX6j/CHdNRJUuxxKS3t7HBEyESbptw2eWXnyIhjoMQfQaKHdtJhChv6ZJU9GcyrOc4bcy5R95RRXklGoIYPIZm7RnOSxqR28esXu4/RQl+O4rK0OSkBClBCj6xJ/c5W7duhuiap8/ztSY8Az3p/sZQsAEsYyAYPWOsAidXybX0GFPnz/5iKVY3DZiprqqJ1tHwsjt4byLRrdilLBgJeREoUx6QI6j0yhBFSodoGijwYydxoHOGwK2eU6wiHs41H/e5A8XMFV/AZNOa7IDJHM2NpnRRWCPI1B3WwjQORlZKBPTPwITAzUqBh2TCofvPMfQZIDfWAwqqqEdWI3UUdn9JRta31ow4xFDzFYQIBTcNqiPIusV17djs6WTWcQ/rf8MKHvo0/mNnEsuqrG2UGoj0HCRmhyLwcwQFKTTZs7FXU5CjiwwhkHEI3UOraUCOIGWLEM7LAkUHE00flVj6x6bhX3c1F2MPrLQjZXVyHCb2uMQo4G3FQCQOyFlnnauxh/rGVklFYQpFFcVXNQgROmRCID8zKzpU2tB4xGT0OM4W1RTgBguw6r/c4Bf/cds09X/IiU6zGVWKdp74G6+3TjORT+c3i2AaqNtcpByH/+z5bmdO5bEiqiMRcjXK2Z7HzHQ+U/3Gvg1HzZNsbMKAsnrY9lImPGEcPQ5BsVtnrLwXNzPX3DdH0lDed7QjRoGt4uLCAiQNk81GYi+/9ALM/RhED5fpQm6G38DilHhENJOiw6W6rWuohICOQMp9OnaYbQbI1tHDydAp1OFpdp5jlXCgTDbgJFEWGo/V8WVtAAefDcTueMycYJ07QMWavafT5snqU4WoFOV7GVKpx2su0jFwUviLguAKRzuT7HjkdnzmmR7HXD14s/E4LzDwuW2uZTII+Vh48wyz4n2JzCoRSDi2GVLq2WWDkjVsu9aKSGNMaICkYPK5MI7BDF+58k256cZPaVs6EqIQhBgTEYJKoXCpxV7hVOORg4km3Q7eIYQxJZ2l82/8z0dtwQ3nVQn8HWF3N0iKzKRo3eikvrYBm65PBLc0K+ydiZBCNMKmpGo1CBOKSY3QTUy8n+QDg/cirwkb2CExID4ae5EO014ezkt8VOe6U2I+qnsO5z7ktKNQ1seQXJEVH6MtgFjyPApKOgdJD4Fs9oVzGoD0lmOPv/GoxiIa67vIvR06sB6b7h7GjRIigiQeu/iqEDD+kVOwY6JNJghnfzBsrYetKtVL+naati9nF4L9zQ8ga051nmcscCOaVEy7LlBxYpVCnwA3usp9Y6+ZtT8MzO7eZ/nezF5rnFU+qx4JBiU13JwEIQNkurATqHE2T0gTlHQpeuemwi2IJXdQRPpQ24sQ9rcORNmOVNbo7lojtCMjt8k2Td4cCph/lRj4jyFH52IVFap0iViaf+1jzeqlbnBUNZFdqgQIYi37wgfT1s1cZxKzrCKlciDgZ0SmIZAp61I9g2daXeQsD7OlvVLL6LEe7fFhEgc0Osd78zUcK0Gz0pkQZvWUs/EHX071CJ+rOsqOTQet78fvO2DgtGHuWBXEw4RX8T12iMmMx0bsQF37g9D9EkJNM1C2AyFQTVzH/x3Hk6iczTSpBuOMahiTm0TxhYmUmvius6R1MCYxX7/hxDgENLPtjmUY5WqVLCdlNIii060Kn7shWmqbZ7EXqxW2HkNCDQbn7k6ohfOqa1NZynCyfRMzDCfO7ZIXxj6wJHUe41kUZqy+h4P2myE5U2RX6GhddH2VsCdd6w4MnXzr/3zzcc3A/wcM3544rZDs7w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6" name="AutoShape 4" descr="data:image/png;base64,iVBORw0KGgoAAAANSUhEUgAAAGIAAACQCAYAAADz/74cAAAgAElEQVR4Xu19B5xdVbX+SpneZzK9T5JJ7yQkpNI7hKp0CygKf4X3eBZQQUCxY0UBERQbRXoIJAEMIY30Pkkm00sm03tP/t+39tl3zr250yKi7/08PF/m3nvKPnvt1b5V9oienp4TOGTEiBH6v+PHj8vIkSP1bx78jQc/82/7meeNGjXK6xxeZw97nv3s7378zT7PPsuOwT7T/Rz+be9j/+1vjO7xut/PdzyDjc/9Pu5nel50mH+459Nr7Hg5M9P/Of6lMzDiP4T4l86/5+H/IcS/Bx1kyIRwy/J/k7H/nxrGkAlhFd7H9fa+Su3jeu6/6jlDJsTHPcD/EOJUZ9yxvWDguu5g/4ZpjG/5qe/Xk401nmOMZh4wpfVfmNaeb8wfMGL9jNKex2cNbgiekJFyQm+D69ynj8BT9Ye+Z/SNwD6WF9jffX/1TITzGua8wUxfvxxx4sRxaWzrkd7eE85kmBk8ju/NSsUk4W+11WH90gAmAThxvJbHKPgUJ473OhM3SkYqJeiv8D74fiR8EHym53Gih9eb73h7njNypPmDZ/BSPm+kPgGf8L3xdXAPzOJIXqDDGoG7cGLwbJyrljluqP/g0t7jvNb4Lvwfx9zb22PeobdX33ckR6Q+lHnOCQycz+b97ULix5GjjK9lRDbHy7GaSee9OS69zfFuSYsJkzGR4Wac/Rw+hKDDJlJa3SAdGFR4SKh5uDpS7vXMwfGxZgJ6+WBnBo/zPA5sBAbKleVcx89caYZ43TKChOK1vZgUTrJ1BnX+ea69j3mu/n/HuRQZbVaYzhUnAM4lp9BQWydQ31kXp3FC+R9JqpNmr9XPnFAuHMNJOg5wxUgS2byh57o+zuQk9y1SnW/nVUc4Y+Srj8TfHVhkh6vqJCk8VBJiIvrlDC9CcDWX1TRKa2enjE9N1NVqiOywlx9qkkh8KN+Zk3H8OJ7MFUsvXTnIvLhZf1xWXK92as0q1sWM782r4V99CeccTpRO4kjpBeuMGDEa5/Tixc33HrGCi0BSPY+T2UWEYESvvLWjQsIDAmTx5ESDBGBA7T090tFp1u/oUSfA/Z0SHhwgTS1dEhw0WmIig6W+qVXCggOlm6+DAZfXtEtOcgTujYktb5XggFH4HKbcZw8r6sxnh2x8Xne35Fc2SEp0iIyJivDLEx5CcJJqWtqlsalFspLiZJSulP5Zyd7ttS3lUtvUKW2dx+WcmWPk5Y2Vuro+e066PLmqRAIxb5+/cLw8+Je90tM7Qq4/K1Ne31wuS6fGyvq8WokKC5Lzp8fLS+uKZf6UMdLeNULy8iukZ0SQzBwfJat3HZMRPSPl/usny29X58nkjDhJigqSJ1YfEunqwn0SJDY2WvaXNuK3cCk91i2fWJopj/x1pyyamSateKf3dlXIHRdPlHFpcSqGfvnmYYmMCJTd+bVyxqRYOdp4XM6cGiWPrSiR5IQwmZkZIUcqmyUiLFjiwgNl08E6OXtmvGzBv589J0uefK9M2js75NvXTnY4pz+BY74nR7aBok0dXZIcGTY4Ierb2mUUVk/kaIf1B76//vrrtwvl+sUp8rM3j0hUSKCcOzVSthV1SgMmICIsQG5akq6y8xvP7pGo8GA5e06yvLmpTK5ZmCR/fveoJI8JlvHJQSrHn/ugVH70mVly5683yszsOLloXor8cV2FtLd0yL3X5soPntsh4RHhcu3CdPnzukqpqq6WS+aPk40HKqShrVeuOSNDVmyvhJyA3IceWr5kovztvQJwR4989YopMi49TvXGE6sLZfnp8fKbt4tlWnq4HChvlpuWZcr3XzokKXHBcu70ZHnqnRIsyBDJBRfsKmqS+68eJ195dq98+uwMyavoxApvlK8un6gieChHJ3RRHTgvOWIIhKhr65BRIEJ0AJbxELhBCbGmSK6bnyK/WFUo01JDpKWjWwqruuWs6dHy6qZqmZ8bLbHRWH0F9YIFIWeCEB/sOCaLJuP3rUdBhFCpb+yUc2Yly8qtZfKl5ZPlu3/cLsEQCzPGx2IVNkpNa6fMTA2UilpwXs8IWQxuKqrpkRuWpMmHeZXSA4lWVNkhOanB8ubWculoOy4R4aPk/LnZUlLVAj3ULsumpEhuRrwS4lkQ57zZCfLUqgKZkRMre4qb5LTcWNl5pFH++/IJ0tF9XH658qBcNDtFyurapay2HWM/LunglgPFLRBfvVJQ1S4PfWKKRIOjh3J0wRiobe0YGkeQELREYiEvuyDXAgMDB31GSW2zJECmVtS3SkZcuOwrb5FIyNnM+BCpxAS3tPdIVPAICQ0JADsfl5Dg0VLd3CmhkLHUrZzE+MjREIndEho6GrI3QBox8YGBIyCmYMkcHynBgSOhf07ob71Y6WrdwMIKwj268YJGu+AcKAzeT/WtWmTUN1yxvaqnjAI+rsaFKljV9kavGHNghIweOVqtHtp7I6mA1AIaxaugt0bKurwaWTQxXnYV12ERRUokpMBQju6eXjnW2C6pmCN/R5+OgGJt6OiEDB0pMaFBXgwxkFetv1EO2rtb5W7ey5is/MexKhxbyznfWEZGkPJ8WClq4fCwFpdr2B4rzHzn9Vz7PHsv53f96HC3mgWqUc0T+sbkPM65qzXReb493V5lzRaO0rzq4HqUp3XDOixvgP6Ni3S9UN+fXoSobwchMBGxYaF98+PEKvxe/b/wS8RfZDTE78d9kHPLapolOzF6cEJQNHGxKCGGRuiP+33+1z6vBxxRfKxRcpKi/VqjXhxBQvRCyMbDxBqK6fpPmRXHCTMOAh075ynWoYSc7pM+FG30JbhqrChzrvMMTh2SIYuQj+Kd/OFkJEQBHLvxybHGYfU5XIQQqW9tE2r3JLjj/zKWgCjsBTQyAh4dVCd0Jf5WT9mo1xOOd97Y1AgRMwp+yijpaG8HzQKg7EOlpaVZoqNj+14T9ysrL5KEhFSP8WFDvhaicId4h0MI3/u4w819YzZ37IHSP1xeIxPTxgxMCBryNfAjekCIxEi64sYR8Rfv5Y1t/HggzvGNW+tK9tE5J19/Qm77zC062BtuvkkOHTokleVlcvMtn5W7v3ynXHLp5TJh4gR5/vm/SmN9vXzyhlvke995UL527zclEGb3o4/+SF59/S0PZNLR0S5nL10oL732BoiR3McntKpgXrnfw3csvbTInEXAcVuCud/Lxml8Y/2+BO0GIQ4WH5UpmclYZCfL/T6IAw+qhhPWAzMrKdoQohsmLA+bTGAH4w4S+SOEnWxLSPfk8+XsPd1JCnbg5IBbbvgE4IjR8smbbpLfPfG4WhyPfO8H8qX/d6dEwSHKzsqScy+8VDZt+kAWLlwmv3vy1/Lsn/4qd9x+mxw7ViUPf/cHMmHSZAdjErn/W/fK7bd/QVJS0vUx7sl1j80fITheKnf3Ne7J5/WETjhXATCv+1uY3VjoB4rKZVpWiuJs/YomytFjJERXtyTHRno4wg7Enb3hloE2k8N9Y9/MDDcnKDLpIq7vgEiIO26/XX72y8fkcP5B+eUvfiHx8QkSFxsrK1e8IZFRkXLTzZ+WV195QXGsn/78MXn4wQfkgW8/JA89+G05Y+FCEOOY3PKpT+utOdbf/vZxWb78SklK6uMIy9VujvedRP5mOcaXGwh6cjrpIFrOMoChPtV5rT6jtxfn7QUhZuSkDiKacG0VCdHZJSmxAKY89r1BMx1/x6Cinh+9/7STaixsOwhzft/K67ve43t4fA5zB0LTdNh6CbWbNazPVwRVkdMRKkIN4GuQYDvp5lzns0MIOgOWO8155n+8jsvCgpMcd5/Y6YusqD+hF1mjwACTyiVcVA5wac0IPl39DI4fxAkLHCUhQUQXSmTWuIzBCXEUgF8vwKl4IISHjjYq/E0vlCAzoWtqfi5oxho4Ek6UTjL+PyeGsQB6oxzzKOL1ask4Hi1HTieV84Tr8TMwfcYfeP/jEohzyX3HcUI3/WToiNFUzDh39GgCkLiGgJQGbszk8dmKymJsBuo262WUdeCoAzhRfBZRX/xB8UyjxcQGOF6OkzA8x4nzudLxU19cwhBNwwCuxck7K2+TGDofZsEaA80sBmcGJBRoQmjQKICMJTJ7XNbAoonvWAPotxOIZtqYGCd6Zdf4EP8lJK7sTLmJYXhkoVmh+urOgO1ne2dnEXvOczGCWe0KNVjryVxlpYDGRji7J+tAD3d43sBzjvmD4+mFkxdgnTxnEq3F6xmXa9zm2confZLCNUVGxJl35lzwMxftzkOlMmdC5sB+BOlbVd+GQXVJ6hjauubOllWtvLTy0O2dWp3gPpfX+pqFA2WCWN3Rn0np1kv+7HR7vU6SyxvVSJxjqfk3Dkyk0X2N77Pc9+Y93AreLfL4bHruxOjs/azlxXjMtrximTcpe2BCUFoeBSF6ujokLYG2bh8hVA47Stat3Py9tF0Y/mxzfxNozx/oN9dic1aZ/8njPbrA0ZwIO0F2Quxk+7Nq+lsgVlG7F4ldKG7iWWLbZ9KAse9PwvAzCbF53xFZMGXcwITgGx6tb1FCpCaCED5v717tvivIdzJ9CTTQZGusG2hqVw9YWB3pERI02iYAeFS1UX4a8KcOMlFpu1pU5ZrwmKMrVDN4lKlV3cbmMArW/P+BD9+V734vt//Rp+D77udLcOq0TfsLZMHksYMTohKE6O3pdETT4AMd7EWG8jsnsaurRx559bDcuCxD/vpOvvwXYhJHGzokIz5MyuvaEF4MkRp8piEQCai8pd2Y2CZgf0KKjjZpODIpJlQqcD7h+Opm4GYkl8bDRyAMekLS4wMAvHUJgm6IXfjHfIYy5lM5h4GqjfuLQIicwQlRgdjCcVggqVDWA3nMpzKQ/q6xCu/Hrx6SWy/IlMffOIz4MeLBKVHA77sRShWZnB6DWEaPrN1bh6V8At8FyHUL0+BJBygh9pfUytq8ZgnAy+ZmRCp31cMU31XUIFfMS5YwxEfW7KqR82cmytu7qpBVESLL56d/ZO/oj3Ps+3qcPyyID/PKZP4kmq8nL3Kv5IGK2ia8Vi/8CLNa3CznK0fdstI9yVapq1x0Uvx9f7csbmzz4wgAdctTa0pk2bRoeWdHlUzNjpam9uMyLjFcCqpbJAYT3wEwsqK2S+IjAiQpNhAhzhiNjXfi+3V5x6TkWJtMzYwC57RKbmqMFFa3aXpOF+4dCuijpKYJ9wvDfXokaFSgLJmSAFHoHRJ2K3Y7Rl8l7tZl9v3cUIh73uzvxsDplS2HymXeBP8LYARuoiKUN6ioa8bE9ILto/rkrePC20Hac728SddMuz1nf1zgtr4sIU4wx4nQh1ov+gRKe2OXq79gcpvchzURu0AIvqR6+DSbAQLS5jeIrHGsugDbBOB7RsmCYKZScVKt8Fz3QcXKgxahP+NBTV2M0w35+FuQVkHr8535I5C57XAZCJHpVzgoIXgyb05l3dvbjQB6tNdqdlPZveLtdf2t+P7EkR2gr2XD70/V2vI8y+N02exCrjOnwIUQusLpxgr04EcW1XUN2L5zD8x5M5mjwYEM2BpvXJeG9S2sQ8OUHpcU4IIwpzAV6Lhshx8xtz9C4EJjVOCgjjCiKcqvHOOADubtk7raOmlubZIpU2ZIamraRyJrh2O++hJYCUq/XnEfIxLNJBtlbeBzQwBOqK/nx0lqa65Hhgj9pz7eOw4k4d6v3SMXX7Zc2ttbZebM6eCsIEi8ERIYFIBrOvTfmtpaiRszRprq6iQ6LlZKy4olJ2s85qlWgoKQoYInxsSOkR35ZUhSyPDPEd6EaFK2Tooh6HeyQjGEOCCr314pzc1N8rnbvyhr331XUtPTZf4Zi7we8Pf33pXa2qPSA8hkxKgAmTZ9mmzftFmmz54t+/bulgAMkDDC8iuv1glzH0xSe+rxX0loeIzMnDVTVr21Qi4E/L1p/fu4Llg+ed3NBmbR44RUVpTLCy/8VVLTMjA55OoeAHyp0tBQKxs3bZSLLlkube0tEh4WIeecc65HvFju279/r/z5T8/q+2Sk94kOvu9Pf/QDWbhooVRUVEpZZZnOS3xiskSGh8uRI4fl3HPPl/f/vlYWLV4su/fskgCIyN179sqll10KqP55iY2MliuvuVZyxo4DR5QM7lnzlcqhrIm7UEf4Kms7UQf27ZPCgiOY5FqZOXuWvPPOakDRS2Te6fM9c8kVuXLFq3LgwAEJDEawBhjWsjOXypYPN8v4cRNk7/79EhOFXFAMevyEXJkxY6aEhdEcdWAzTMADD3xTxuZka85qNdDUGSDgB+vWSUJionzhC1+EHIfFRE7A/8rKyuTFF58DphMqQSHBgKS7JDEhSQ4eOqgO3l133yM//tEjcu/XvyUv/u0FufbaTyjXWOR4xRuvSE11rUyePFVOX7BA34O/U/f88IePyIL5C6ShsUWKiw5j3GN01Xe0tUr+4cMyZ+5p+K0JkiFdmluakKUSrHMTgZhOc1OzlCOWcuaZ58rkqVNkBwmROwjEwYdX1rWosk6KAyGcaXV7lVRUZaVl0oZBEBIJx+R1dLRJcnKyREX1BcX5AqXlFRIUGCRtLS3giJHIM4qQ9rY2FQ3EoAKRAhiAdJhS3C8rKwssHOxRgpSWrbiOwiQIL8bgjsJ7BBBxbUhoiPEhQAQqRo5xNExZ/ReiiQCkEU0G69m9a4feJzd3AlZxgUyYMN4RW47yxfj0Wo7NkQSGEBRxBDQh2sBl67AQzjr7bHUe2zvb8Q4YM9FLB6+iWGTU0GBqJp7DdwgMxNjw1878cqCvaUa/+AgcL/P1KAjBl0uCQ0T56DZBhyPDrV3ta/7yJf3hT6S5WxT640Z/1onbAvMVpb7Pts/wKGgHzfN9L3ufgUx3yzFEa/U8EtxJptbgkD7MEIM6SpU1SLG3sEpmZCNCNyghkHdD+IAeqjH/PHrcJcJd33uo6kef6LUOVGH+dN3OmqdeqsGKfD8oqh8v35kAewcfcNTnXr7XO+/l+3ru01yneBFZ38VYQ2oEKBpv3of/3yDB5vFM1jvBmgOFZkbIvpJqmZYB/2UwQhyDM9QDVk5GPn/e/n1SX1cDqyAIoqFDYmNi5OjRoxrlKi1FcjHETiwshVHAhaZOmenBfTiAhoZ62fbhRmnFdWGQ27TLU9JS5Qhkdu6EybJv324kAUdqQJ1iLADyvqqqQtLTs6S2DvIVYq6rHQAkxME5516kY3AfFDevvPwixF24pGdmyJH8fETuomT/gd0yMXeKNDU3S119jSSOSZT2jla5fPm1Xvpn/fp1+pyRcF3a2po135eijiJt8ZKl8pe//l4WLlgshw/uk4ysCfjuTJfIOiGvvfaCHKuqRNg2VlqRcDFufK5s2bIJXNEtCxYtlaOVlXIEepR6c+0778qZEGcLly6VA6W1MgXJA5ovO5Boqm5s1XT2ZOAKjz/xS0lJSkOqZIhUV9dA+YQikJ8PE26mHDp8EPI0QC0FDmDK5Gkye848L/n605/8WMJRE0BiLV26TJ55+imJHxMPMy4WCqxCBx2JbJGWljYoyDNwzzxZtuQceWPF6zJv7lxZBcssEgS5/IorVA+kpfaZfRQHTzzxayj4CPV7FpxxhqxatRqECZFrrr1e3l/3d0wGkpcxSXVwUr/6ta96ksoo9zds+ABiFxhVYanUVR+TgOAgTeNcuGChFJYcwfvWwnpKl4L8Ilm4eJFMnTbNY7xwkb3++qtSV3VMoqKjYI11SGZ2juTl5Skn5ObmSg2IXFlRIZNyx0l+AaBvEGThksVyqLxOJqbEDU6I2mZwBF4yAQH6gwfzoP3r5bTTToNdXCKdSMesrcUqg9VSXFyC1JVwiYmOluraajx8vCSDUywLNzY26vWc5NLSIijzFJk2bboUFB6RMKa8tLZLDDisHVkjVNpxsEL48tnZ2bBMiiUqMlJqG+u1iodKni9/ussqIyF27Nih94iLGwMFfESvLYf1RIOCsEZ1TZWuVCr59PRUteetbK+pqZZWPDsY32liABFfNQoALGKxkuNCw8JgordIQvwYXQjW2z58OF+Nk6KifJkwfpKKHIojmtO8T3NrM7ikVboxhqSkBBgk5hmU9PlVDZKbGOMplHFzuSuLQ6SuBRxBZQ1CaDzXCapQaVsFzBflZ7dSs3/74jJ8UBtWJS2LEHCW+3ArdPt3n7x3InouX8ZtzbivdbehcHu1bmXr25rCHwzD8+27GfnuVDc58+D+7L43n28zUyzSYMfqvh+VdcGxZhkXHzU4IerbWpC6cgLAWriamlXlxcyBlmTYyGFYIf85hjYD/ixMOqlH6lplLOF7LrB+dQQWYQP8A9bOJYIj6BS99upLUllWLp+/40tQXAfAZqOVfYm5dKJiJiY+Trogsnq7mSrfK52Q10GwmUNDkLIJLqBIoXiZNm22cfXBYbt3b4dS7JboiBgpLSmW5JQUaQI7T5wwVfL27UH1T4zmJtFxqzpaJRMmT5ai4kIsDMQnoPDzDuRJNNDh009fiJcZCWXbJhs/WAtR0CPZ43Lg50AmQ9bTQeS7NjQ0yOpVb8vY7CypqYHxAcXcimvCUA1E8RoEn6S6qgoiN0n27tkts2dDFFeUwWO+gHwxtJn3c5YvMWiUFCICmgNDSDnGB7nwEk2NcM46ukAIKOampgZYN/vkwN69ctkVV8mLz/8JyjNWYiHPcydMkq1btyrORE5h0KMEk8rJ4HWU62efd5688rcX4RVXy/987V61Wji4v/75D5j8dMmEE/fG66/peEZDT4zNGgvLCYUrEyaqrKWOqYdOuv7Gm6FsvyLX33C97N+3V8bEJcis2XNAuEmOrX5C/vbiX6QXz25oapKzAWEUFBXJueecp9PTDuuLWYFz4Jnv3L5TciflSjDE5HN//iN0R7pcevmVUL6vwyEcLdmZObJ58wfQLRNk3ry5GOM4T0XQcPwoPtd6/VYskhAFCFrlxIY6ytqbyF6EaOpsQ2xAJAHWxx+ffVamTJ0q27ZtkRlTp8sxWBealYGZO/ucs3TStm7dARgiB2ZtBRQwPGh6ljgnHvDCSKS9FBYWqdV13gUXQkeEKkeshFUUCBgiKzNLnnnmKbnowstgasKUpKJD3moGvue59fV10gozlJxRCzCNtntqaiqMhh4o6DjJAfzBldWOvNcNG9YrB48blwvjoBzcMg/ed7AS9P3338fiiUEFUrCsfe8dufLKaxULCosIBYejWBHeL81NWnQ8WBpGbifXT5s+3UMI62m79Y3bybR6yzcGY6EUwuCljV2SHgmMjRWsA3FEC9z2FmRZJqLWTdNA6KQ48ozIprmYnuQJmK3bZPr0GSqKdAVYp0ahZrMi/HnLdqU0YfUWFBRAFMz2nGcDLPZaf96ybxaFW8H3d51doRRT0bD03KubE9WJKlomHLgV/2BwvBeM7mBeljCWGG4jRmGfBoShEfYdBfTWV+h5cUQrEgeaKZrAEX7AV/POtC6Od4GqJMDJlKVLz/xZuvrDPdzWkD/0d7j3G875vgvH99rykiJdbER43RCMP0vRBoa8rbXjUtkMMBLVrCapzfvwIkRbd6c0dgD0iyAh/MAWIMKu7dukDMqsvLRUbvv856UFtnZERJTUN9RBrLXLX//4R7kC7B8GFo+EP9CE78lZAQHBsO87WdiM/2Mx/EigmHBuXHXKrVDatXXH1FkkiFgFkRETHYfq0aOa/1oD8RgLEdLY2KCfo6JinLUBBBYTxY4GLLtlMhr1QEsj4iuAIHKnTEUdnql1awBacAiGR+7EKXIA8Pfc0xcoksujAnD6ISAKE6dMlPz8AknPSJdSiNfU9DR5Z/U7KlKu/uT1eC8TwawELL4PeisNupLwexu8+AQ4wfv27pKJQHIbkK0enxAPpLZdJk+ZJhWIXyRFBDs+x4CE6JImBOkT4RH74wiuml/84lG59bOfl+f/+mf4CE2Slp4NGV8nOXCoNm3cIPMXLJLt2z5EcWIjPM5sWF1AYeG5LjyDeP1OxiHVkQtGQOXW2z6neIyNR3SBIx/+9v0yfuJUZBy2yNjMsRjtSEAl7fB0s+RDwCZTpk6SnTu3w2uPkhtv/JSOk+N67NePASpB/V8MgjsgRPbY8TohlUcr5X++CmPBiXn8+pc/lzMWLZF1a9+DEXIloPJDUOzn6j04cU898Rv11qfAASWim7c/DwbEeCk4cgj6qEPu+crXnTGPwDN/Lhecf5EGgPYiFkGBM+u0OfL+2rWaBP3Uk0/CuIhRpb9wyRLU0LVLCkXTYNngHRhAfVsXClVYUX/ywcFSru/fvwe1CY2SAuXJ1dSAFUq5GBISBHyqHismQhUsrZtN6zeCEAEKUbRgxddBTtOUJVhM2GTSxOkgWJY+rAZ106++8oquvLTMdFhNdfCYxyICVqPedj4gFl5TXlmuE37ddTd5rLHVq1YhJo1kLownChnjgXC0Co7kgzPDYFycpzA7D0LiLYgThGJV1yBwNWvGaar8Of5ScPkeLJZ4WGa0tuhBH84/DKLmYBHtkzhAGqfPPwMSwLRyKIWpTIMkLjYOyEC1Oq89ENs0WtIz0uQQTO2AwFDJzsqUGQhwlYEQqiMGxJqgg0mIBpTjJlI09SNgrbL19ax9zbu+z4QnvZsw6rV43lEAZ7Tf+wJCpnbCIKmKZeKDsdTqgN/EYvIJ6OlEOAhm3zh4LXFn2xfDJiLwju5mkaYswFgU5h/zzD4o1h008n1fe671tN3zYD1pq6zd9+RzSkGItCiIJiXEAOZrOwmBrjRJkSCEHZie7yTc6qidslYdt8l+Nl8bK6k/4LwPAx/cSbI1z365UmcCBgGQ2dEwGPxV3/Szhvx+7TVZrjP8KWH3DfzpULcl5UtczktZI7IoI2GdDYUQjeQImK8mv9+sMD6UKfdMiW9Bxvj2LR8ijrtUHTE9j7iMQzjTicdMoSWKBkCdD4YZ+lrs8JPJxjPdYGgmn0AzE96OUADtb82eIKFxhrn/CfnaV78u36AMEHoAACAASURBVP/+D/0aFcMhxMd1LrE7I5oglgcjBEVTIxymhLAQeXPFK7BYYqA0exATLkbGxjQ4R2tlJnyH4qICmQQn7/BBxIRxTWpyKmTlEcj1TDkApTVhImAJoKjdPd0Imo+Hd10lKclJ0C37YfE0yQMPfsdjsz/yyMOwdnrkvnsf8JiF999/L+IYwZIIGU2CLF16pvzhD4gRLDwDMnwPLJNESU3JkGXLlhrikbjM4BhiIxc7+b7e73C95+EQkbmvJYA40tGhZgiEAEyAhhmJIMSf/wQoIjkRCrYNSq9QvdPqYzUKaZMDJqJGbffubZjYRrWC2CQrC5O+edMmufiiixR7yodiv/KKq+XlV54HAWch5rteauur5eGHvufxMx5++EENun/n4e95iPPgg/cDv+qWsbgficnYwO7du+S0009HQOaYTJqEQPyOrYg952qgikkJV139SQ9iOtgE+Yojt5y3COpg9xju74zxK0egXcaghGAfI7aBSETBe7c2KjLioAdAIEUEnTSmOXbAjAuGSep0u1B5zcPjZWus1nT10iog6EcmCqgyg5ihXLdOkV2V7lVqlLcpPqHcLS4pAfSRIaXFpeDKv8tNKHIkJ1iZzGt9ax/8QeJ2wu11bpnen5M23Anv73xyRBl6caRB/9pSLzfRvRw6ttOpRSsbjUc4cQf3BLkVkD8IwD0It5fs+71vfKC/wbtXKs/xp0DdeI/vc+w1vkrUvgev9YUqfJ/zURGCepB+RLKar4Ogr92Q1WyClcgUbIszuUbCyS0BsvnB++9JdEy0RMXEIUa7yBpNRkU7cJQGzB1cyqO+tVi9b0I5OJvbqsWBOkO8h1N5qt3KzKGc49RBsEZCrTS9wiQoOKEk5zu1MPoIh4+M2P36V49ClKXLZ2+9zTh47NfnmMj22dqFxr6DWhYsGaNx4Z2wzFRMlqexFR7ftQcilKlCLGswLe2Q1nMC6TSAe0Yh6TkQfkwxO/ggMWNQ0dQlPXKsHuyD3nP9ORJdAMiefuZ3MhUJU8dhwtTXVUFMhWjsthBe6pzTT9M4Qlb2eIRUC6SksFDmQ8k2NDTifQLkAiCxnpWO6Xvm6SfRYCsc8d9oJGzlwwvNQZu3FkVGL730Si9CrHnnbcnbux+JB+GSCsOA+UL79x1QnVEPaIT1f7yuAmjwHV/8souDTF3f3XffjWS2yZKZkYVnHZJoJBzs2rtHa7Cff/45JJItkQ8+eBdwCFq+JSSo7xICpDgVodYLzr/U635vvb1CC/HDw01iHHVkWGikxjqY1MYWRi1oMlNeXiJLl52JuPpCKaptkUxU7A6BI3qlqqFNUmPC+8WaCBH/4Q+/Q0xiogbcy0oKgV52I63xMtm+9UMo06Mydtx4rUbdsX2rwgb3P/Ad+Qk6AnwK3QOSYD25j30IBq1441W59XO3y0uIX5x55tlqGRGa+MLtd3hQXHIEIe/nn/8L4JFAfX4+vN5jVdXoSnCzrHzzTUDntXheo2aG3POVe736TTH77iHAJ4yva6IZsixCsEpLYBGyG1QEskrS09LlIJIY4hALv/KaT8jfMJ4wGC5jEhIBg5zvRYhNm9dJERIDepCNHo6YTAdCCAkJKYqvzZo1R37x85/Kl+66W55G0sTVV1+rmX8F6E6Tg5wxk8XRn0OH2WF1fFUd8CP2FOoH9GNcgmk1YYjCcSUEADOi8glEkLwF2XljELUrQ1SPQX1OHHVNJwJOLF6/RFe4dzyaE3wM8EAYImV19Q2anHAMEbM4ROpCwSluVJRwdRPMX0ISVTgnFhkh7cChKgBCJsJ6Ki4uknE5YwEaBkoIInDunFpNKmB3AGBd+Ui/KQCnno/gFUWLVsA670sisq7CtDD1Hqu3jqInb0Rjn9lrZDMDauTW8Uhe6DtOyGF0pxkXz1DpIIRgTlNlfZOkI67qF/U7Rc31z7TPT3FIw77MN+Az3BtwDg4hi2NcQuQgOgJ3JiFK6xolG7mvXAv/LJt6uC/R3/n+Cawjd1apljwaU9rexNO/1qxmLVpxHab83RTTW+418QMHLXBhUv7mxxgVOgJtmaofqLzx/cGqRhmfOARCUK4XovnuuIQYxH/rZcMH6yUX8r4IWH8ywLmDh/JgdSCJFk9gS57CgsOAioMQlgzToHsUPHH35Ni/V7/9pkRDdoYhbtGCOoMeJCAEoHliESywCbkTkURQIhdfutwrL5bBldVvvaFZfrVIcEtEkoHBs0ZqRK0HodFwoMRdQALOdOLTahbjnMP5efD0C7T31CjEotnWIjImSlqBunbB2hkzJkGOIvYQFx8PxRwsR6C4x0FvMD7B8gKGh0ejDqK1FaJk7EQk0sGDd0Q6RddWJNV1Qy/y78CgEJmHbHG3qb1jxzY9JweJZ0QSItDJ4dyzL5T9FbUyKTXW8bG827l6JSErIaBQxsZHqGz//bPPABIeowEQBvwJR5+HeoAnULswH1kUI1hFMzpQDuTtkUxA4nMxIMIiTKpy+wp/+fPvNV394kuvgPJ6Qq2T9u52DPZDTTTYvWsncKOf9LV4wyrqghm4Hhl7ldAFbGoYDvg7ICAEAf80EK4MAZ5aJIA1SiMCMl++67+9rj2MiWWAKW//QWloblBuYDbgu2veUb11+fLL5Z01a2QR0iubAMszIBSOcRCCYdw7LDwICEIGHMlSWHkXKNprD4oo1TXM9cJ/zCB3i3Euvt27dyIh4RVYgxEyCVkoFTA8brnp07Kn9BgKM+PVavKtCfFy6Fg5cwQKZXxCFALt70oYVjFx/PLyUgTrx0EJl8r0GVMxcXth/SRg9ZlEM6bFMB09GtZGC4JFixedqeO2zta6dR8oRMKsvq2bt8iVV18jzz33F52UKYiedSMdZzZqLZi5pwcIsXHjerT97JQKpGfGoV4jMR6xD5imDc114Aa27glQT58IwKyZMzSbxD6vvLxcylFYwgAMJ5ELrJuF8Lie13AyOxCfH4MoH/N7CdFEAWJnag4tphK876yZs7T+ITs7G0Tq60zJiTZoAdL4ofh9HVv+Xg9LkVmOKSlJiJ1UqDRhKtLukio0CUb2nwap+rOa8PJ0Zg6jdXKutjsbHK72ld3uQj9/cp2/M2nAN4DfH6RsCyZpjdlgzEelXz7u+xDi2FtaDY6Ik9FO33H3GLw4whCi3iHEyc2dPu7B/194ntWTFGO7i1G6nBk/FEL0eDiiAh4hkdXxyG7ev/cAoO1JkLl7EMudgfCfSehtQoi0FIo8EsroKORgTk6ulnVlZGbDYTokSYkpWp7Vhpwn2u8MPwbB/6g5VonauHmyd+9OmTvvDC9F57VKToErVbI5QarhENIfN/dndrvRW998Wd+IngeYhIDZVXQUHcwSBicEu9EfROr45LR4TV3fjowNFgYugGLesXOb6oBMxJDnO5nZv3vqCeQ2zUSAfIysWr0GQfQqBM0/I+9CvzBzgcH2XnRfikRqIz3q6po6dbz27duOerXpCotcdullTlKzqQa1usXmOPGzzWVy/+0WZ7Sw3HXf9uWt/PZFXe1Euu9rCcjfbH6TTYvxhcl9wUg3YXhPO3YvcBMcsf1IucwcmzwIITASKrUDpVUyJSMJmMs65KBWqzzvRJp5NNJYamuOIRVxnk4mj00bN2Ey22T2rFmyevUqKN7p4IQ8mQju+cPTT8sZMPsIlzcgrSUBpiLb1Amib6y3IIZDa4N1diRsOIL57kCNO7POjZLyuXxRd96UG0q3xHS3uPM3cW502Cp5O/G2BZIvR7g/W2L7cp8dq+VG62tQNO0sqJTp2Yla59e/ssZPrI3YX1Qh07Mw0T4lt8Nhc7b8PHjwEDCXWV6VOna1D+de/6xzT0V8/SNjobLexmLGsbD+FJ0dAGui+bqnoMJpADh8q6lvoNZbPfkexvzrhjnJrsssEEGgRIvQ+w4Ci3SWTiA+EgAklIjqP+PgWBoAFNqSf2JX1r7n8+tg2rKeXBtOpqbAP9gtc06bCy72rvUYaGw0/ZmpwjTL7YexyMemwQcZlBC9sgtybPZYtOU8RUU54ISBPiw8X/nm63C4GpB9nQWFvUfu/u+veF12CLHwPwHhTc3IlOXIRGd0z7T8HAU9VKNpj9XVlYCcW3VSwhHI6kT2dD3q5liESf+D6fcsvyUoyPJg6jHd9whPoshlUnII0IE1cOyiUEJGAyM2OhIZetN1LBs3rNPSsaKiEi0XYGJ1amoCrolEJ01T3M/M9107YXCg1nrrh1sgXpFPxS0fsNpZMcQy6KmoIX/5pRflxptvQecBLPJBOcLxI/Y4Jaj/LEJsoKMGYrAIsAv7NJQgZnHn/7vLS+Yz4+EPzzwNaCBMLr74UvnWffeqQzhrzlzZB4g8GckKSYid70N6JIsso9GnNhtZgavWrAaKG66QQjEy866/6VOyEvAKCTgB8W9O2gWIp69CvQStvK9/4xvyzG+fUsjhyquvktdffRlppAZ6/9mjP0YngtvlrZUr8czdqIObh4SySiTVpchFF1+ihHgWyMMiQCJsgXoEyWyEbFqgT2klsuD+GJy5a66/QR5//Ddy3ze+if0pKmUaynsDWJs9sEPXI3sKUeWPk0+VEG4l6F7mViGy6K+o6AhyRVvh2cbK4SPAsVLiAUlf4qlTY+1FO1bTh0hEuPTy5bILIqG8ohTQyBnqqSai1V0b6vCKCovB9gnakjoannEHMKhO4FjNcADjgC1lIsPuQ8AoTcCYmGIfDqyLoigPbSxYnzF96jTZuHmzevJzIXKYrcfCS77DCpQPTJmKBAlk+LE4JycL7SVgCaakpGk8g0dRcTF04UEUw6N/SWoyChiPQdTC+iPwxyxzePMzZ0yXd979u9xww42yvQB9X0mIwZQ1m8SyOn7O+NRTJoTbmvBYDC5cn9/txMqcitoLEscG/fsKOmwmnmnDYE1Me55vFp0lvK+JaZ/N7zmR7mfZv91mJ1dzJqJ+1urhcxh3ycjoq2b1F/seTHexGTDjJ0yY2F5QBkKkghADcQTuyLrnXfmVMnu8SZk5lcOficf7WLPSnUFhWz3zd/dE+pqb/N3dkdnXzHVncFgsyD3x7gm3nGmfaX+zBOa/buL6S3Q4lblRq+lIqczMgbIejBBMmdkBzX5abpqHIzgoNpziwzWd/hQI5J4IX3E1VGLbybEesJvg3pEz76jacO/P8339h4HuMdRzSYgdhwGaoheHgn4DhUp50w/zSmXeRNPuTLt/IdOvHHHsEag9SIuLcBrVnhq3DHVS/i+ep4RAd5rp49MHJwTZcstBEgJyEXOt6ZZoHRQNfL4DiqcFmzWNTYgGZ7jqrF0RrpMLkj7+KXXH23yXy1CcODf3WnHly3HDkQo20Yf33X6QhMiQQO2LPYBDx/zRzeCI09GJsbu3S8qRh8MdCCvQtYb2eVpcGHZthHMDzghGQEhlPyyG9s5WtdkDnO8+/unveyJXXhOiiwGjg71qw4cqQtznuQln9RKfNFhynR0NCfnGq39Dr6ZpSB9Fvw4QYlYuOGJA89VRqFvRifG03FQpxVaZJBo75+8ortFtvhhvLUDgCLTB9mZx+rw//uFpCQFOtBsA4f0PPOQFaXQi+MLGhqHI9KitI26VCALDo0bmRKirURbtR3qwfB4jeQw0xcMb1a3LMLHsPGbtbi0lRhJ0CgpfGCiyq5NtHVgoQ4/4rTdWyEx6wEi7iYqI1n56LGyxRkNe3k6UA2MLH3QiS0RCMzNTEuKTPRYaO5/loekXq6CYGUK8jaViu3ftRgnWFEWQW1rQxB7sR4+5qrJK+35EwxxnEcyMmbM1usiqJbaa+NsLL8g34Edsh0U6LYd+RJ9EsUTzCpWSglshx+ZOzEQoE2KpulHikKtZhZxNVvhEI4G2BXvEpcSGS4jT9vmnj/5Q7r7rv+Spp56RyxCCjAe4pwoP9/rCFz4t58E/qEAlDie2uaUBjUbytWHIo9j3gba/OVB69dhPZPfOPXLP/9wrv//902iMMg8JXCVSDbv/vnu/7WHllW++oV7x3r374Ah+yUOIp558HDFz9PBACPVQ3kGYotmKIM+bdxomb4ZccOHF5kkgykaClYigbdq0Fikv46UT73rD9bd4duRdv+F9OIZhmvDGeDrzntix/+pPfkJ+/uij8HuSsZBCEUot0iTp2269Q89jeHYTnnnXXffIWmTORwMyaUE3h4XzFyEkkKig3xTgeIG414BYEwe55WAxOjFmadZCK4oPq9A6iBcSH2lq65b0MRBLunOjqVl4HiFPVk+wFu3e+x7wQMgk6o+RVBaM/B5WoLJ1VFJiqjYiZPD/BiQSe0KjIMSDD3xL0pDgNRIhV5YA1CKV/8DBw8iyS5FrkexlB8449w4E94lR3XTLpz2EYFHl2rV/V6zoCBLP5i+Yp6UB7C4QAQhjyZJlHvnFJipan71ure5EmZKWIhdecKlnbvag9i4KXF6EsqwX8H7T4JTlZI+TupqjMgldFJJAiB0YRyOql9LS0hDnHq+wyY7tHyL02oQEizEo8VqoDWPYwe2MhYs1T2oncLzJcOiC2Bp1INCP8nULO7pPBCEcq6kNxY3cVnkECJE+JlJCQASvHWtBDOZ9ahs2V5Gelan+/AMPO7oU1kDn+zNPeQ9fpdl3D9M/3P1s/4nPNm3Gu0zZ6gmayuyCww49bn3hC3Xb59Q2I+aNIh83cm2vY97uLhBiEjgimJ71QMraiKZycIRpIaoDgtwmMXiEcite5xiO7e5PUfpmYfdnifBa3/R5OwZ/9/D1Wfw5h77JYv7exe00+t7D31h5/pGjDTI2iY0pTw4zs/R4T2GlTEpP0p3CBvEjKJqgIyZkomq0Di08/wLFFCLXfuIG7SRM8MzLpNPMbaetGmnm09rATAphbweqwN+G00yFD//QUlcnl4ubkmu3A01jNNPtXn3argjXUQ6z6co81Eh7zmGTXYfhyQ2aZa4Womm6q7np2P7T3LavK4LuEaSwtPlFo2uaH2X0Ces5THqazRbTl3aMEpaW0UA17eOOHMU+c9iC2h+hSIjdhRUyMQMcQdE0sEOH1voHkL09KUd+/dgv5BMgwGH0Nj2CxNwuWECTUCQOJSBlALtYh7xtyxaZOnOKbN64UeXkHHQxi8QecGY3d0FC7wGk5awGeDYb8vhd9NVIBpufLu+8t0oWoGvZeqTZMOmY1k1BcaEaAO+hRnnZsmUo00I3sSPFKHCPU5SVLauXnXkWrl0DiBl5rBjPZWhoYprsnkAHmhXah2MCkozXrHkTsfCFAA03IqN8ufZjZah2545dUNqXIl5uAlbsw/HyS89he+dwte5GI+ktMTZRmGA8iaHctkbJys6Vjevel1D26EARzyyk/az9+3vIpQJ0j8lkwtq7O8tlYno0dnAPg+imJecRHJ4/lCOKKiUXHBGsnTAH9CNIiAKZjz0Onvrdb9Gw5Hwk7B7RQkP28UsB/PwWYOV6dDYbh9pj9tPLQFcZttdhcftBIJVTgHKalpwIpW7eoHHuHTu2q/LtZeNGoKXbgN1PmDwJE41avEkTZMvWbVqHTAy/k1l5wPXr0G2AZiIiyAgOjZJjSAILQrOUMYnxKFb/ABObLN/5ziMejvnxj74vV197LSyiDVoCMGvGLHTU+QuanSTCKurAYpimaOh1193oMbGJtm7btgkZ7aUwNvLVRD1+vBOWXYEswWKgsl521pmaaXgYCj5VO5fBtIZleOtttyvHkWsq4W/tKq6Vc6alAWqnTpl7EiV43t6SozIuJUF9M3cKJznIO50GVNvq9K+mVfHySy/Brg9Ct+Kr0Ew3T3OLmEjGBKooTPAGmHlLFi1DZjb62wGT37Rhg5yDDOsx6OPHg+glo2s1iHQ9+fhjcjFS9yPRMaACqfvMCCxFwtppc+Zok8RWdE+jPU+bnWtlD2rm5sw9HS/NTMNKQNcHtRMOG6uTA7ii2T/P6jImlO0EwdnpmJl7Uah92AyCL1gwX9HeHGSJU7wmJfXVdTNG/QG610wFd9MMJQjZCCJ2gFNCWUyJRVOPDHVmC45BUQ6bQMaib3oNkiCsma7iDPO2/kClLJyQrAlxLHb3tYpIiP3I9MuB6KLV6WvEnJTXtP0wYfCPbm8FlciYODatIoGGAw+czOB93wzVU3bfoz+IYyjQx0BjGcpvTGzOK6sGRBSLIpaTN273IQSgWqKviEd8VBM2lEGeyjkfFSE+DiLw/YZHCLDYjoKjiFn3H49Qs84L6ONjTm4XZGwTNT0ctXQy0DXYivdt5HgqBPt3uYaEOFSB3iJjoobCEUgeKKqSmQyVumBMN3fQ6dtZWKeyn9/Xonn54kmJfUCY43uQOI3ItH4fVg4xoVlwijQfSh0tu6+CYzm4IVM+2NnQif2RTs53GHxqfZ3Dgbj7VDnLitwhA4AkRHm9ZKFiiKLJd0ze2eCAIfYWV8v0zMST0hbdHiL39JmcbuT9jnwQbqzBlzZsXAdlG4mGvLP0M32O733n2zBFF0sUcJd81FekYlsAdh+eO3e+vIeMwOzsTClDmDIDreEYnGcdRTMSlWeg3mLPnu3AfKIAEZzhUX6+DpvvRHJM7ixBtUh8PHjfz75esypg7vCCw59HzveyLViHTAhIm8MVDQBLwRFwjH0tXJ+0/G7ZA0LMgBtuB2tDnJ4XhtOWV9ogE1LN1gbbDkGUTUiACVgme2C6FaLbwJ0o4rM7Ev7qsZ/JrOlztPku0zd7gF+FACfii/aAu5iE9h7qFjSDEG1NN6E/XyHq275015flR9//gdyMFM7cCRNOGo+vEuaE2Ea5KiwtMuD8bc9356ra79ypnvZa+52Nmbu9cbtTr7XeBudR9gzvlUPItCdHBPvp7nYSIZQjHEJ4EmhdT6Lcf38v0FRUYfLvI5V1csn8bC2Nfh+OTxJQ1gkT0akSE8EkZqZisupy1uyZ8tOf/kSuWH4Vmmo1G1ARmRpjx47VrRCYpsJiETahooXFbppsSccS24uRvuJr7tnYMifDNgT2hS78TZCbo3yhC8sZgxkqHukwjGRnwveHKxuxpRtB05Pb7HkRogcJw/vhmEyDaOof+0FascITfdkWbP1mNmHt/2ARCB2oDLRn84fFDGVVfRTnuPXHYBP+UTzP3oOEyMdGvAw3E5EeUDT1nOiCjqiDaDI6wp+MJIq4v7QehDDAVgfCqbPHcSdHp1GVs9uV8TpRwHfogDTBAWRW3dRpM4377yhn7SrjjFTRHAPjeP3uVtYG7Tk1BX4qk3oqirxv4vssECMmj0s+rKZ01RGDEAJSG05HvUyBInaDbu6XIPsfgtLJxYZ9lEc7C+qRK4ucUcxqYf4hYDIRur+PPTZv3qTAWT4y4RYtXCDHuPUB8P8qlFcFYUuDUBSUdwDDYaEhiRXATsoIyrSiYw23PUhNQbQQFf4ZiFU0gqAnRiBSCDzJdzUPxVnzVfR2jL5ibyCi+TMWTrKAHOlg9YzeDyuqCOW9SYh4hjotWt3P8RJNXO15qHycmNK/B0wW21/eiOpIdH3HnXbAlJ2RhRZCgCcYEStBpOoOtLDm4AiTrEcOaTaqKzcDgIMtIvt27pWvfes+5L+uUvCNIcXpM0+TA9hTAiaKBlomo6XDM79/Cm2AJsoJpGUeQpXoXXf/j+47dOedd6k+MaioOdwWjnsV+1PCvivW6hh+75b9Onc+4tZ9b3djdmsYWEPAt4m93hv/FSPMnERg0Om46Z8QOhDUR6BQZVKqfyjXDLZHthbWy1jWC4Nt9pU3yOnjwUFQGStXrEAibrgsZjksjgqERNcgH3X+vPno3ZSvijca7UMnThwHgmGXQrR9fvHFF+RTsIxeevlvmjfFvh4kHNs7sNCFnZRppWRlZ+H6Bu14fN55559kVlpFbSfDn0nqu9LdyWT8zZqivqvebUFac9ifiWxzriwR3fqIhCirRZopOiGHDkoIBN7zUJQ9Man/vUrp0FUjhs39QHUXXdRcp8SyolM3RlQuOckagQij6FLxr7smGv3C/RmqEfTPBnKrDWdUg1nc3ySzsSDdbK5uHD1znBzz9Z3kf7fPnDdugBuHHWtDAPv3r6w5BSDEQUSZJgxQVUoql9W2IWrHLS1xERvcprKJip+oFPRJLyBoKlj2UO1zfpxzNTZkJpjEUTvMadblg9a75tWGN/Vk/Z7dYJqb6lS0RKApbwA39laqmt/5J59o7DzTq9AsCkN2s0gIwRhIhiEmXfkfITVJiAok6sUiGyYEcY+BCQH5f7CqSSYk9r/FsOLq0P6TQCweuwprAImY7VpYussNO3TnKbwITdYf/uAhBNIXo4g8DCs/S2MN7BoQFhalfkaoNkPBjoaoRWACANNeatF6KBYBmg6UhTH+yyQD3o8OW0MDaiDAYRHhcdqVgBNJT5wbArIPKxvkMvbBmWc7OuoSZomzM3MXYh2M8NE/0a3UEBcIAtFCQsKlorIU7YMyNBYRirGyrnz0R5inRaypEo2zYkIChsYRh2taZDy8v/79COgRWE2TUmApYRp2gBAzstElBnk9L2GzvTbUB3zu9js1bMoV+pMffhf7RyAihkyQ/ehSHw4IpAvpK7lIYzmIFP3FixbLKy+9rA0UazDJDWi6yy0mP/OZ2+TJJ55APcPFyMgwlafUFY8/9ks4fNXy9fu+pdvRaDst7hG3fpPs3blFrr3uevnj089IEjohcNOolOQ0xCm2Yf+IHExwODYoHI0ehaxjaEZuUhPiFhFy1rKzsFfGa+jiH4Q4SSw6A4hcdNkVpnnJR3QYQmDPjZDRgxOCbnhBDbxdpMz0SwiIm/0AryZhY26y/u6iGpSsxml07UXs08BOXddg50Ne34x0k0d/8n3UJsxBK4lYWb9+rWRhpTHpiqubm/5lIRWee0xkAnPi5kl5Bw5qjcNEeOfctIPZI7chGsb7MQ2Hm0gxYHOV9kBCFx0Q4tGf/Aj9MpbIu9iu89xzzkG35kKVSr1Y+ZcvX645x1sdvwAAErdJREFUR3uwCBKQ5sJdHuuh9LlvHEvGmHZPLs5HYYspYiQntyBOfx1Saswmh/+IP2HpaAjRCdE0WttxDyiaKMcKlRBoedCPp8xB5Ve1aENFKusuNM+akcGm5WbTI4W9XTgPlS17uzDytXnzRjnv/AvUR9E9FJSn2LgRX+gWyHZ4vJex4ijyzLYVptGiBdVN+qhJRFAzlarGUe7avFCD+uY5a1a+JYvQmpSVrNzijO9msvTMLop9PqRxF93ZIW4T2C7OU/HISYgKJcSooXAENiSCaBoHjuiPEP441a4YazL6G7wqSZ1nU4fsLr91Y0R2EnwBtYFwJLfZaMfnttx8txHob4W7d9eyi4nikIfddctdizEcqWUJEYOKotChKOsjNdjgzs0RWDpcsdpuVAsK/dsSg3mtwxl0f8Qe7Nnu34finPXnnbt9kP58iuG+j0dHQEcNajWR8QuqIJrisW2Bk7VHEcQeTtwZPSkqVDu8/OcY/gyQEFXoIBoViK3gkJAxiI44gUlvkZwxcNBACG6sV4Zd30dCdgdB1tYhpTAnMVY3xTgVOekefn/Y0PBfsf8r/tFnWG5we+BukTqcsRpCdEgkUoNCByNEL8RQITetS4hA+jxg28pa1fC7C6u1YeH07ChYNN2SiI3Hw6H4ONA23YmwUR22uDjTGmKgg9f40yHqKCK7uhd1GenIlSK03p+IcusPd8zEQgpWjg/Wtsg3ZVOBTpMY6BgctqDSKHDVcFigJy1C6/Cr1nc+MNyr+YXqHupcVTW1SyREU5jP3qu8r3cHM1gpRdWtkhMfLsXV2EMO90xHe8wNh46hcLxTzkICVRmSqWDlSjacPh6/wU4m09CDY8Om93UD7wpsp5kExHQkGtay2LwdYVG2mutGZC4W280THLRmYiyrLR1riPe657++LJeirno+9kCtRM4TC87pHLJFXSNqFjgVdTXctBvp9/Al4tESrgMdDIKB4jL4VIl+r5nYwswzUZrGcwzvwf2o0doaIdnpaLJ1CJnrCQhg8TduRk4HjohvFfazqMCWnpOnzkQ3swPIXJyDxjBbELyaqJuW2PvaBixMuqPTGYxFWVJciCS2mbIVCWtzsIEJy4pnAcw8jDBACrq/ZSMAdqy5UyLAEWHgCN/Duz6CfgREE1tidgMpLYAHPQJ7A1WAS462YJ+cpAiJQbYzOyWbCnvRYu7bbv2c/Pap38BR65IF8xbpRoLTUKNcVnEUqOoedArIhJhrR/JAkm4K3onGtOF48Zs/e5tnPFwx/3X3l2UGmrmPGonSWmTXcWNZbl4ei45qx1E2dhqapzz4rW/IuTCBFy85S3Zu26z9YVlw0oiuA7uQcfirx55U4hqxckK+/93vqAefhkbv512AYveVK/SZ9BU6kVzd0d6k+84VFhWif+xnta6BhskV6HjAevAVr76qDX6vgV9Bs88NAN7xhdvkxptuke0IEc+bP1+2bNqAdNEzEXePRcOY9RJI1AA7yzRjm58v3vklOdaELMagkUMhBP0I6AHoCFrX3dyyC5zBjA02Z28BV2SgFSkjTMpOGNhzzz0n11x9tbyAZrVsu9COShpudBSAUi72P21ogLOGVg9s0hsJB4kT1ItVzCgfQ6D2IOvfd99X0WohDumSc+XVl1/C3j4TdJsc1iqPx2QFwezbguy9adg64ZJLLsEOw49r3CIdCQksTGEEkN97MC1wwjvvvgMPuhWVP4XaFYa9WEkwBme49xFN1vj4RO3ll4z8WI6ZtRF52JCQn9mYlyFddnW+5ebPeDA1vgf3uGO/Do6rBgtnKtI6E9Bx4A3s7hsBLqsC90eiyJ5QzA033gjR1CVRMF+HxBGGEKYTslVSzHKmkmJj3kA1YfsYyyQJGNHo/tczwUbsemH9K954Q85H00Lu/WYPle/OB8IkrOifPWu2elueWJfzELfFoZnYzn+eDuF2gBZUxH3Xr/8ADRYXQGQyZdNkirPOw15/kqxwyX3qGqaPpkE82Zf3NmvNky1MWIZdhFMRM6nENSSmPgc64yggjig4dEPTESDEWHCE2eDd3J51aWw/bcC8k4Y85C/cVoivl+pWur5xAbsoSBImRPsmNdgF495l2M1pvN7fPX0HbpW9dex84fx/1LNWQgzEER5LBgMuAsRNQvSCgn965rdARFvldifiZsjuAAKsQdAvPOvVsK1+JHuY13TD4yQoIWtbXeR+Metts0rVbHPj3J3WCp5ZjFIA9lK98qprdHGYiTWLxOBKaCkEEcrVbp6p7KDdFJjQRivMessmqGPgD8NkgE+c77Zt265m05w5qBIijM/6CTyLsAmVPl9LLSeFZ8y7OhUdzgu7rSrWZPAB+BcXEmuKCoaOgKjytbx8lDWsJnBEtuqIE/I77CXaigay3MaSXWFysYMJc44IkrHOrQAVl1OxLxy7zJTDWiIC2wNklQ3JuTvWpZct1x6w9qFrsEVZHerKyK6M3rEB7llnn+cRW03Iun7md0/KZGyNU4xNOyZMnojajMM6SdzDlIUyWcjqzkFWuCHyCFn3wXsojqxEgnO8ZqQXA1kdDXj7MCyjtMxUGA0zUKdxWJYvv9rDFeSg1994SQnOCWWNxve+97BMGDdRCxTjkfrfg1ZDddjK7cqrPiGvvPgcookLkZuVj0YuiQzcyF406z3/3ItgVW3WnYQ//HCD5nJ94Y67PMgzx/iTHz6sKPCtn/uiWk3hcOjCgRr7Hj7mK1pSY9uCrJgQKNk6FCo+jwltkjmoXXjrrTc1bTINFlA6+iV9496vyG23fxGwB4A/oKJFhSWyBXDzUmy2tx89mAIR8rz7nnugFNks3bDHY7/6JWouzoMyex0N2y+XlW+9Jbd/4Q7PpHIH+W8jLh2HmEQMMgPPBwT+6I9+LLPnzZFeGArca/RS5EWxoYquRSznJ558TM5auhQVoIVQsPslAURmXIRilF1rSopKNYXni3d+2Us8/RobG3Indq7qpbieMYsdaJzL5iinz5mvafqd3KkSsHw50vxzxwMNRlebq6+5CvD9QQlGj6jzzrlQXkIcZC6S41577TUNE7Mq1g16PvjQN9VQeejhR0CIdonAIqEPNjAhwOYl9V2SFRss7CacAn+AlgjNOW56x0APS2tZH8G2zeeee57s3LVL70m8n04d66WNpRCgAR1ubmEPwuJ7YLHMQTrl1i2b0X/pNG1tbQ8CbJs2bdamvEfRfTkC1stx6KY2tLGOQfd89v+jHmBwyRACHf5hMm+HOJmEwhcqf3bS5H04FsLgNKlZqqt1Fx4FB8VZeRTWEHfpHaFjGIM6DDbYamtFu2ykRNqegRRjHQgoBeA9GMTi9gfxaFNEPcLmxA2on6CEoNiivGOduEe3YIxsWRSIugrOR1UL/AgsXFpNJ+kfsKlHyJudoTolM6bvZi4V4JH7rOpRxa3Nx/s6U9oTzC4pDEW6dyJVadd3ODrEZkP0QQc2cc1/UMbtPdubudFf/j0Ysusrn20igK8yts+yK9wiwEPNd3Wves7tsZYOCUeAzJcQCsVgEEi6NrPCCSzBnssZ2CvNmKImjqtmmeO6mwA/vsGkEiRcs/ot2ObjJAv7cdoBr0WNXGNDk5ZLjQVLm6A/r3HbuEops5LMr8ZUdRwxnVAtgzW/eqOphqJaiAjFqVaU06DdPck23uEmGH83r9u37wM/nQSHWFvczIxpQ+3YIKeyMzHfswb7N4VgcUaE+vGsfQlR7HAEQ5a7d0MRnbFUO4lljc2Eto9E/1dsOzZpEuCKeG2+yy12XoPz9bX7vukQ4rhuLHvLp25DO7jfyjJsltoKccEixlVvrdCdUIJRtd8D8dHchJZycLYisZXOAWxZw3o11r9xk3IGcWh/c5ON9PQM9CevALHHKkFozax5ZyV6bqfo/qaM9EVAUVMMsvdePmEF7KjLhsFXXXMDNi40IOWHqK+ra6xGcftloIPhuPfWvI39U5EeBAiiCuIqNSMbsAegaoibjUiOS8AWN8WopZsO2CIPhfBsGMzet8O14pUQQBS4+WgENj335WwvZc0fS7CNYyb209y4/n0NPcYhxDlvwRJ5/91VMhldkDsgc3PQoo1QwVSEQFkoOBUynZu7Gq46AY/3Mbn1058DQX6M7QmCFROaA0W/GW3b2OGe292MBhbFjQa5HUwwPNPr4bW+hHLi1avflnu+ep+8jaLJBuBKc1FH14EdWai8r74WMAMO7t5bA+vrwIF9cs5ZF+o+dqvQe49ZKITtYzF5VwKieO+9d7DDL1o7OJD+r371KyjvI/LdR36gHQd4cDeWfbjPKhgOiUkYC77n7vJUwBlo7pgDj/vVV18ENpUCwu7VGPiFl1ykO8h4ZLVluQH+JSFq0QAyCFwVid1efA8fQgAYg4mViT2X92Nw64C7TEIz3SLAA4zfbtu6RZJRbMJ9etaiQe/99z+ETf7Wob3CYo9SJiFWrHgDq+5Cee3113RnX3aqJ3TO1UvL537szLgGWeKEJ2itVKFF9aiRQXqfMqz8JmAzRrki4Qw29wRAHfmo6lwC7uL92Vf2T39+Fp0rE1GsuECNiE3AeRiHzkG1K/e1uOLKa7RfB8uI7UExWolV/8nrUDfuZGQTh2JuVTkAPO4gmQ6ohDEX6j/CHdNRJUuxxKS3t7HBEyESbptw2eWXnyIhjoMQfQaKHdtJhChv6ZJU9GcyrOc4bcy5R95RRXklGoIYPIZm7RnOSxqR28esXu4/RQl+O4rK0OSkBClBCj6xJ/c5W7duhuiap8/ztSY8Az3p/sZQsAEsYyAYPWOsAidXybX0GFPnz/5iKVY3DZiprqqJ1tHwsjt4byLRrdilLBgJeREoUx6QI6j0yhBFSodoGijwYydxoHOGwK2eU6wiHs41H/e5A8XMFV/AZNOa7IDJHM2NpnRRWCPI1B3WwjQORlZKBPTPwITAzUqBh2TCofvPMfQZIDfWAwqqqEdWI3UUdn9JRta31ow4xFDzFYQIBTcNqiPIusV17djs6WTWcQ/rf8MKHvo0/mNnEsuqrG2UGoj0HCRmhyLwcwQFKTTZs7FXU5CjiwwhkHEI3UOraUCOIGWLEM7LAkUHE00flVj6x6bhX3c1F2MPrLQjZXVyHCb2uMQo4G3FQCQOyFlnnauxh/rGVklFYQpFFcVXNQgROmRCID8zKzpU2tB4xGT0OM4W1RTgBguw6r/c4Bf/cds09X/IiU6zGVWKdp74G6+3TjORT+c3i2AaqNtcpByH/+z5bmdO5bEiqiMRcjXK2Z7HzHQ+U/3Gvg1HzZNsbMKAsnrY9lImPGEcPQ5BsVtnrLwXNzPX3DdH0lDed7QjRoGt4uLCAiQNk81GYi+/9ALM/RhED5fpQm6G38DilHhENJOiw6W6rWuohICOQMp9OnaYbQbI1tHDydAp1OFpdp5jlXCgTDbgJFEWGo/V8WVtAAefDcTueMycYJ07QMWavafT5snqU4WoFOV7GVKpx2su0jFwUviLguAKRzuT7HjkdnzmmR7HXD14s/E4LzDwuW2uZTII+Vh48wyz4n2JzCoRSDi2GVLq2WWDkjVsu9aKSGNMaICkYPK5MI7BDF+58k256cZPaVs6EqIQhBgTEYJKoXCpxV7hVOORg4km3Q7eIYQxJZ2l82/8z0dtwQ3nVQn8HWF3N0iKzKRo3eikvrYBm65PBLc0K+ydiZBCNMKmpGo1CBOKSY3QTUy8n+QDg/cirwkb2CExID4ae5EO014ezkt8VOe6U2I+qnsO5z7ktKNQ1seQXJEVH6MtgFjyPApKOgdJD4Fs9oVzGoD0lmOPv/GoxiIa67vIvR06sB6b7h7GjRIigiQeu/iqEDD+kVOwY6JNJghnfzBsrYetKtVL+naati9nF4L9zQ8ga051nmcscCOaVEy7LlBxYpVCnwA3usp9Y6+ZtT8MzO7eZ/nezF5rnFU+qx4JBiU13JwEIQNkurATqHE2T0gTlHQpeuemwi2IJXdQRPpQ24sQ9rcORNmOVNbo7lojtCMjt8k2Td4cCph/lRj4jyFH52IVFap0iViaf+1jzeqlbnBUNZFdqgQIYi37wgfT1s1cZxKzrCKlciDgZ0SmIZAp61I9g2daXeQsD7OlvVLL6LEe7fFhEgc0Osd78zUcK0Gz0pkQZvWUs/EHX071CJ+rOsqOTQet78fvO2DgtGHuWBXEw4RX8T12iMmMx0bsQF37g9D9EkJNM1C2AyFQTVzH/x3Hk6iczTSpBuOMahiTm0TxhYmUmvius6R1MCYxX7/hxDgENLPtjmUY5WqVLCdlNIii060Kn7shWmqbZ7EXqxW2HkNCDQbn7k6ohfOqa1NZynCyfRMzDCfO7ZIXxj6wJHUe41kUZqy+h4P2myE5U2RX6GhddH2VsCdd6w4MnXzr/3zzcc3A/wcM3544rZDs7w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data:image/png;base64,iVBORw0KGgoAAAANSUhEUgAAAGIAAACQCAYAAADz/74cAAAgAElEQVR4Xu19B5xdVbX+SpneZzK9T5JJ7yQkpNI7hKp0CygKf4X3eBZQQUCxY0UBERQbRXoIJAEMIY30Pkkm00sm03tP/t+39tl3zr250yKi7/08PF/m3nvKPnvt1b5V9oienp4TOGTEiBH6v+PHj8vIkSP1bx78jQc/82/7meeNGjXK6xxeZw97nv3s7378zT7PPsuOwT7T/Rz+be9j/+1vjO7xut/PdzyDjc/9Pu5nel50mH+459Nr7Hg5M9P/Of6lMzDiP4T4l86/5+H/IcS/Bx1kyIRwy/J/k7H/nxrGkAlhFd7H9fa+Su3jeu6/6jlDJsTHPcD/EOJUZ9yxvWDguu5g/4ZpjG/5qe/Xk401nmOMZh4wpfVfmNaeb8wfMGL9jNKex2cNbgiekJFyQm+D69ynj8BT9Ye+Z/SNwD6WF9jffX/1TITzGua8wUxfvxxx4sRxaWzrkd7eE85kmBk8ju/NSsUk4W+11WH90gAmAThxvJbHKPgUJ473OhM3SkYqJeiv8D74fiR8EHym53Gih9eb73h7njNypPmDZ/BSPm+kPgGf8L3xdXAPzOJIXqDDGoG7cGLwbJyrljluqP/g0t7jvNb4Lvwfx9zb22PeobdX33ckR6Q+lHnOCQycz+b97ULix5GjjK9lRDbHy7GaSee9OS69zfFuSYsJkzGR4Wac/Rw+hKDDJlJa3SAdGFR4SKh5uDpS7vXMwfGxZgJ6+WBnBo/zPA5sBAbKleVcx89caYZ43TKChOK1vZgUTrJ1BnX+ea69j3mu/n/HuRQZbVaYzhUnAM4lp9BQWydQ31kXp3FC+R9JqpNmr9XPnFAuHMNJOg5wxUgS2byh57o+zuQk9y1SnW/nVUc4Y+Srj8TfHVhkh6vqJCk8VBJiIvrlDC9CcDWX1TRKa2enjE9N1NVqiOywlx9qkkh8KN+Zk3H8OJ7MFUsvXTnIvLhZf1xWXK92as0q1sWM782r4V99CeccTpRO4kjpBeuMGDEa5/Tixc33HrGCi0BSPY+T2UWEYESvvLWjQsIDAmTx5ESDBGBA7T090tFp1u/oUSfA/Z0SHhwgTS1dEhw0WmIig6W+qVXCggOlm6+DAZfXtEtOcgTujYktb5XggFH4HKbcZw8r6sxnh2x8Xne35Fc2SEp0iIyJivDLEx5CcJJqWtqlsalFspLiZJSulP5Zyd7ttS3lUtvUKW2dx+WcmWPk5Y2Vuro+e066PLmqRAIxb5+/cLw8+Je90tM7Qq4/K1Ne31wuS6fGyvq8WokKC5Lzp8fLS+uKZf6UMdLeNULy8iukZ0SQzBwfJat3HZMRPSPl/usny29X58nkjDhJigqSJ1YfEunqwn0SJDY2WvaXNuK3cCk91i2fWJopj/x1pyyamSateKf3dlXIHRdPlHFpcSqGfvnmYYmMCJTd+bVyxqRYOdp4XM6cGiWPrSiR5IQwmZkZIUcqmyUiLFjiwgNl08E6OXtmvGzBv589J0uefK9M2js75NvXTnY4pz+BY74nR7aBok0dXZIcGTY4Ierb2mUUVk/kaIf1B76//vrrtwvl+sUp8rM3j0hUSKCcOzVSthV1SgMmICIsQG5akq6y8xvP7pGo8GA5e06yvLmpTK5ZmCR/fveoJI8JlvHJQSrHn/ugVH70mVly5683yszsOLloXor8cV2FtLd0yL3X5soPntsh4RHhcu3CdPnzukqpqq6WS+aPk40HKqShrVeuOSNDVmyvhJyA3IceWr5kovztvQJwR4989YopMi49TvXGE6sLZfnp8fKbt4tlWnq4HChvlpuWZcr3XzokKXHBcu70ZHnqnRIsyBDJBRfsKmqS+68eJ195dq98+uwMyavoxApvlK8un6gieChHJ3RRHTgvOWIIhKhr65BRIEJ0AJbxELhBCbGmSK6bnyK/WFUo01JDpKWjWwqruuWs6dHy6qZqmZ8bLbHRWH0F9YIFIWeCEB/sOCaLJuP3rUdBhFCpb+yUc2Yly8qtZfKl5ZPlu3/cLsEQCzPGx2IVNkpNa6fMTA2UilpwXs8IWQxuKqrpkRuWpMmHeZXSA4lWVNkhOanB8ubWculoOy4R4aPk/LnZUlLVAj3ULsumpEhuRrwS4lkQ57zZCfLUqgKZkRMre4qb5LTcWNl5pFH++/IJ0tF9XH658qBcNDtFyurapay2HWM/LunglgPFLRBfvVJQ1S4PfWKKRIOjh3J0wRiobe0YGkeQELREYiEvuyDXAgMDB31GSW2zJECmVtS3SkZcuOwrb5FIyNnM+BCpxAS3tPdIVPAICQ0JADsfl5Dg0VLd3CmhkLHUrZzE+MjREIndEho6GrI3QBox8YGBIyCmYMkcHynBgSOhf07ob71Y6WrdwMIKwj268YJGu+AcKAzeT/WtWmTUN1yxvaqnjAI+rsaFKljV9kavGHNghIweOVqtHtp7I6mA1AIaxaugt0bKurwaWTQxXnYV12ERRUokpMBQju6eXjnW2C6pmCN/R5+OgGJt6OiEDB0pMaFBXgwxkFetv1EO2rtb5W7ey5is/MexKhxbyznfWEZGkPJ8WClq4fCwFpdr2B4rzHzn9Vz7PHsv53f96HC3mgWqUc0T+sbkPM65qzXReb493V5lzRaO0rzq4HqUp3XDOixvgP6Ni3S9UN+fXoSobwchMBGxYaF98+PEKvxe/b/wS8RfZDTE78d9kHPLapolOzF6cEJQNHGxKCGGRuiP+33+1z6vBxxRfKxRcpKi/VqjXhxBQvRCyMbDxBqK6fpPmRXHCTMOAh075ynWoYSc7pM+FG30JbhqrChzrvMMTh2SIYuQj+Kd/OFkJEQBHLvxybHGYfU5XIQQqW9tE2r3JLjj/zKWgCjsBTQyAh4dVCd0Jf5WT9mo1xOOd97Y1AgRMwp+yijpaG8HzQKg7EOlpaVZoqNj+14T9ysrL5KEhFSP8WFDvhaicId4h0MI3/u4w819YzZ37IHSP1xeIxPTxgxMCBryNfAjekCIxEi64sYR8Rfv5Y1t/HggzvGNW+tK9tE5J19/Qm77zC062BtuvkkOHTokleVlcvMtn5W7v3ynXHLp5TJh4gR5/vm/SmN9vXzyhlvke995UL527zclEGb3o4/+SF59/S0PZNLR0S5nL10oL732BoiR3McntKpgXrnfw3csvbTInEXAcVuCud/Lxml8Y/2+BO0GIQ4WH5UpmclYZCfL/T6IAw+qhhPWAzMrKdoQohsmLA+bTGAH4w4S+SOEnWxLSPfk8+XsPd1JCnbg5IBbbvgE4IjR8smbbpLfPfG4WhyPfO8H8qX/d6dEwSHKzsqScy+8VDZt+kAWLlwmv3vy1/Lsn/4qd9x+mxw7ViUPf/cHMmHSZAdjErn/W/fK7bd/QVJS0vUx7sl1j80fITheKnf3Ne7J5/WETjhXATCv+1uY3VjoB4rKZVpWiuJs/YomytFjJERXtyTHRno4wg7Enb3hloE2k8N9Y9/MDDcnKDLpIq7vgEiIO26/XX72y8fkcP5B+eUvfiHx8QkSFxsrK1e8IZFRkXLTzZ+WV195QXGsn/78MXn4wQfkgW8/JA89+G05Y+FCEOOY3PKpT+utOdbf/vZxWb78SklK6uMIy9VujvedRP5mOcaXGwh6cjrpIFrOMoChPtV5rT6jtxfn7QUhZuSkDiKacG0VCdHZJSmxAKY89r1BMx1/x6Cinh+9/7STaixsOwhzft/K67ve43t4fA5zB0LTdNh6CbWbNazPVwRVkdMRKkIN4GuQYDvp5lzns0MIOgOWO8155n+8jsvCgpMcd5/Y6YusqD+hF1mjwACTyiVcVA5wac0IPl39DI4fxAkLHCUhQUQXSmTWuIzBCXEUgF8vwKl4IISHjjYq/E0vlCAzoWtqfi5oxho4Ek6UTjL+PyeGsQB6oxzzKOL1ask4Hi1HTieV84Tr8TMwfcYfeP/jEohzyX3HcUI3/WToiNFUzDh39GgCkLiGgJQGbszk8dmKymJsBuo262WUdeCoAzhRfBZRX/xB8UyjxcQGOF6OkzA8x4nzudLxU19cwhBNwwCuxck7K2+TGDofZsEaA80sBmcGJBRoQmjQKICMJTJ7XNbAoonvWAPotxOIZtqYGCd6Zdf4EP8lJK7sTLmJYXhkoVmh+urOgO1ne2dnEXvOczGCWe0KNVjryVxlpYDGRji7J+tAD3d43sBzjvmD4+mFkxdgnTxnEq3F6xmXa9zm2confZLCNUVGxJl35lzwMxftzkOlMmdC5sB+BOlbVd+GQXVJ6hjauubOllWtvLTy0O2dWp3gPpfX+pqFA2WCWN3Rn0np1kv+7HR7vU6SyxvVSJxjqfk3Dkyk0X2N77Pc9+Y93AreLfL4bHruxOjs/azlxXjMtrximTcpe2BCUFoeBSF6ujokLYG2bh8hVA47Stat3Py9tF0Y/mxzfxNozx/oN9dic1aZ/8njPbrA0ZwIO0F2Quxk+7Nq+lsgVlG7F4ldKG7iWWLbZ9KAse9PwvAzCbF53xFZMGXcwITgGx6tb1FCpCaCED5v717tvivIdzJ9CTTQZGusG2hqVw9YWB3pERI02iYAeFS1UX4a8KcOMlFpu1pU5ZrwmKMrVDN4lKlV3cbmMArW/P+BD9+V734vt//Rp+D77udLcOq0TfsLZMHksYMTohKE6O3pdETT4AMd7EWG8jsnsaurRx559bDcuCxD/vpOvvwXYhJHGzokIz5MyuvaEF4MkRp8piEQCai8pd2Y2CZgf0KKjjZpODIpJlQqcD7h+Opm4GYkl8bDRyAMekLS4wMAvHUJgm6IXfjHfIYy5lM5h4GqjfuLQIicwQlRgdjCcVggqVDWA3nMpzKQ/q6xCu/Hrx6SWy/IlMffOIz4MeLBKVHA77sRShWZnB6DWEaPrN1bh6V8At8FyHUL0+BJBygh9pfUytq8ZgnAy+ZmRCp31cMU31XUIFfMS5YwxEfW7KqR82cmytu7qpBVESLL56d/ZO/oj3Ps+3qcPyyID/PKZP4kmq8nL3Kv5IGK2ia8Vi/8CLNa3CznK0fdstI9yVapq1x0Uvx9f7csbmzz4wgAdctTa0pk2bRoeWdHlUzNjpam9uMyLjFcCqpbJAYT3wEwsqK2S+IjAiQpNhAhzhiNjXfi+3V5x6TkWJtMzYwC57RKbmqMFFa3aXpOF+4dCuijpKYJ9wvDfXokaFSgLJmSAFHoHRJ2K3Y7Rl8l7tZl9v3cUIh73uzvxsDplS2HymXeBP8LYARuoiKUN6ioa8bE9ILto/rkrePC20Hac728SddMuz1nf1zgtr4sIU4wx4nQh1ov+gRKe2OXq79gcpvchzURu0AIvqR6+DSbAQLS5jeIrHGsugDbBOB7RsmCYKZScVKt8Fz3QcXKgxahP+NBTV2M0w35+FuQVkHr8535I5C57XAZCJHpVzgoIXgyb05l3dvbjQB6tNdqdlPZveLtdf2t+P7EkR2gr2XD70/V2vI8y+N02exCrjOnwIUQusLpxgr04EcW1XUN2L5zD8x5M5mjwYEM2BpvXJeG9S2sQ8OUHpcU4IIwpzAV6Lhshx8xtz9C4EJjVOCgjjCiKcqvHOOADubtk7raOmlubZIpU2ZIamraRyJrh2O++hJYCUq/XnEfIxLNJBtlbeBzQwBOqK/nx0lqa65Hhgj9pz7eOw4k4d6v3SMXX7Zc2ttbZebM6eCsIEi8ERIYFIBrOvTfmtpaiRszRprq6iQ6LlZKy4olJ2s85qlWgoKQoYInxsSOkR35ZUhSyPDPEd6EaFK2Tooh6HeyQjGEOCCr314pzc1N8rnbvyhr331XUtPTZf4Zi7we8Pf33pXa2qPSA8hkxKgAmTZ9mmzftFmmz54t+/bulgAMkDDC8iuv1glzH0xSe+rxX0loeIzMnDVTVr21Qi4E/L1p/fu4Llg+ed3NBmbR44RUVpTLCy/8VVLTMjA55OoeAHyp0tBQKxs3bZSLLlkube0tEh4WIeecc65HvFju279/r/z5T8/q+2Sk94kOvu9Pf/QDWbhooVRUVEpZZZnOS3xiskSGh8uRI4fl3HPPl/f/vlYWLV4su/fskgCIyN179sqll10KqP55iY2MliuvuVZyxo4DR5QM7lnzlcqhrIm7UEf4Kms7UQf27ZPCgiOY5FqZOXuWvPPOakDRS2Te6fM9c8kVuXLFq3LgwAEJDEawBhjWsjOXypYPN8v4cRNk7/79EhOFXFAMevyEXJkxY6aEhdEcdWAzTMADD3xTxuZka85qNdDUGSDgB+vWSUJionzhC1+EHIfFRE7A/8rKyuTFF58DphMqQSHBgKS7JDEhSQ4eOqgO3l133yM//tEjcu/XvyUv/u0FufbaTyjXWOR4xRuvSE11rUyePFVOX7BA34O/U/f88IePyIL5C6ShsUWKiw5j3GN01Xe0tUr+4cMyZ+5p+K0JkiFdmluakKUSrHMTgZhOc1OzlCOWcuaZ58rkqVNkBwmROwjEwYdX1rWosk6KAyGcaXV7lVRUZaVl0oZBEBIJx+R1dLRJcnKyREX1BcX5AqXlFRIUGCRtLS3giJHIM4qQ9rY2FQ3EoAKRAhiAdJhS3C8rKwssHOxRgpSWrbiOwiQIL8bgjsJ7BBBxbUhoiPEhQAQqRo5xNExZ/ReiiQCkEU0G69m9a4feJzd3AlZxgUyYMN4RW47yxfj0Wo7NkQSGEBRxBDQh2sBl67AQzjr7bHUe2zvb8Q4YM9FLB6+iWGTU0GBqJp7DdwgMxNjw1878cqCvaUa/+AgcL/P1KAjBl0uCQ0T56DZBhyPDrV3ta/7yJf3hT6S5WxT640Z/1onbAvMVpb7Pts/wKGgHzfN9L3ufgUx3yzFEa/U8EtxJptbgkD7MEIM6SpU1SLG3sEpmZCNCNyghkHdD+IAeqjH/PHrcJcJd33uo6kef6LUOVGH+dN3OmqdeqsGKfD8oqh8v35kAewcfcNTnXr7XO+/l+3ru01yneBFZ38VYQ2oEKBpv3of/3yDB5vFM1jvBmgOFZkbIvpJqmZYB/2UwQhyDM9QDVk5GPn/e/n1SX1cDqyAIoqFDYmNi5OjRoxrlKi1FcjHETiwshVHAhaZOmenBfTiAhoZ62fbhRmnFdWGQ27TLU9JS5Qhkdu6EybJv324kAUdqQJ1iLADyvqqqQtLTs6S2DvIVYq6rHQAkxME5516kY3AfFDevvPwixF24pGdmyJH8fETuomT/gd0yMXeKNDU3S119jSSOSZT2jla5fPm1Xvpn/fp1+pyRcF3a2po135eijiJt8ZKl8pe//l4WLlgshw/uk4ysCfjuTJfIOiGvvfaCHKuqRNg2VlqRcDFufK5s2bIJXNEtCxYtlaOVlXIEepR6c+0778qZEGcLly6VA6W1MgXJA5ovO5Boqm5s1XT2ZOAKjz/xS0lJSkOqZIhUV9dA+YQikJ8PE26mHDp8EPI0QC0FDmDK5Gkye848L/n605/8WMJRE0BiLV26TJ55+imJHxMPMy4WCqxCBx2JbJGWljYoyDNwzzxZtuQceWPF6zJv7lxZBcssEgS5/IorVA+kpfaZfRQHTzzxayj4CPV7FpxxhqxatRqECZFrrr1e3l/3d0wGkpcxSXVwUr/6ta96ksoo9zds+ABiFxhVYanUVR+TgOAgTeNcuGChFJYcwfvWwnpKl4L8Ilm4eJFMnTbNY7xwkb3++qtSV3VMoqKjYI11SGZ2juTl5Skn5ObmSg2IXFlRIZNyx0l+AaBvEGThksVyqLxOJqbEDU6I2mZwBF4yAQH6gwfzoP3r5bTTToNdXCKdSMesrcUqg9VSXFyC1JVwiYmOluraajx8vCSDUywLNzY26vWc5NLSIijzFJk2bboUFB6RMKa8tLZLDDisHVkjVNpxsEL48tnZ2bBMiiUqMlJqG+u1iodKni9/ussqIyF27Nih94iLGwMFfESvLYf1RIOCsEZ1TZWuVCr59PRUteetbK+pqZZWPDsY32liABFfNQoALGKxkuNCw8JgordIQvwYXQjW2z58OF+Nk6KifJkwfpKKHIojmtO8T3NrM7ikVboxhqSkBBgk5hmU9PlVDZKbGOMplHFzuSuLQ6SuBRxBZQ1CaDzXCapQaVsFzBflZ7dSs3/74jJ8UBtWJS2LEHCW+3ArdPt3n7x3InouX8ZtzbivdbehcHu1bmXr25rCHwzD8+27GfnuVDc58+D+7L43n28zUyzSYMfqvh+VdcGxZhkXHzU4IerbWpC6cgLAWriamlXlxcyBlmTYyGFYIf85hjYD/ixMOqlH6lplLOF7LrB+dQQWYQP8A9bOJYIj6BS99upLUllWLp+/40tQXAfAZqOVfYm5dKJiJiY+Trogsnq7mSrfK52Q10GwmUNDkLIJLqBIoXiZNm22cfXBYbt3b4dS7JboiBgpLSmW5JQUaQI7T5wwVfL27UH1T4zmJtFxqzpaJRMmT5ai4kIsDMQnoPDzDuRJNNDh009fiJcZCWXbJhs/WAtR0CPZ43Lg50AmQ9bTQeS7NjQ0yOpVb8vY7CypqYHxAcXcimvCUA1E8RoEn6S6qgoiN0n27tkts2dDFFeUwWO+gHwxtJn3c5YvMWiUFCICmgNDSDnGB7nwEk2NcM46ukAIKOampgZYN/vkwN69ctkVV8mLz/8JyjNWYiHPcydMkq1btyrORE5h0KMEk8rJ4HWU62efd5688rcX4RVXy/987V61Wji4v/75D5j8dMmEE/fG66/peEZDT4zNGgvLCYUrEyaqrKWOqYdOuv7Gm6FsvyLX33C97N+3V8bEJcis2XNAuEmOrX5C/vbiX6QXz25oapKzAWEUFBXJueecp9PTDuuLWYFz4Jnv3L5TciflSjDE5HN//iN0R7pcevmVUL6vwyEcLdmZObJ58wfQLRNk3ry5GOM4T0XQcPwoPtd6/VYskhAFCFrlxIY6ytqbyF6EaOpsQ2xAJAHWxx+ffVamTJ0q27ZtkRlTp8sxWBealYGZO/ucs3TStm7dARgiB2ZtBRQwPGh6ljgnHvDCSKS9FBYWqdV13gUXQkeEKkeshFUUCBgiKzNLnnnmKbnowstgasKUpKJD3moGvue59fV10gozlJxRCzCNtntqaiqMhh4o6DjJAfzBldWOvNcNG9YrB48blwvjoBzcMg/ed7AS9P3338fiiUEFUrCsfe8dufLKaxULCosIBYejWBHeL81NWnQ8WBpGbifXT5s+3UMI62m79Y3bybR6yzcGY6EUwuCljV2SHgmMjRWsA3FEC9z2FmRZJqLWTdNA6KQ48ozIprmYnuQJmK3bZPr0GSqKdAVYp0ahZrMi/HnLdqU0YfUWFBRAFMz2nGcDLPZaf96ybxaFW8H3d51doRRT0bD03KubE9WJKlomHLgV/2BwvBeM7mBeljCWGG4jRmGfBoShEfYdBfTWV+h5cUQrEgeaKZrAEX7AV/POtC6Od4GqJMDJlKVLz/xZuvrDPdzWkD/0d7j3G875vgvH99rykiJdbER43RCMP0vRBoa8rbXjUtkMMBLVrCapzfvwIkRbd6c0dgD0iyAh/MAWIMKu7dukDMqsvLRUbvv856UFtnZERJTUN9RBrLXLX//4R7kC7B8GFo+EP9CE78lZAQHBsO87WdiM/2Mx/EigmHBuXHXKrVDatXXH1FkkiFgFkRETHYfq0aOa/1oD8RgLEdLY2KCfo6JinLUBBBYTxY4GLLtlMhr1QEsj4iuAIHKnTEUdnql1awBacAiGR+7EKXIA8Pfc0xcoksujAnD6ISAKE6dMlPz8AknPSJdSiNfU9DR5Z/U7KlKu/uT1eC8TwawELL4PeisNupLwexu8+AQ4wfv27pKJQHIbkK0enxAPpLZdJk+ZJhWIXyRFBDs+x4CE6JImBOkT4RH74wiuml/84lG59bOfl+f/+mf4CE2Slp4NGV8nOXCoNm3cIPMXLJLt2z5EcWIjPM5sWF1AYeG5LjyDeP1OxiHVkQtGQOXW2z6neIyNR3SBIx/+9v0yfuJUZBy2yNjMsRjtSEAl7fB0s+RDwCZTpk6SnTu3w2uPkhtv/JSOk+N67NePASpB/V8MgjsgRPbY8TohlUcr5X++CmPBiXn8+pc/lzMWLZF1a9+DEXIloPJDUOzn6j04cU898Rv11qfAASWim7c/DwbEeCk4cgj6qEPu+crXnTGPwDN/Lhecf5EGgPYiFkGBM+u0OfL+2rWaBP3Uk0/CuIhRpb9wyRLU0LVLCkXTYNngHRhAfVsXClVYUX/ywcFSru/fvwe1CY2SAuXJ1dSAFUq5GBISBHyqHismQhUsrZtN6zeCEAEKUbRgxddBTtOUJVhM2GTSxOkgWJY+rAZ106++8oquvLTMdFhNdfCYxyICVqPedj4gFl5TXlmuE37ddTd5rLHVq1YhJo1kLownChnjgXC0Co7kgzPDYFycpzA7D0LiLYgThGJV1yBwNWvGaar8Of5ScPkeLJZ4WGa0tuhBH84/DKLmYBHtkzhAGqfPPwMSwLRyKIWpTIMkLjYOyEC1Oq89ENs0WtIz0uQQTO2AwFDJzsqUGQhwlYEQqiMGxJqgg0mIBpTjJlI09SNgrbL19ax9zbu+z4QnvZsw6rV43lEAZ7Tf+wJCpnbCIKmKZeKDsdTqgN/EYvIJ6OlEOAhm3zh4LXFn2xfDJiLwju5mkaYswFgU5h/zzD4o1h008n1fe671tN3zYD1pq6zd9+RzSkGItCiIJiXEAOZrOwmBrjRJkSCEHZie7yTc6qidslYdt8l+Nl8bK6k/4LwPAx/cSbI1z365UmcCBgGQ2dEwGPxV3/Szhvx+7TVZrjP8KWH3DfzpULcl5UtczktZI7IoI2GdDYUQjeQImK8mv9+sMD6UKfdMiW9Bxvj2LR8ijrtUHTE9j7iMQzjTicdMoSWKBkCdD4YZ+lrs8JPJxjPdYGgmn0AzE96OUADtb82eIKFxhrn/CfnaV78u36AMEHoAACAASURBVP/+D/0aFcMhxMd1LrE7I5oglgcjBEVTIxymhLAQeXPFK7BYYqA0exATLkbGxjQ4R2tlJnyH4qICmQQn7/BBxIRxTWpyKmTlEcj1TDkApTVhImAJoKjdPd0Imo+Hd10lKclJ0C37YfE0yQMPfsdjsz/yyMOwdnrkvnsf8JiF999/L+IYwZIIGU2CLF16pvzhD4gRLDwDMnwPLJNESU3JkGXLlhrikbjM4BhiIxc7+b7e73C95+EQkbmvJYA40tGhZgiEAEyAhhmJIMSf/wQoIjkRCrYNSq9QvdPqYzUKaZMDJqJGbffubZjYRrWC2CQrC5O+edMmufiiixR7yodiv/KKq+XlV54HAWch5rteauur5eGHvufxMx5++EENun/n4e95iPPgg/cDv+qWsbgficnYwO7du+S0009HQOaYTJqEQPyOrYg952qgikkJV139SQ9iOtgE+Yojt5y3COpg9xju74zxK0egXcaghGAfI7aBSETBe7c2KjLioAdAIEUEnTSmOXbAjAuGSep0u1B5zcPjZWus1nT10iog6EcmCqgyg5ihXLdOkV2V7lVqlLcpPqHcLS4pAfSRIaXFpeDKv8tNKHIkJ1iZzGt9ax/8QeJ2wu11bpnen5M23Anv73xyRBl6caRB/9pSLzfRvRw6ttOpRSsbjUc4cQf3BLkVkD8IwD0It5fs+71vfKC/wbtXKs/xp0DdeI/vc+w1vkrUvgev9YUqfJ/zURGCepB+RLKar4Ogr92Q1WyClcgUbIszuUbCyS0BsvnB++9JdEy0RMXEIUa7yBpNRkU7cJQGzB1cyqO+tVi9b0I5OJvbqsWBOkO8h1N5qt3KzKGc49RBsEZCrTS9wiQoOKEk5zu1MPoIh4+M2P36V49ClKXLZ2+9zTh47NfnmMj22dqFxr6DWhYsGaNx4Z2wzFRMlqexFR7ftQcilKlCLGswLe2Q1nMC6TSAe0Yh6TkQfkwxO/ggMWNQ0dQlPXKsHuyD3nP9ORJdAMiefuZ3MhUJU8dhwtTXVUFMhWjsthBe6pzTT9M4Qlb2eIRUC6SksFDmQ8k2NDTifQLkAiCxnpWO6Xvm6SfRYCsc8d9oJGzlwwvNQZu3FkVGL730Si9CrHnnbcnbux+JB+GSCsOA+UL79x1QnVEPaIT1f7yuAmjwHV/8souDTF3f3XffjWS2yZKZkYVnHZJoJBzs2rtHa7Cff/45JJItkQ8+eBdwCFq+JSSo7xICpDgVodYLzr/U635vvb1CC/HDw01iHHVkWGikxjqY1MYWRi1oMlNeXiJLl52JuPpCKaptkUxU7A6BI3qlqqFNUmPC+8WaCBH/4Q+/Q0xiogbcy0oKgV52I63xMtm+9UMo06Mydtx4rUbdsX2rwgb3P/Ad+Qk6AnwK3QOSYD25j30IBq1441W59XO3y0uIX5x55tlqGRGa+MLtd3hQXHIEIe/nn/8L4JFAfX4+vN5jVdXoSnCzrHzzTUDntXheo2aG3POVe736TTH77iHAJ4yva6IZsixCsEpLYBGyG1QEskrS09LlIJIY4hALv/KaT8jfMJ4wGC5jEhIBg5zvRYhNm9dJERIDepCNHo6YTAdCCAkJKYqvzZo1R37x85/Kl+66W55G0sTVV1+rmX8F6E6Tg5wxk8XRn0OH2WF1fFUd8CP2FOoH9GNcgmk1YYjCcSUEADOi8glEkLwF2XljELUrQ1SPQX1OHHVNJwJOLF6/RFe4dzyaE3wM8EAYImV19Q2anHAMEbM4ROpCwSluVJRwdRPMX0ISVTgnFhkh7cChKgBCJsJ6Ki4uknE5YwEaBkoIInDunFpNKmB3AGBd+Ui/KQCnno/gFUWLVsA670sisq7CtDD1Hqu3jqInb0Rjn9lrZDMDauTW8Uhe6DtOyGF0pxkXz1DpIIRgTlNlfZOkI67qF/U7Rc31z7TPT3FIw77MN+Az3BtwDg4hi2NcQuQgOgJ3JiFK6xolG7mvXAv/LJt6uC/R3/n+Cawjd1apljwaU9rexNO/1qxmLVpxHab83RTTW+418QMHLXBhUv7mxxgVOgJtmaofqLzx/cGqRhmfOARCUK4XovnuuIQYxH/rZcMH6yUX8r4IWH8ywLmDh/JgdSCJFk9gS57CgsOAioMQlgzToHsUPHH35Ni/V7/9pkRDdoYhbtGCOoMeJCAEoHliESywCbkTkURQIhdfutwrL5bBldVvvaFZfrVIcEtEkoHBs0ZqRK0HodFwoMRdQALOdOLTahbjnMP5efD0C7T31CjEotnWIjImSlqBunbB2hkzJkGOIvYQFx8PxRwsR6C4x0FvMD7B8gKGh0ejDqK1FaJk7EQk0sGDd0Q6RddWJNV1Qy/y78CgEJmHbHG3qb1jxzY9JweJZ0QSItDJ4dyzL5T9FbUyKTXW8bG827l6JSErIaBQxsZHqGz//bPPABIeowEQBvwJR5+HeoAnULswH1kUI1hFMzpQDuTtkUxA4nMxIMIiTKpy+wp/+fPvNV394kuvgPJ6Qq2T9u52DPZDTTTYvWsncKOf9LV4wyrqghm4Hhl7ldAFbGoYDvg7ICAEAf80EK4MAZ5aJIA1SiMCMl++67+9rj2MiWWAKW//QWloblBuYDbgu2veUb11+fLL5Z01a2QR0iubAMszIBSOcRCCYdw7LDwICEIGHMlSWHkXKNprD4oo1TXM9cJ/zCB3i3Euvt27dyIh4RVYgxEyCVkoFTA8brnp07Kn9BgKM+PVavKtCfFy6Fg5cwQKZXxCFALt70oYVjFx/PLyUgTrx0EJl8r0GVMxcXth/SRg9ZlEM6bFMB09GtZGC4JFixedqeO2zta6dR8oRMKsvq2bt8iVV18jzz33F52UKYiedSMdZzZqLZi5pwcIsXHjerT97JQKpGfGoV4jMR6xD5imDc114Aa27glQT58IwKyZMzSbxD6vvLxcylFYwgAMJ5ELrJuF8Lie13AyOxCfH4MoH/N7CdFEAWJnag4tphK876yZs7T+ITs7G0Tq60zJiTZoAdL4ofh9HVv+Xg9LkVmOKSlJiJ1UqDRhKtLukio0CUb2nwap+rOa8PJ0Zg6jdXKutjsbHK72ld3uQj9/cp2/M2nAN4DfH6RsCyZpjdlgzEelXz7u+xDi2FtaDY6Ik9FO33H3GLw4whCi3iHEyc2dPu7B/194ntWTFGO7i1G6nBk/FEL0eDiiAh4hkdXxyG7ev/cAoO1JkLl7EMudgfCfSehtQoi0FIo8EsroKORgTk6ulnVlZGbDYTokSYkpWp7Vhpwn2u8MPwbB/6g5VonauHmyd+9OmTvvDC9F57VKToErVbI5QarhENIfN/dndrvRW998Wd+IngeYhIDZVXQUHcwSBicEu9EfROr45LR4TV3fjowNFgYugGLesXOb6oBMxJDnO5nZv3vqCeQ2zUSAfIysWr0GQfQqBM0/I+9CvzBzgcH2XnRfikRqIz3q6po6dbz27duOerXpCotcdullTlKzqQa1usXmOPGzzWVy/+0WZ7Sw3HXf9uWt/PZFXe1Euu9rCcjfbH6TTYvxhcl9wUg3YXhPO3YvcBMcsf1IucwcmzwIITASKrUDpVUyJSMJmMs65KBWqzzvRJp5NNJYamuOIRVxnk4mj00bN2Ey22T2rFmyevUqKN7p4IQ8mQju+cPTT8sZMPsIlzcgrSUBpiLb1Amib6y3IIZDa4N1diRsOIL57kCNO7POjZLyuXxRd96UG0q3xHS3uPM3cW502Cp5O/G2BZIvR7g/W2L7cp8dq+VG62tQNO0sqJTp2Yla59e/ssZPrI3YX1Qh07Mw0T4lt8Nhc7b8PHjwEDCXWV6VOna1D+de/6xzT0V8/SNjobLexmLGsbD+FJ0dAGui+bqnoMJpADh8q6lvoNZbPfkexvzrhjnJrsssEEGgRIvQ+w4Ci3SWTiA+EgAklIjqP+PgWBoAFNqSf2JX1r7n8+tg2rKeXBtOpqbAP9gtc06bCy72rvUYaGw0/ZmpwjTL7YexyMemwQcZlBC9sgtybPZYtOU8RUU54ISBPiw8X/nm63C4GpB9nQWFvUfu/u+veF12CLHwPwHhTc3IlOXIRGd0z7T8HAU9VKNpj9XVlYCcW3VSwhHI6kT2dD3q5liESf+D6fcsvyUoyPJg6jHd9whPoshlUnII0IE1cOyiUEJGAyM2OhIZetN1LBs3rNPSsaKiEi0XYGJ1amoCrolEJ01T3M/M9107YXCg1nrrh1sgXpFPxS0fsNpZMcQy6KmoIX/5pRflxptvQecBLPJBOcLxI/Y4Jaj/LEJsoKMGYrAIsAv7NJQgZnHn/7vLS+Yz4+EPzzwNaCBMLr74UvnWffeqQzhrzlzZB4g8GckKSYid70N6JIsso9GnNhtZgavWrAaKG66QQjEy866/6VOyEvAKCTgB8W9O2gWIp69CvQStvK9/4xvyzG+fUsjhyquvktdffRlppAZ6/9mjP0YngtvlrZUr8czdqIObh4SySiTVpchFF1+ihHgWyMMiQCJsgXoEyWyEbFqgT2klsuD+GJy5a66/QR5//Ddy3ze+if0pKmUaynsDWJs9sEPXI3sKUeWPk0+VEG4l6F7mViGy6K+o6AhyRVvh2cbK4SPAsVLiAUlf4qlTY+1FO1bTh0hEuPTy5bILIqG8ohTQyBnqqSai1V0b6vCKCovB9gnakjoannEHMKhO4FjNcADjgC1lIsPuQ8AoTcCYmGIfDqyLoigPbSxYnzF96jTZuHmzevJzIXKYrcfCS77DCpQPTJmKBAlk+LE4JycL7SVgCaakpGk8g0dRcTF04UEUw6N/SWoyChiPQdTC+iPwxyxzePMzZ0yXd979u9xww42yvQB9X0mIwZQ1m8SyOn7O+NRTJoTbmvBYDC5cn9/txMqcitoLEscG/fsKOmwmnmnDYE1Me55vFp0lvK+JaZ/N7zmR7mfZv91mJ1dzJqJ+1urhcxh3ycjoq2b1F/seTHexGTDjJ0yY2F5QBkKkghADcQTuyLrnXfmVMnu8SZk5lcOficf7WLPSnUFhWz3zd/dE+pqb/N3dkdnXzHVncFgsyD3x7gm3nGmfaX+zBOa/buL6S3Q4lblRq+lIqczMgbIejBBMmdkBzX5abpqHIzgoNpziwzWd/hQI5J4IX3E1VGLbybEesJvg3pEz76jacO/P8339h4HuMdRzSYgdhwGaoheHgn4DhUp50w/zSmXeRNPuTLt/IdOvHHHsEag9SIuLcBrVnhq3DHVS/i+ep4RAd5rp49MHJwTZcstBEgJyEXOt6ZZoHRQNfL4DiqcFmzWNTYgGZ7jqrF0RrpMLkj7+KXXH23yXy1CcODf3WnHly3HDkQo20Yf33X6QhMiQQO2LPYBDx/zRzeCI09GJsbu3S8qRh8MdCCvQtYb2eVpcGHZthHMDzghGQEhlPyyG9s5WtdkDnO8+/unveyJXXhOiiwGjg71qw4cqQtznuQln9RKfNFhynR0NCfnGq39Dr6ZpSB9Fvw4QYlYuOGJA89VRqFvRifG03FQpxVaZJBo75+8ortFtvhhvLUDgCLTB9mZx+rw//uFpCQFOtBsA4f0PPOQFaXQi+MLGhqHI9KitI26VCALDo0bmRKirURbtR3qwfB4jeQw0xcMb1a3LMLHsPGbtbi0lRhJ0CgpfGCiyq5NtHVgoQ4/4rTdWyEx6wEi7iYqI1n56LGyxRkNe3k6UA2MLH3QiS0RCMzNTEuKTPRYaO5/loekXq6CYGUK8jaViu3ftRgnWFEWQW1rQxB7sR4+5qrJK+35EwxxnEcyMmbM1usiqJbaa+NsLL8g34Edsh0U6LYd+RJ9EsUTzCpWSglshx+ZOzEQoE2KpulHikKtZhZxNVvhEI4G2BXvEpcSGS4jT9vmnj/5Q7r7rv+Spp56RyxCCjAe4pwoP9/rCFz4t58E/qEAlDie2uaUBjUbytWHIo9j3gba/OVB69dhPZPfOPXLP/9wrv//902iMMg8JXCVSDbv/vnu/7WHllW++oV7x3r374Ah+yUOIp558HDFz9PBACPVQ3kGYotmKIM+bdxomb4ZccOHF5kkgykaClYigbdq0Fikv46UT73rD9bd4duRdv+F9OIZhmvDGeDrzntix/+pPfkJ+/uij8HuSsZBCEUot0iTp2269Q89jeHYTnnnXXffIWmTORwMyaUE3h4XzFyEkkKig3xTgeIG414BYEwe55WAxOjFmadZCK4oPq9A6iBcSH2lq65b0MRBLunOjqVl4HiFPVk+wFu3e+x7wQMgk6o+RVBaM/B5WoLJ1VFJiqjYiZPD/BiQSe0KjIMSDD3xL0pDgNRIhV5YA1CKV/8DBw8iyS5FrkexlB8449w4E94lR3XTLpz2EYFHl2rV/V6zoCBLP5i+Yp6UB7C4QAQhjyZJlHvnFJipan71ure5EmZKWIhdecKlnbvag9i4KXF6EsqwX8H7T4JTlZI+TupqjMgldFJJAiB0YRyOql9LS0hDnHq+wyY7tHyL02oQEizEo8VqoDWPYwe2MhYs1T2oncLzJcOiC2Bp1INCP8nULO7pPBCEcq6kNxY3cVnkECJE+JlJCQASvHWtBDOZ9ahs2V5Gelan+/AMPO7oU1kDn+zNPeQ9fpdl3D9M/3P1s/4nPNm3Gu0zZ6gmayuyCww49bn3hC3Xb59Q2I+aNIh83cm2vY97uLhBiEjgimJ71QMraiKZycIRpIaoDgtwmMXiEcite5xiO7e5PUfpmYfdnifBa3/R5OwZ/9/D1Wfw5h77JYv7exe00+t7D31h5/pGjDTI2iY0pTw4zs/R4T2GlTEpP0p3CBvEjKJqgIyZkomq0Di08/wLFFCLXfuIG7SRM8MzLpNPMbaetGmnm09rATAphbweqwN+G00yFD//QUlcnl4ubkmu3A01jNNPtXn3argjXUQ6z6co81Eh7zmGTXYfhyQ2aZa4Womm6q7np2P7T3LavK4LuEaSwtPlFo2uaH2X0Ces5THqazRbTl3aMEpaW0UA17eOOHMU+c9iC2h+hSIjdhRUyMQMcQdE0sEOH1voHkL09KUd+/dgv5BMgwGH0Nj2CxNwuWECTUCQOJSBlALtYh7xtyxaZOnOKbN64UeXkHHQxi8QecGY3d0FC7wGk5awGeDYb8vhd9NVIBpufLu+8t0oWoGvZeqTZMOmY1k1BcaEaAO+hRnnZsmUo00I3sSPFKHCPU5SVLauXnXkWrl0DiBl5rBjPZWhoYprsnkAHmhXah2MCkozXrHkTsfCFAA03IqN8ufZjZah2545dUNqXIl5uAlbsw/HyS89he+dwte5GI+ktMTZRmGA8iaHctkbJys6Vjevel1D26EARzyyk/az9+3vIpQJ0j8lkwtq7O8tlYno0dnAPg+imJecRHJ4/lCOKKiUXHBGsnTAH9CNIiAKZjz0Onvrdb9Gw5Hwk7B7RQkP28UsB/PwWYOV6dDYbh9pj9tPLQFcZttdhcftBIJVTgHKalpwIpW7eoHHuHTu2q/LtZeNGoKXbgN1PmDwJE41avEkTZMvWbVqHTAy/k1l5wPXr0G2AZiIiyAgOjZJjSAILQrOUMYnxKFb/ABObLN/5ziMejvnxj74vV197LSyiDVoCMGvGLHTU+QuanSTCKurAYpimaOh1193oMbGJtm7btgkZ7aUwNvLVRD1+vBOWXYEswWKgsl521pmaaXgYCj5VO5fBtIZleOtttyvHkWsq4W/tKq6Vc6alAWqnTpl7EiV43t6SozIuJUF9M3cKJznIO50GVNvq9K+mVfHySy/Brg9Ct+Kr0Ew3T3OLmEjGBKooTPAGmHlLFi1DZjb62wGT37Rhg5yDDOsx6OPHg+glo2s1iHQ9+fhjcjFS9yPRMaACqfvMCCxFwtppc+Zok8RWdE+jPU+bnWtlD2rm5sw9HS/NTMNKQNcHtRMOG6uTA7ii2T/P6jImlO0EwdnpmJl7Uah92AyCL1gwX9HeHGSJU7wmJfXVdTNG/QG610wFd9MMJQjZCCJ2gFNCWUyJRVOPDHVmC45BUQ6bQMaib3oNkiCsma7iDPO2/kClLJyQrAlxLHb3tYpIiP3I9MuB6KLV6WvEnJTXtP0wYfCPbm8FlciYODatIoGGAw+czOB93wzVU3bfoz+IYyjQx0BjGcpvTGzOK6sGRBSLIpaTN273IQSgWqKviEd8VBM2lEGeyjkfFSE+DiLw/YZHCLDYjoKjiFn3H49Qs84L6ONjTm4XZGwTNT0ctXQy0DXYivdt5HgqBPt3uYaEOFSB3iJjoobCEUgeKKqSmQyVumBMN3fQ6dtZWKeyn9/Xonn54kmJfUCY43uQOI3ItH4fVg4xoVlwijQfSh0tu6+CYzm4IVM+2NnQif2RTs53GHxqfZ3Dgbj7VDnLitwhA4AkRHm9ZKFiiKLJd0ze2eCAIfYWV8v0zMST0hbdHiL39JmcbuT9jnwQbqzBlzZsXAdlG4mGvLP0M32O733n2zBFF0sUcJd81FekYlsAdh+eO3e+vIeMwOzsTClDmDIDreEYnGcdRTMSlWeg3mLPnu3AfKIAEZzhUX6+DpvvRHJM7ixBtUh8PHjfz75esypg7vCCw59HzveyLViHTAhIm8MVDQBLwRFwjH0tXJ+0/G7ZA0LMgBtuB2tDnJ4XhtOWV9ogE1LN1gbbDkGUTUiACVgme2C6FaLbwJ0o4rM7Ev7qsZ/JrOlztPku0zd7gF+FACfii/aAu5iE9h7qFjSDEG1NN6E/XyHq275015flR9//gdyMFM7cCRNOGo+vEuaE2Ea5KiwtMuD8bc9356ra79ypnvZa+52Nmbu9cbtTr7XeBudR9gzvlUPItCdHBPvp7nYSIZQjHEJ4EmhdT6Lcf38v0FRUYfLvI5V1csn8bC2Nfh+OTxJQ1gkT0akSE8EkZqZisupy1uyZ8tOf/kSuWH4Vmmo1G1ARmRpjx47VrRCYpsJiETahooXFbppsSccS24uRvuJr7tnYMifDNgT2hS78TZCbo3yhC8sZgxkqHukwjGRnwveHKxuxpRtB05Pb7HkRogcJw/vhmEyDaOof+0FascITfdkWbP1mNmHt/2ARCB2oDLRn84fFDGVVfRTnuPXHYBP+UTzP3oOEyMdGvAw3E5EeUDT1nOiCjqiDaDI6wp+MJIq4v7QehDDAVgfCqbPHcSdHp1GVs9uV8TpRwHfogDTBAWRW3dRpM4377yhn7SrjjFTRHAPjeP3uVtYG7Tk1BX4qk3oqirxv4vssECMmj0s+rKZ01RGDEAJSG05HvUyBInaDbu6XIPsfgtLJxYZ9lEc7C+qRK4ucUcxqYf4hYDIRur+PPTZv3qTAWT4y4RYtXCDHuPUB8P8qlFcFYUuDUBSUdwDDYaEhiRXATsoIyrSiYw23PUhNQbQQFf4ZiFU0gqAnRiBSCDzJdzUPxVnzVfR2jL5ibyCi+TMWTrKAHOlg9YzeDyuqCOW9SYh4hjotWt3P8RJNXO15qHycmNK/B0wW21/eiOpIdH3HnXbAlJ2RhRZCgCcYEStBpOoOtLDm4AiTrEcOaTaqKzcDgIMtIvt27pWvfes+5L+uUvCNIcXpM0+TA9hTAiaKBlomo6XDM79/Cm2AJsoJpGUeQpXoXXf/j+47dOedd6k+MaioOdwWjnsV+1PCvivW6hh+75b9Onc+4tZ9b3djdmsYWEPAt4m93hv/FSPMnERg0Om46Z8QOhDUR6BQZVKqfyjXDLZHthbWy1jWC4Nt9pU3yOnjwUFQGStXrEAibrgsZjksjgqERNcgH3X+vPno3ZSvijca7UMnThwHgmGXQrR9fvHFF+RTsIxeevlvmjfFvh4kHNs7sNCFnZRppWRlZ+H6Bu14fN55559kVlpFbSfDn0nqu9LdyWT8zZqivqvebUFac9ifiWxzriwR3fqIhCirRZopOiGHDkoIBN7zUJQ9Man/vUrp0FUjhs39QHUXXdRcp8SyolM3RlQuOckagQij6FLxr7smGv3C/RmqEfTPBnKrDWdUg1nc3ySzsSDdbK5uHD1znBzz9Z3kf7fPnDdugBuHHWtDAPv3r6w5BSDEQUSZJgxQVUoql9W2IWrHLS1xERvcprKJip+oFPRJLyBoKlj2UO1zfpxzNTZkJpjEUTvMadblg9a75tWGN/Vk/Z7dYJqb6lS0RKApbwA39laqmt/5J59o7DzTq9AsCkN2s0gIwRhIhiEmXfkfITVJiAok6sUiGyYEcY+BCQH5f7CqSSYk9r/FsOLq0P6TQCweuwprAImY7VpYussNO3TnKbwITdYf/uAhBNIXo4g8DCs/S2MN7BoQFhalfkaoNkPBjoaoRWACANNeatF6KBYBmg6UhTH+yyQD3o8OW0MDaiDAYRHhcdqVgBNJT5wbArIPKxvkMvbBmWc7OuoSZomzM3MXYh2M8NE/0a3UEBcIAtFCQsKlorIU7YMyNBYRirGyrnz0R5inRaypEo2zYkIChsYRh2taZDy8v/79COgRWE2TUmApYRp2gBAzstElBnk9L2GzvTbUB3zu9js1bMoV+pMffhf7RyAihkyQ/ehSHw4IpAvpK7lIYzmIFP3FixbLKy+9rA0UazDJDWi6yy0mP/OZ2+TJJ55APcPFyMgwlafUFY8/9ks4fNXy9fu+pdvRaDst7hG3fpPs3blFrr3uevnj089IEjohcNOolOQ0xCm2Yf+IHExwODYoHI0ehaxjaEZuUhPiFhFy1rKzsFfGa+jiH4Q4SSw6A4hcdNkVpnnJR3QYQmDPjZDRgxOCbnhBDbxdpMz0SwiIm/0AryZhY26y/u6iGpSsxml07UXs08BOXddg50Ne34x0k0d/8n3UJsxBK4lYWb9+rWRhpTHpiqubm/5lIRWee0xkAnPi5kl5Bw5qjcNEeOfctIPZI7chGsb7MQ2Hm0gxYHOV9kBCFx0Q4tGf/Aj9MpbIu9iu89xzzkG35kKVSr1Y+ZcvX645x1sdvwAAErdJREFUR3uwCBKQ5sJdHuuh9LlvHEvGmHZPLs5HYYspYiQntyBOfx1Saswmh/+IP2HpaAjRCdE0WttxDyiaKMcKlRBoedCPp8xB5Ve1aENFKusuNM+akcGm5WbTI4W9XTgPlS17uzDytXnzRjnv/AvUR9E9FJSn2LgRX+gWyHZ4vJex4ijyzLYVptGiBdVN+qhJRFAzlarGUe7avFCD+uY5a1a+JYvQmpSVrNzijO9msvTMLop9PqRxF93ZIW4T2C7OU/HISYgKJcSooXAENiSCaBoHjuiPEP441a4YazL6G7wqSZ1nU4fsLr91Y0R2EnwBtYFwJLfZaMfnttx8txHob4W7d9eyi4nikIfddctdizEcqWUJEYOKotChKOsjNdjgzs0RWDpcsdpuVAsK/dsSg3mtwxl0f8Qe7Nnu34finPXnnbt9kP58iuG+j0dHQEcNajWR8QuqIJrisW2Bk7VHEcQeTtwZPSkqVDu8/OcY/gyQEFXoIBoViK3gkJAxiI44gUlvkZwxcNBACG6sV4Zd30dCdgdB1tYhpTAnMVY3xTgVOekefn/Y0PBfsf8r/tFnWG5we+BukTqcsRpCdEgkUoNCByNEL8RQITetS4hA+jxg28pa1fC7C6u1YeH07ChYNN2SiI3Hw6H4ONA23YmwUR22uDjTGmKgg9f40yHqKCK7uhd1GenIlSK03p+IcusPd8zEQgpWjg/Wtsg3ZVOBTpMY6BgctqDSKHDVcFigJy1C6/Cr1nc+MNyr+YXqHupcVTW1SyREU5jP3qu8r3cHM1gpRdWtkhMfLsXV2EMO90xHe8wNh46hcLxTzkICVRmSqWDlSjacPh6/wU4m09CDY8Om93UD7wpsp5kExHQkGtay2LwdYVG2mutGZC4W280THLRmYiyrLR1riPe657++LJeirno+9kCtRM4TC87pHLJFXSNqFjgVdTXctBvp9/Al4tESrgMdDIKB4jL4VIl+r5nYwswzUZrGcwzvwf2o0doaIdnpaLJ1CJnrCQhg8TduRk4HjohvFfazqMCWnpOnzkQ3swPIXJyDxjBbELyaqJuW2PvaBixMuqPTGYxFWVJciCS2mbIVCWtzsIEJy4pnAcw8jDBACrq/ZSMAdqy5UyLAEWHgCN/Duz6CfgREE1tidgMpLYAHPQJ7A1WAS462YJ+cpAiJQbYzOyWbCnvRYu7bbv2c/Pap38BR65IF8xbpRoLTUKNcVnEUqOoedArIhJhrR/JAkm4K3onGtOF48Zs/e5tnPFwx/3X3l2UGmrmPGonSWmTXcWNZbl4ei45qx1E2dhqapzz4rW/IuTCBFy85S3Zu26z9YVlw0oiuA7uQcfirx55U4hqxckK+/93vqAefhkbv512AYveVK/SZ9BU6kVzd0d6k+84VFhWif+xnta6BhskV6HjAevAVr76qDX6vgV9Bs88NAN7xhdvkxptuke0IEc+bP1+2bNqAdNEzEXePRcOY9RJI1AA7yzRjm58v3vklOdaELMagkUMhBP0I6AHoCFrX3dyyC5zBjA02Z28BV2SgFSkjTMpOGNhzzz0n11x9tbyAZrVsu9COShpudBSAUi72P21ogLOGVg9s0hsJB4kT1ItVzCgfQ6D2IOvfd99X0WohDumSc+XVl1/C3j4TdJsc1iqPx2QFwezbguy9adg64ZJLLsEOw49r3CIdCQksTGEEkN97MC1wwjvvvgMPuhWVP4XaFYa9WEkwBme49xFN1vj4RO3ll4z8WI6ZtRF52JCQn9mYlyFddnW+5ebPeDA1vgf3uGO/Do6rBgtnKtI6E9Bx4A3s7hsBLqsC90eiyJ5QzA033gjR1CVRMF+HxBGGEKYTslVSzHKmkmJj3kA1YfsYyyQJGNHo/tczwUbsemH9K954Q85H00Lu/WYPle/OB8IkrOifPWu2elueWJfzELfFoZnYzn+eDuF2gBZUxH3Xr/8ADRYXQGQyZdNkirPOw15/kqxwyX3qGqaPpkE82Zf3NmvNky1MWIZdhFMRM6nENSSmPgc64yggjig4dEPTESDEWHCE2eDd3J51aWw/bcC8k4Y85C/cVoivl+pWur5xAbsoSBImRPsmNdgF495l2M1pvN7fPX0HbpW9dex84fx/1LNWQgzEER5LBgMuAsRNQvSCgn965rdARFvldifiZsjuAAKsQdAvPOvVsK1+JHuY13TD4yQoIWtbXeR+Metts0rVbHPj3J3WCp5ZjFIA9lK98qprdHGYiTWLxOBKaCkEEcrVbp6p7KDdFJjQRivMessmqGPgD8NkgE+c77Zt265m05w5qBIijM/6CTyLsAmVPl9LLSeFZ8y7OhUdzgu7rSrWZPAB+BcXEmuKCoaOgKjytbx8lDWsJnBEtuqIE/I77CXaigay3MaSXWFysYMJc44IkrHOrQAVl1OxLxy7zJTDWiIC2wNklQ3JuTvWpZct1x6w9qFrsEVZHerKyK6M3rEB7llnn+cRW03Iun7md0/KZGyNU4xNOyZMnojajMM6SdzDlIUyWcjqzkFWuCHyCFn3wXsojqxEgnO8ZqQXA1kdDXj7MCyjtMxUGA0zUKdxWJYvv9rDFeSg1994SQnOCWWNxve+97BMGDdRCxTjkfrfg1ZDddjK7cqrPiGvvPgcookLkZuVj0YuiQzcyF406z3/3ItgVW3WnYQ//HCD5nJ94Y67PMgzx/iTHz6sKPCtn/uiWk3hcOjCgRr7Hj7mK1pSY9uCrJgQKNk6FCo+jwltkjmoXXjrrTc1bTINFlA6+iV9496vyG23fxGwB4A/oKJFhSWyBXDzUmy2tx89mAIR8rz7nnugFNks3bDHY7/6JWouzoMyex0N2y+XlW+9Jbd/4Q7PpHIH+W8jLh2HmEQMMgPPBwT+6I9+LLPnzZFeGArca/RS5EWxoYquRSznJ558TM5auhQVoIVQsPslAURmXIRilF1rSopKNYXni3d+2Us8/RobG3Indq7qpbieMYsdaJzL5iinz5mvafqd3KkSsHw50vxzxwMNRlebq6+5CvD9QQlGj6jzzrlQXkIcZC6S41577TUNE7Mq1g16PvjQN9VQeejhR0CIdonAIqEPNjAhwOYl9V2SFRss7CacAn+AlgjNOW56x0APS2tZH8G2zeeee57s3LVL70m8n04d66WNpRCgAR1ubmEPwuJ7YLHMQTrl1i2b0X/pNG1tbQ8CbJs2bdamvEfRfTkC1stx6KY2tLGOQfd89v+jHmBwyRACHf5hMm+HOJmEwhcqf3bS5H04FsLgNKlZqqt1Fx4FB8VZeRTWEHfpHaFjGIM6DDbYamtFu2ykRNqegRRjHQgoBeA9GMTi9gfxaFNEPcLmxA2on6CEoNiivGOduEe3YIxsWRSIugrOR1UL/AgsXFpNJ+kfsKlHyJudoTolM6bvZi4V4JH7rOpRxa3Nx/s6U9oTzC4pDEW6dyJVadd3ODrEZkP0QQc2cc1/UMbtPdubudFf/j0Ysusrn20igK8yts+yK9wiwEPNd3Wves7tsZYOCUeAzJcQCsVgEEi6NrPCCSzBnssZ2CvNmKImjqtmmeO6mwA/vsGkEiRcs/ot2ObjJAv7cdoBr0WNXGNDk5ZLjQVLm6A/r3HbuEops5LMr8ZUdRwxnVAtgzW/eqOphqJaiAjFqVaU06DdPck23uEmGH83r9u37wM/nQSHWFvczIxpQ+3YIKeyMzHfswb7N4VgcUaE+vGsfQlR7HAEQ5a7d0MRnbFUO4lljc2Eto9E/1dsOzZpEuCKeG2+yy12XoPz9bX7vukQ4rhuLHvLp25DO7jfyjJsltoKccEixlVvrdCdUIJRtd8D8dHchJZycLYisZXOAWxZw3o11r9xk3IGcWh/c5ON9PQM9CevALHHKkFozax5ZyV6bqfo/qaM9EVAUVMMsvdePmEF7KjLhsFXXXMDNi40IOWHqK+ra6xGcftloIPhuPfWvI39U5EeBAiiCuIqNSMbsAegaoibjUiOS8AWN8WopZsO2CIPhfBsGMzet8O14pUQQBS4+WgENj335WwvZc0fS7CNYyb209y4/n0NPcYhxDlvwRJ5/91VMhldkDsgc3PQoo1QwVSEQFkoOBUynZu7Gq46AY/3Mbn1058DQX6M7QmCFROaA0W/GW3b2OGe292MBhbFjQa5HUwwPNPr4bW+hHLi1avflnu+ep+8jaLJBuBKc1FH14EdWai8r74WMAMO7t5bA+vrwIF9cs5ZF+o+dqvQe49ZKITtYzF5VwKieO+9d7DDL1o7OJD+r371KyjvI/LdR36gHQd4cDeWfbjPKhgOiUkYC77n7vJUwBlo7pgDj/vVV18ENpUCwu7VGPiFl1ykO8h4ZLVluQH+JSFq0QAyCFwVid1efA8fQgAYg4mViT2X92Nw64C7TEIz3SLAA4zfbtu6RZJRbMJ9etaiQe/99z+ETf7Wob3CYo9SJiFWrHgDq+5Cee3113RnX3aqJ3TO1UvL537szLgGWeKEJ2itVKFF9aiRQXqfMqz8JmAzRrki4Qw29wRAHfmo6lwC7uL92Vf2T39+Fp0rE1GsuECNiE3AeRiHzkG1K/e1uOLKa7RfB8uI7UExWolV/8nrUDfuZGQTh2JuVTkAPO4gmQ6ohDEX6j/CHdNRJUuxxKS3t7HBEyESbptw2eWXnyIhjoMQfQaKHdtJhChv6ZJU9GcyrOc4bcy5R95RRXklGoIYPIZm7RnOSxqR28esXu4/RQl+O4rK0OSkBClBCj6xJ/c5W7duhuiap8/ztSY8Az3p/sZQsAEsYyAYPWOsAidXybX0GFPnz/5iKVY3DZiprqqJ1tHwsjt4byLRrdilLBgJeREoUx6QI6j0yhBFSodoGijwYydxoHOGwK2eU6wiHs41H/e5A8XMFV/AZNOa7IDJHM2NpnRRWCPI1B3WwjQORlZKBPTPwITAzUqBh2TCofvPMfQZIDfWAwqqqEdWI3UUdn9JRta31ow4xFDzFYQIBTcNqiPIusV17djs6WTWcQ/rf8MKHvo0/mNnEsuqrG2UGoj0HCRmhyLwcwQFKTTZs7FXU5CjiwwhkHEI3UOraUCOIGWLEM7LAkUHE00flVj6x6bhX3c1F2MPrLQjZXVyHCb2uMQo4G3FQCQOyFlnnauxh/rGVklFYQpFFcVXNQgROmRCID8zKzpU2tB4xGT0OM4W1RTgBguw6r/c4Bf/cds09X/IiU6zGVWKdp74G6+3TjORT+c3i2AaqNtcpByH/+z5bmdO5bEiqiMRcjXK2Z7HzHQ+U/3Gvg1HzZNsbMKAsnrY9lImPGEcPQ5BsVtnrLwXNzPX3DdH0lDed7QjRoGt4uLCAiQNk81GYi+/9ALM/RhED5fpQm6G38DilHhENJOiw6W6rWuohICOQMp9OnaYbQbI1tHDydAp1OFpdp5jlXCgTDbgJFEWGo/V8WVtAAefDcTueMycYJ07QMWavafT5snqU4WoFOV7GVKpx2su0jFwUviLguAKRzuT7HjkdnzmmR7HXD14s/E4LzDwuW2uZTII+Vh48wyz4n2JzCoRSDi2GVLq2WWDkjVsu9aKSGNMaICkYPK5MI7BDF+58k256cZPaVs6EqIQhBgTEYJKoXCpxV7hVOORg4km3Q7eIYQxJZ2l82/8z0dtwQ3nVQn8HWF3N0iKzKRo3eikvrYBm65PBLc0K+ydiZBCNMKmpGo1CBOKSY3QTUy8n+QDg/cirwkb2CExID4ae5EO014ezkt8VOe6U2I+qnsO5z7ktKNQ1seQXJEVH6MtgFjyPApKOgdJD4Fs9oVzGoD0lmOPv/GoxiIa67vIvR06sB6b7h7GjRIigiQeu/iqEDD+kVOwY6JNJghnfzBsrYetKtVL+naati9nF4L9zQ8ga051nmcscCOaVEy7LlBxYpVCnwA3usp9Y6+ZtT8MzO7eZ/nezF5rnFU+qx4JBiU13JwEIQNkurATqHE2T0gTlHQpeuemwi2IJXdQRPpQ24sQ9rcORNmOVNbo7lojtCMjt8k2Td4cCph/lRj4jyFH52IVFap0iViaf+1jzeqlbnBUNZFdqgQIYi37wgfT1s1cZxKzrCKlciDgZ0SmIZAp61I9g2daXeQsD7OlvVLL6LEe7fFhEgc0Osd78zUcK0Gz0pkQZvWUs/EHX071CJ+rOsqOTQet78fvO2DgtGHuWBXEw4RX8T12iMmMx0bsQF37g9D9EkJNM1C2AyFQTVzH/x3Hk6iczTSpBuOMahiTm0TxhYmUmvius6R1MCYxX7/hxDgENLPtjmUY5WqVLCdlNIii060Kn7shWmqbZ7EXqxW2HkNCDQbn7k6ohfOqa1NZynCyfRMzDCfO7ZIXxj6wJHUe41kUZqy+h4P2myE5U2RX6GhddH2VsCdd6w4MnXzr/3zzcc3A/wcM3544rZDs7w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202" name="Picture 10" descr="https://minemshop.ru/images/102323722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71800" y="4481736"/>
            <a:ext cx="3614089" cy="2376264"/>
          </a:xfrm>
          <a:prstGeom prst="rect">
            <a:avLst/>
          </a:prstGeom>
          <a:noFill/>
        </p:spPr>
      </p:pic>
      <p:pic>
        <p:nvPicPr>
          <p:cNvPr id="10" name="Picture 2" descr="C:\Users\Дом\YandexDisk\Скриншоты\2019-10-26_19-37-13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72200" y="1772816"/>
            <a:ext cx="2264414" cy="32403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881716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https://img1.labirint.ru/rcimg/67f18b4623e42dae3f8e8de65300b861/1920x1080/books42/414625/ph_1.jpg"/>
          <p:cNvPicPr>
            <a:picLocks noChangeAspect="1" noChangeArrowheads="1"/>
          </p:cNvPicPr>
          <p:nvPr/>
        </p:nvPicPr>
        <p:blipFill>
          <a:blip r:embed="rId2" cstate="print"/>
          <a:srcRect r="49225"/>
          <a:stretch>
            <a:fillRect/>
          </a:stretch>
        </p:blipFill>
        <p:spPr bwMode="auto">
          <a:xfrm>
            <a:off x="3923928" y="1"/>
            <a:ext cx="4752528" cy="6858000"/>
          </a:xfrm>
          <a:prstGeom prst="rect">
            <a:avLst/>
          </a:prstGeom>
          <a:noFill/>
        </p:spPr>
      </p:pic>
      <p:pic>
        <p:nvPicPr>
          <p:cNvPr id="4" name="Picture 2" descr="https://www.dkmg.ru/goods_img/1/0/3/3/0/9/2/b_1_103309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1844824"/>
            <a:ext cx="2215824" cy="31575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C:\Users\Дом\YandexDisk\Скриншоты\2019-10-26_19-12-10.png"/>
          <p:cNvPicPr>
            <a:picLocks noChangeAspect="1" noChangeArrowheads="1"/>
          </p:cNvPicPr>
          <p:nvPr/>
        </p:nvPicPr>
        <p:blipFill>
          <a:blip r:embed="rId2" cstate="print"/>
          <a:srcRect t="133"/>
          <a:stretch>
            <a:fillRect/>
          </a:stretch>
        </p:blipFill>
        <p:spPr bwMode="auto">
          <a:xfrm>
            <a:off x="4067944" y="0"/>
            <a:ext cx="4656587" cy="6858000"/>
          </a:xfrm>
          <a:prstGeom prst="rect">
            <a:avLst/>
          </a:prstGeom>
          <a:noFill/>
        </p:spPr>
      </p:pic>
      <p:pic>
        <p:nvPicPr>
          <p:cNvPr id="4" name="Picture 2" descr="C:\Users\Дом\YandexDisk\Скриншоты\2019-10-26_22-41-37.png"/>
          <p:cNvPicPr>
            <a:picLocks noChangeAspect="1" noChangeArrowheads="1"/>
          </p:cNvPicPr>
          <p:nvPr/>
        </p:nvPicPr>
        <p:blipFill>
          <a:blip r:embed="rId3" cstate="print"/>
          <a:srcRect t="135"/>
          <a:stretch>
            <a:fillRect/>
          </a:stretch>
        </p:blipFill>
        <p:spPr bwMode="auto">
          <a:xfrm>
            <a:off x="755576" y="1916832"/>
            <a:ext cx="2367161" cy="32475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332656"/>
            <a:ext cx="8496944" cy="5781256"/>
          </a:xfrm>
        </p:spPr>
        <p:txBody>
          <a:bodyPr/>
          <a:lstStyle/>
          <a:p>
            <a:pPr algn="r">
              <a:buNone/>
            </a:pPr>
            <a:r>
              <a:rPr lang="ru-RU" sz="2800" i="1" dirty="0" smtClean="0">
                <a:cs typeface="AngsanaUPC" panose="02020603050405020304" pitchFamily="18" charset="-34"/>
              </a:rPr>
              <a:t>«</a:t>
            </a:r>
            <a:r>
              <a:rPr lang="ru-RU" sz="2800" i="1" dirty="0">
                <a:cs typeface="AngsanaUPC" panose="02020603050405020304" pitchFamily="18" charset="-34"/>
              </a:rPr>
              <a:t>Чтение - это окошко, через которое дети видят и познают мир и самих себя. Оно открывается перед ребенком лишь тогда, когда наряду с чтением, одновременно с ним и даже раньше, чем впервые раскрыта книга, начинается кропотливая работа над </a:t>
            </a:r>
            <a:r>
              <a:rPr lang="ru-RU" sz="2800" i="1" dirty="0" smtClean="0">
                <a:cs typeface="AngsanaUPC" panose="02020603050405020304" pitchFamily="18" charset="-34"/>
              </a:rPr>
              <a:t>словом». </a:t>
            </a:r>
            <a:r>
              <a:rPr lang="ru-RU" sz="2800" dirty="0" smtClean="0">
                <a:cs typeface="AngsanaUPC" panose="02020603050405020304" pitchFamily="18" charset="-34"/>
              </a:rPr>
              <a:t>                      </a:t>
            </a:r>
          </a:p>
          <a:p>
            <a:pPr marL="0" indent="0" algn="r">
              <a:buNone/>
            </a:pP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(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В.А.Сухомлинский)</a:t>
            </a:r>
            <a:endParaRPr lang="ru-RU" sz="2800" b="1" i="1" dirty="0" smtClean="0">
              <a:solidFill>
                <a:schemeClr val="accent1">
                  <a:lumMod val="75000"/>
                </a:schemeClr>
              </a:solidFill>
              <a:latin typeface="Century Schoolbook (Основной текст)"/>
            </a:endParaRPr>
          </a:p>
          <a:p>
            <a:pPr algn="r">
              <a:buNone/>
            </a:pPr>
            <a:r>
              <a:rPr lang="ru-RU" sz="2800" i="1" dirty="0" smtClean="0"/>
              <a:t>«</a:t>
            </a:r>
            <a:r>
              <a:rPr lang="ru-RU" sz="2800" i="1" dirty="0"/>
              <a:t>Люди перестают мыслить, </a:t>
            </a:r>
            <a:r>
              <a:rPr lang="ru-RU" sz="2800" i="1" dirty="0" smtClean="0"/>
              <a:t>когда </a:t>
            </a:r>
            <a:r>
              <a:rPr lang="ru-RU" sz="2800" i="1" dirty="0"/>
              <a:t>перестают читать</a:t>
            </a:r>
            <a:r>
              <a:rPr lang="ru-RU" sz="2800" i="1" dirty="0" smtClean="0"/>
              <a:t>».                                   </a:t>
            </a:r>
            <a:r>
              <a:rPr lang="ru-RU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</a:p>
          <a:p>
            <a:pPr marL="0" indent="0" algn="r">
              <a:buNone/>
            </a:pP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(Д.Дидро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)</a:t>
            </a:r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r"/>
            <a:endParaRPr lang="ru-RU" dirty="0">
              <a:solidFill>
                <a:schemeClr val="accent1">
                  <a:lumMod val="75000"/>
                </a:schemeClr>
              </a:solidFill>
              <a:latin typeface="Century Schoolbook (Основной текст)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365104"/>
            <a:ext cx="3402719" cy="2492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567076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minemshop.ru/images/10232372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692696"/>
            <a:ext cx="8539383" cy="5614644"/>
          </a:xfrm>
          <a:prstGeom prst="rect">
            <a:avLst/>
          </a:prstGeom>
          <a:noFill/>
        </p:spPr>
      </p:pic>
      <p:pic>
        <p:nvPicPr>
          <p:cNvPr id="5126" name="Picture 6" descr="https://img.labirint.ru/rcimg/8b7aff37e8c7bf16de756dc40917b87d/960x540/comments_pic/0920/010labe06s124237528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60648"/>
            <a:ext cx="8496944" cy="6379629"/>
          </a:xfrm>
          <a:prstGeom prst="rect">
            <a:avLst/>
          </a:prstGeom>
          <a:noFill/>
        </p:spPr>
      </p:pic>
      <p:pic>
        <p:nvPicPr>
          <p:cNvPr id="5128" name="Picture 8" descr="https://img.labirint.ru/rcimg/14327b625ad2da13c1e69266217005e1/960x540/comments_pic/0920/011labe06s124237528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288269"/>
            <a:ext cx="8496944" cy="637962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37594029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Дом\YandexDisk\Скриншоты\2019-10-26_19-37-1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700808"/>
            <a:ext cx="2264414" cy="3240360"/>
          </a:xfrm>
          <a:prstGeom prst="rect">
            <a:avLst/>
          </a:prstGeom>
          <a:noFill/>
        </p:spPr>
      </p:pic>
      <p:pic>
        <p:nvPicPr>
          <p:cNvPr id="55299" name="Picture 3" descr="C:\Users\Дом\YandexDisk\Скриншоты\2019-10-26_19-38-2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5936" y="0"/>
            <a:ext cx="4769346" cy="6851573"/>
          </a:xfrm>
          <a:prstGeom prst="rect">
            <a:avLst/>
          </a:prstGeom>
          <a:noFill/>
        </p:spPr>
      </p:pic>
      <p:pic>
        <p:nvPicPr>
          <p:cNvPr id="55300" name="Picture 4" descr="C:\Users\Дом\YandexDisk\Скриншоты\2019-10-26_19-38-5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67944" y="0"/>
            <a:ext cx="4652412" cy="6858000"/>
          </a:xfrm>
          <a:prstGeom prst="rect">
            <a:avLst/>
          </a:prstGeom>
          <a:noFill/>
        </p:spPr>
      </p:pic>
      <p:pic>
        <p:nvPicPr>
          <p:cNvPr id="55301" name="Picture 5" descr="C:\Users\Дом\YandexDisk\Скриншоты\2019-10-26_19-39-17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95936" y="0"/>
            <a:ext cx="4759821" cy="68778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5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5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5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2060848"/>
            <a:ext cx="84249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C00000"/>
                </a:solidFill>
              </a:rPr>
              <a:t>Спасибо за внимание!</a:t>
            </a:r>
            <a:endParaRPr lang="ru-RU" sz="5400" b="1" dirty="0">
              <a:solidFill>
                <a:srgbClr val="C00000"/>
              </a:solidFill>
            </a:endParaRPr>
          </a:p>
        </p:txBody>
      </p:sp>
      <p:pic>
        <p:nvPicPr>
          <p:cNvPr id="2050" name="Picture 2" descr="https://img.cdn.schooljotter2.com/sampled/9711325/900/0/nocrop/"/>
          <p:cNvPicPr>
            <a:picLocks noChangeAspect="1" noChangeArrowheads="1" noCrop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11760" y="2852936"/>
            <a:ext cx="3600400" cy="3600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Литература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1268760"/>
            <a:ext cx="8208912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/>
              <a:t>1. </a:t>
            </a:r>
            <a:r>
              <a:rPr lang="ru-RU" sz="2200" dirty="0" smtClean="0"/>
              <a:t>Федеральный государственный образовательный стандарт начального общего образования / Министерство образования и науки Рос. Федерации. - Москва: Просвещение, 2023. </a:t>
            </a:r>
          </a:p>
          <a:p>
            <a:r>
              <a:rPr lang="ru-RU" sz="2200" dirty="0" smtClean="0"/>
              <a:t>2.</a:t>
            </a:r>
            <a:r>
              <a:rPr lang="ru-RU" sz="2200" dirty="0" smtClean="0"/>
              <a:t> Мороз А.М. Эффективные формы работы по формированию читательской грамотности младших школьников. Педагогика. Молодой учёный </a:t>
            </a:r>
            <a:r>
              <a:rPr lang="ru-RU" sz="2200" smtClean="0"/>
              <a:t>№</a:t>
            </a:r>
            <a:r>
              <a:rPr lang="ru-RU" sz="2200" smtClean="0"/>
              <a:t>18. </a:t>
            </a:r>
            <a:r>
              <a:rPr lang="ru-RU" sz="2200" dirty="0" smtClean="0"/>
              <a:t>2024 </a:t>
            </a:r>
            <a:r>
              <a:rPr lang="ru-RU" sz="2200" dirty="0" smtClean="0"/>
              <a:t>г.</a:t>
            </a:r>
          </a:p>
          <a:p>
            <a:r>
              <a:rPr lang="ru-RU" sz="2200" dirty="0" smtClean="0"/>
              <a:t>3. </a:t>
            </a:r>
            <a:r>
              <a:rPr lang="ru-RU" sz="2200" dirty="0" err="1" smtClean="0"/>
              <a:t>Лутошкина</a:t>
            </a:r>
            <a:r>
              <a:rPr lang="ru-RU" sz="2200" dirty="0" smtClean="0"/>
              <a:t> </a:t>
            </a:r>
            <a:r>
              <a:rPr lang="ru-RU" sz="2200" dirty="0" smtClean="0"/>
              <a:t>В.Н</a:t>
            </a:r>
            <a:r>
              <a:rPr lang="ru-RU" sz="2200" dirty="0" smtClean="0"/>
              <a:t>., </a:t>
            </a:r>
            <a:r>
              <a:rPr lang="ru-RU" sz="2200" dirty="0" smtClean="0"/>
              <a:t>Е.Н.Плеханова. </a:t>
            </a:r>
            <a:r>
              <a:rPr lang="ru-RU" sz="2200" dirty="0" smtClean="0"/>
              <a:t>Формирование </a:t>
            </a:r>
            <a:r>
              <a:rPr lang="ru-RU" sz="2200" dirty="0" smtClean="0"/>
              <a:t>читательской грамотности младших </a:t>
            </a:r>
            <a:r>
              <a:rPr lang="ru-RU" sz="2200" dirty="0" smtClean="0"/>
              <a:t>школьников: </a:t>
            </a:r>
            <a:r>
              <a:rPr lang="ru-RU" sz="2200" dirty="0" smtClean="0"/>
              <a:t>учебно-методическое </a:t>
            </a:r>
            <a:r>
              <a:rPr lang="ru-RU" sz="2200" dirty="0" smtClean="0"/>
              <a:t>пособие. - </a:t>
            </a:r>
            <a:r>
              <a:rPr lang="ru-RU" sz="2200" dirty="0" smtClean="0"/>
              <a:t>Красноярск, 2018.</a:t>
            </a:r>
          </a:p>
          <a:p>
            <a:r>
              <a:rPr lang="ru-RU" sz="2200" dirty="0" smtClean="0"/>
              <a:t>4. </a:t>
            </a:r>
            <a:r>
              <a:rPr lang="ru-RU" sz="2400" dirty="0" smtClean="0"/>
              <a:t>Т.Ф.Пожидаева, Е.В.Панкратова. </a:t>
            </a:r>
            <a:r>
              <a:rPr lang="ru-RU" sz="2400" dirty="0" smtClean="0"/>
              <a:t>Формирование читательской грамотности младших </a:t>
            </a:r>
            <a:r>
              <a:rPr lang="ru-RU" sz="2400" dirty="0" smtClean="0"/>
              <a:t>школьников в соответствии с требованиями ФГОС. - Ростов-на-Дону. 2023 </a:t>
            </a:r>
            <a:endParaRPr lang="ru-RU" sz="2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60648"/>
            <a:ext cx="6696744" cy="1008112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Понятие </a:t>
            </a: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«читательская грамотность»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1"/>
          </p:nvPr>
        </p:nvSpPr>
        <p:spPr>
          <a:xfrm>
            <a:off x="395536" y="1268760"/>
            <a:ext cx="7920880" cy="36004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dirty="0"/>
              <a:t>«</a:t>
            </a:r>
            <a:r>
              <a:rPr lang="ru-RU" sz="2800" i="1" dirty="0">
                <a:cs typeface="Courier New" panose="02070309020205020404" pitchFamily="49" charset="0"/>
              </a:rPr>
              <a:t>Читательская грамотность — способность человека понимать и использовать письменные тексты, размышлять о них и заниматься чтением для того, чтобы достигать своих целей, </a:t>
            </a:r>
            <a:r>
              <a:rPr lang="ru-RU" sz="2800" i="1" dirty="0" smtClean="0">
                <a:cs typeface="Courier New" panose="02070309020205020404" pitchFamily="49" charset="0"/>
              </a:rPr>
              <a:t>расширять </a:t>
            </a:r>
            <a:r>
              <a:rPr lang="ru-RU" sz="2800" i="1" dirty="0">
                <a:cs typeface="Courier New" panose="02070309020205020404" pitchFamily="49" charset="0"/>
              </a:rPr>
              <a:t>свои знания и возможности, участвовать в социальной жизни». </a:t>
            </a:r>
          </a:p>
        </p:txBody>
      </p:sp>
      <p:pic>
        <p:nvPicPr>
          <p:cNvPr id="26626" name="Picture 2" descr="https://dlyarazvitiya.ru/o__dlyarazvitiya.ru/wp-content/uploads/2017/12/dly-malyshei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03848" y="4509120"/>
            <a:ext cx="2922149" cy="24928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515637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548680"/>
            <a:ext cx="8424936" cy="6309320"/>
          </a:xfrm>
        </p:spPr>
        <p:txBody>
          <a:bodyPr>
            <a:normAutofit fontScale="55000" lnSpcReduction="20000"/>
          </a:bodyPr>
          <a:lstStyle/>
          <a:p>
            <a:pPr algn="ctr">
              <a:buNone/>
            </a:pPr>
            <a:r>
              <a:rPr lang="ru-RU" sz="51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</a:t>
            </a:r>
            <a:r>
              <a:rPr lang="ru-RU" sz="51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развитого  читателя должны быть сформированы </a:t>
            </a:r>
            <a:r>
              <a:rPr lang="ru-RU" sz="51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две </a:t>
            </a:r>
            <a:r>
              <a:rPr lang="ru-RU" sz="51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группы умений</a:t>
            </a:r>
            <a:r>
              <a:rPr lang="ru-RU" sz="51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algn="ctr">
              <a:buNone/>
            </a:pPr>
            <a:endParaRPr lang="ru-RU" sz="5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sz="3600" dirty="0" smtClean="0"/>
              <a:t>I. Умения</a:t>
            </a:r>
            <a:r>
              <a:rPr lang="ru-RU" sz="3600" dirty="0"/>
              <a:t>, целиком основанные на тексте, извлекать из текста информацию и строить на ее основании простейшие суждения:</a:t>
            </a:r>
          </a:p>
          <a:p>
            <a:pPr marL="0" indent="0">
              <a:buNone/>
            </a:pPr>
            <a:r>
              <a:rPr lang="ru-RU" sz="3600" dirty="0"/>
              <a:t>– умения находить информацию и формулировать простые непосредственные </a:t>
            </a:r>
            <a:r>
              <a:rPr lang="ru-RU" sz="3600" dirty="0" smtClean="0"/>
              <a:t>выводы</a:t>
            </a:r>
            <a:r>
              <a:rPr lang="ru-RU" sz="3600" dirty="0"/>
              <a:t>: </a:t>
            </a:r>
          </a:p>
          <a:p>
            <a:pPr marL="0" indent="0">
              <a:buNone/>
            </a:pPr>
            <a:r>
              <a:rPr lang="ru-RU" sz="3600" dirty="0"/>
              <a:t>– найти в тексте информацию, представленную в явном виде; </a:t>
            </a:r>
          </a:p>
          <a:p>
            <a:pPr marL="0" indent="0">
              <a:buNone/>
            </a:pPr>
            <a:r>
              <a:rPr lang="ru-RU" sz="3600" dirty="0"/>
              <a:t>– основываясь на тексте, сделать простые </a:t>
            </a:r>
            <a:r>
              <a:rPr lang="ru-RU" sz="3600" dirty="0" smtClean="0"/>
              <a:t>выводы.</a:t>
            </a:r>
          </a:p>
          <a:p>
            <a:pPr marL="0" indent="0">
              <a:buNone/>
            </a:pPr>
            <a:endParaRPr lang="ru-RU" sz="3600" dirty="0"/>
          </a:p>
          <a:p>
            <a:pPr marL="0" indent="0">
              <a:buNone/>
            </a:pPr>
            <a:r>
              <a:rPr lang="ru-RU" sz="3600" dirty="0" smtClean="0"/>
              <a:t>II. Умения</a:t>
            </a:r>
            <a:r>
              <a:rPr lang="ru-RU" sz="3600" dirty="0"/>
              <a:t>, основанные на собственных размышления о прочитанном: интегрировать, интерпретировать и оценивать информацию текста в контексте собственных знаний читателя»:</a:t>
            </a:r>
          </a:p>
          <a:p>
            <a:pPr marL="0" indent="0">
              <a:buNone/>
            </a:pPr>
            <a:r>
              <a:rPr lang="ru-RU" sz="3600" dirty="0"/>
              <a:t>– устанавливать связи, которые не высказаны автором напрямую; </a:t>
            </a:r>
          </a:p>
          <a:p>
            <a:pPr marL="0" indent="0">
              <a:buNone/>
            </a:pPr>
            <a:r>
              <a:rPr lang="ru-RU" sz="3600" dirty="0"/>
              <a:t>– интерпретировать их, соотнося с общей идеей текста; </a:t>
            </a:r>
          </a:p>
          <a:p>
            <a:pPr marL="0" indent="0">
              <a:buNone/>
            </a:pPr>
            <a:r>
              <a:rPr lang="ru-RU" sz="3600" dirty="0"/>
              <a:t>– реконструировать авторский замысел, опираясь не только на содержащуюся в тексте информацию, но и на формальные элементы текста (жанр, структуру, язык). </a:t>
            </a:r>
          </a:p>
          <a:p>
            <a:endParaRPr lang="ru-RU" sz="3600" dirty="0"/>
          </a:p>
        </p:txBody>
      </p:sp>
    </p:spTree>
    <p:extLst>
      <p:ext uri="{BB962C8B-B14F-4D97-AF65-F5344CB8AC3E}">
        <p14:creationId xmlns="" xmlns:p14="http://schemas.microsoft.com/office/powerpoint/2010/main" val="2217732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908720"/>
            <a:ext cx="8424936" cy="518457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Цель</a:t>
            </a:r>
          </a:p>
          <a:p>
            <a:pPr marL="0" indent="0" algn="just">
              <a:buNone/>
            </a:pPr>
            <a:r>
              <a:rPr lang="ru-RU" dirty="0" smtClean="0"/>
              <a:t>	Развитие </a:t>
            </a:r>
            <a:r>
              <a:rPr lang="ru-RU" dirty="0"/>
              <a:t>мыслительных навыков учащихся, необходимых не только в учебе, но и в дальнейшей жизни (умение принимать взвешенные решения, работать с информацией, анализировать различные </a:t>
            </a:r>
            <a:r>
              <a:rPr lang="ru-RU" dirty="0" smtClean="0"/>
              <a:t>стороны </a:t>
            </a:r>
            <a:r>
              <a:rPr lang="ru-RU" dirty="0"/>
              <a:t>явлений). </a:t>
            </a:r>
          </a:p>
        </p:txBody>
      </p:sp>
      <p:pic>
        <p:nvPicPr>
          <p:cNvPr id="24578" name="Picture 2" descr="https://image.shutterstock.com/image-vector/schoolboy-thinks-gets-idea-260nw-216855958.jpg"/>
          <p:cNvPicPr>
            <a:picLocks noChangeAspect="1" noChangeArrowheads="1"/>
          </p:cNvPicPr>
          <p:nvPr/>
        </p:nvPicPr>
        <p:blipFill>
          <a:blip r:embed="rId2" cstate="print"/>
          <a:srcRect b="8201"/>
          <a:stretch>
            <a:fillRect/>
          </a:stretch>
        </p:blipFill>
        <p:spPr bwMode="auto">
          <a:xfrm>
            <a:off x="1547664" y="3594193"/>
            <a:ext cx="5688632" cy="326380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82238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476672"/>
            <a:ext cx="8424936" cy="6192688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sz="3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Задачи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  <a:p>
            <a:pPr>
              <a:buNone/>
            </a:pPr>
            <a:r>
              <a:rPr lang="ru-RU" sz="3100" b="1" i="1" dirty="0">
                <a:cs typeface="Arial" panose="020B0604020202020204" pitchFamily="34" charset="0"/>
              </a:rPr>
              <a:t>- </a:t>
            </a:r>
            <a:r>
              <a:rPr lang="ru-RU" sz="3100" b="1" i="1" dirty="0" smtClean="0">
                <a:cs typeface="Arial" panose="020B0604020202020204" pitchFamily="34" charset="0"/>
              </a:rPr>
              <a:t> </a:t>
            </a:r>
            <a:r>
              <a:rPr lang="ru-RU" sz="2800" dirty="0" smtClean="0">
                <a:cs typeface="Arial" panose="020B0604020202020204" pitchFamily="34" charset="0"/>
              </a:rPr>
              <a:t>научить осознанно</a:t>
            </a:r>
            <a:r>
              <a:rPr lang="ru-RU" sz="2800" dirty="0">
                <a:cs typeface="Arial" panose="020B0604020202020204" pitchFamily="34" charset="0"/>
              </a:rPr>
              <a:t>, правильно, выразительно читать;</a:t>
            </a:r>
          </a:p>
          <a:p>
            <a:pPr>
              <a:buNone/>
            </a:pPr>
            <a:r>
              <a:rPr lang="ru-RU" sz="2800" dirty="0">
                <a:cs typeface="Arial" panose="020B0604020202020204" pitchFamily="34" charset="0"/>
              </a:rPr>
              <a:t>-извлекать из текстов интересную и полезную информацию;</a:t>
            </a:r>
          </a:p>
          <a:p>
            <a:pPr>
              <a:buNone/>
            </a:pPr>
            <a:r>
              <a:rPr lang="ru-RU" sz="2800" dirty="0">
                <a:cs typeface="Arial" panose="020B0604020202020204" pitchFamily="34" charset="0"/>
              </a:rPr>
              <a:t>- самостоятельно выбирать книги для чтения;</a:t>
            </a:r>
          </a:p>
          <a:p>
            <a:pPr>
              <a:buNone/>
            </a:pPr>
            <a:r>
              <a:rPr lang="ru-RU" sz="2800" dirty="0">
                <a:cs typeface="Arial" panose="020B0604020202020204" pitchFamily="34" charset="0"/>
              </a:rPr>
              <a:t>- работать с разными источниками информации (словарями, справочниками, в том числе и на электронных носителях);</a:t>
            </a:r>
          </a:p>
          <a:p>
            <a:pPr>
              <a:buNone/>
            </a:pPr>
            <a:r>
              <a:rPr lang="ru-RU" sz="2800" dirty="0">
                <a:cs typeface="Arial" panose="020B0604020202020204" pitchFamily="34" charset="0"/>
              </a:rPr>
              <a:t>- высказывать оценочные суждения о прочитанном произведении;</a:t>
            </a:r>
          </a:p>
          <a:p>
            <a:pPr>
              <a:buNone/>
            </a:pPr>
            <a:r>
              <a:rPr lang="ru-RU" sz="2800" dirty="0">
                <a:cs typeface="Arial" panose="020B0604020202020204" pitchFamily="34" charset="0"/>
              </a:rPr>
              <a:t>- развивать потребность в чтении (самостоятельном, инициативном) посредством использования </a:t>
            </a:r>
            <a:r>
              <a:rPr lang="ru-RU" sz="2800" dirty="0" err="1" smtClean="0">
                <a:cs typeface="Arial" panose="020B0604020202020204" pitchFamily="34" charset="0"/>
              </a:rPr>
              <a:t>азнообразных</a:t>
            </a:r>
            <a:r>
              <a:rPr lang="ru-RU" sz="2800" dirty="0" smtClean="0">
                <a:cs typeface="Arial" panose="020B0604020202020204" pitchFamily="34" charset="0"/>
              </a:rPr>
              <a:t> </a:t>
            </a:r>
            <a:r>
              <a:rPr lang="ru-RU" sz="2800" dirty="0">
                <a:cs typeface="Arial" panose="020B0604020202020204" pitchFamily="34" charset="0"/>
              </a:rPr>
              <a:t>форм внеклассной деятельности;</a:t>
            </a:r>
          </a:p>
          <a:p>
            <a:pPr>
              <a:buNone/>
            </a:pPr>
            <a:r>
              <a:rPr lang="ru-RU" sz="2800" dirty="0">
                <a:cs typeface="Arial" panose="020B0604020202020204" pitchFamily="34" charset="0"/>
              </a:rPr>
              <a:t>- развивать читательскую компетентность учащихся через уроки литературного чтения и организацию внеклассной </a:t>
            </a:r>
            <a:r>
              <a:rPr lang="ru-RU" sz="2800" dirty="0" smtClean="0">
                <a:cs typeface="Arial" panose="020B0604020202020204" pitchFamily="34" charset="0"/>
              </a:rPr>
              <a:t>деятельности.</a:t>
            </a:r>
            <a:endParaRPr lang="ru-RU" sz="2800" dirty="0">
              <a:cs typeface="Arial" panose="020B0604020202020204" pitchFamily="34" charset="0"/>
            </a:endParaRPr>
          </a:p>
          <a:p>
            <a:endParaRPr lang="ru-RU" sz="2800" dirty="0"/>
          </a:p>
        </p:txBody>
      </p:sp>
    </p:spTree>
    <p:extLst>
      <p:ext uri="{BB962C8B-B14F-4D97-AF65-F5344CB8AC3E}">
        <p14:creationId xmlns="" xmlns:p14="http://schemas.microsoft.com/office/powerpoint/2010/main" val="65606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332656"/>
            <a:ext cx="8352928" cy="5067944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 я жду от своих учеников?</a:t>
            </a:r>
          </a:p>
          <a:p>
            <a:pPr>
              <a:buFont typeface="Wingdings" pitchFamily="2" charset="2"/>
              <a:buChar char="Ø"/>
            </a:pPr>
            <a:r>
              <a:rPr lang="ru-RU" sz="2200" dirty="0" smtClean="0"/>
              <a:t>Освоение </a:t>
            </a:r>
            <a:r>
              <a:rPr lang="ru-RU" sz="2200" dirty="0"/>
              <a:t>общекультурных навыков чтения и понимания текста, воспитания интереса к чтению и книге;</a:t>
            </a:r>
          </a:p>
          <a:p>
            <a:pPr>
              <a:buFont typeface="Wingdings" pitchFamily="2" charset="2"/>
              <a:buChar char="Ø"/>
            </a:pPr>
            <a:r>
              <a:rPr lang="ru-RU" sz="2200" dirty="0"/>
              <a:t>Овладение речевой, письменной и коммуникативной культурой;</a:t>
            </a:r>
          </a:p>
          <a:p>
            <a:pPr>
              <a:buFont typeface="Wingdings" pitchFamily="2" charset="2"/>
              <a:buChar char="Ø"/>
            </a:pPr>
            <a:r>
              <a:rPr lang="ru-RU" sz="2200" dirty="0"/>
              <a:t>Воспитание эстетического отношения к действительности, отражённой в художественной литературе;</a:t>
            </a:r>
          </a:p>
          <a:p>
            <a:pPr>
              <a:buFont typeface="Wingdings" pitchFamily="2" charset="2"/>
              <a:buChar char="Ø"/>
            </a:pPr>
            <a:r>
              <a:rPr lang="ru-RU" sz="2200" dirty="0" smtClean="0"/>
              <a:t>Формирование </a:t>
            </a:r>
            <a:r>
              <a:rPr lang="ru-RU" sz="2200" dirty="0"/>
              <a:t>нравственных ценностей и эстетического вкуса младшего </a:t>
            </a:r>
            <a:r>
              <a:rPr lang="ru-RU" sz="2200" dirty="0" smtClean="0"/>
              <a:t>школьника.</a:t>
            </a:r>
            <a:endParaRPr lang="ru-RU" sz="2200" dirty="0"/>
          </a:p>
          <a:p>
            <a:pPr>
              <a:buFont typeface="Wingdings" pitchFamily="2" charset="2"/>
              <a:buChar char="Ø"/>
            </a:pP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22530" name="Picture 2" descr="http://sovlib.ru/media/k2/items/cache/f77d553c52fa954c4cb29f5292f015ef_L.jpg"/>
          <p:cNvPicPr>
            <a:picLocks noChangeAspect="1" noChangeArrowheads="1"/>
          </p:cNvPicPr>
          <p:nvPr/>
        </p:nvPicPr>
        <p:blipFill>
          <a:blip r:embed="rId2" cstate="print"/>
          <a:srcRect t="28350" b="18731"/>
          <a:stretch>
            <a:fillRect/>
          </a:stretch>
        </p:blipFill>
        <p:spPr bwMode="auto">
          <a:xfrm>
            <a:off x="1259632" y="4077072"/>
            <a:ext cx="6249701" cy="22048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263218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260648"/>
            <a:ext cx="8496944" cy="648072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формирования </a:t>
            </a: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читательской грамотности </a:t>
            </a: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очень важно организовать «читательское пространство</a:t>
            </a: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Это</a:t>
            </a:r>
            <a:r>
              <a:rPr lang="ru-RU" dirty="0"/>
              <a:t>:</a:t>
            </a:r>
          </a:p>
          <a:p>
            <a:pPr marL="0" indent="0">
              <a:buNone/>
            </a:pPr>
            <a:r>
              <a:rPr lang="ru-RU" dirty="0" smtClean="0"/>
              <a:t>- Пробно-поисковые </a:t>
            </a:r>
            <a:r>
              <a:rPr lang="ru-RU" dirty="0"/>
              <a:t>ситуации;</a:t>
            </a:r>
          </a:p>
          <a:p>
            <a:pPr marL="0" indent="0">
              <a:buNone/>
            </a:pPr>
            <a:r>
              <a:rPr lang="ru-RU" dirty="0" smtClean="0"/>
              <a:t>- Беседы-дискуссии</a:t>
            </a:r>
            <a:r>
              <a:rPr lang="ru-RU" dirty="0"/>
              <a:t>;</a:t>
            </a:r>
          </a:p>
          <a:p>
            <a:pPr marL="0" indent="0">
              <a:buNone/>
            </a:pPr>
            <a:r>
              <a:rPr lang="ru-RU" dirty="0" smtClean="0"/>
              <a:t>- Сам </a:t>
            </a:r>
            <a:r>
              <a:rPr lang="ru-RU" dirty="0"/>
              <a:t>задай вопрос;</a:t>
            </a:r>
          </a:p>
          <a:p>
            <a:pPr marL="0" indent="0">
              <a:buNone/>
            </a:pPr>
            <a:r>
              <a:rPr lang="ru-RU" dirty="0" smtClean="0"/>
              <a:t>- Личный </a:t>
            </a:r>
            <a:r>
              <a:rPr lang="ru-RU" dirty="0"/>
              <a:t>пример учителя;</a:t>
            </a:r>
          </a:p>
          <a:p>
            <a:pPr marL="0" indent="0">
              <a:buNone/>
            </a:pPr>
            <a:r>
              <a:rPr lang="ru-RU" dirty="0" smtClean="0"/>
              <a:t>- Приём </a:t>
            </a:r>
            <a:r>
              <a:rPr lang="ru-RU" dirty="0"/>
              <a:t>устного словесного рисования;</a:t>
            </a:r>
          </a:p>
          <a:p>
            <a:pPr marL="0" indent="0">
              <a:buNone/>
            </a:pPr>
            <a:r>
              <a:rPr lang="ru-RU" dirty="0" smtClean="0"/>
              <a:t>- Словарно-стилистическая </a:t>
            </a:r>
            <a:r>
              <a:rPr lang="ru-RU" dirty="0"/>
              <a:t>работа;</a:t>
            </a:r>
          </a:p>
          <a:p>
            <a:pPr marL="0" indent="0">
              <a:buNone/>
            </a:pPr>
            <a:r>
              <a:rPr lang="ru-RU" dirty="0" smtClean="0"/>
              <a:t>- Элементы драматизации.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07452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692696"/>
            <a:ext cx="8424936" cy="2376264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успешного формирования читательской грамотности следует использовать следующие технологии: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251520" y="3068960"/>
            <a:ext cx="842493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технология критического мышления;</a:t>
            </a:r>
          </a:p>
          <a:p>
            <a:r>
              <a:rPr lang="ru-RU" sz="2800" dirty="0" smtClean="0"/>
              <a:t>- игровая технология;</a:t>
            </a:r>
          </a:p>
          <a:p>
            <a:r>
              <a:rPr lang="ru-RU" sz="2800" dirty="0" smtClean="0"/>
              <a:t>- информационно-коммуникативная технология;</a:t>
            </a:r>
          </a:p>
          <a:p>
            <a:r>
              <a:rPr lang="ru-RU" sz="2800" dirty="0" smtClean="0"/>
              <a:t>- личностно-ориентированнная технология.</a:t>
            </a:r>
          </a:p>
          <a:p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764</TotalTime>
  <Words>951</Words>
  <Application>Microsoft Office PowerPoint</Application>
  <PresentationFormat>Экран (4:3)</PresentationFormat>
  <Paragraphs>122</Paragraphs>
  <Slides>23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Эркер</vt:lpstr>
      <vt:lpstr>Формирование  читательской  грамотности  обучающихся  на уровне начального  общего образования</vt:lpstr>
      <vt:lpstr>Слайд 2</vt:lpstr>
      <vt:lpstr>Понятие «читательская грамотность»</vt:lpstr>
      <vt:lpstr>Слайд 4</vt:lpstr>
      <vt:lpstr>Слайд 5</vt:lpstr>
      <vt:lpstr>Слайд 6</vt:lpstr>
      <vt:lpstr>Слайд 7</vt:lpstr>
      <vt:lpstr>Слайд 8</vt:lpstr>
      <vt:lpstr>Для успешного формирования читательской грамотности следует использовать следующие технологии: </vt:lpstr>
      <vt:lpstr>Приёмы технологии критического мышления</vt:lpstr>
      <vt:lpstr>Слайд 11</vt:lpstr>
      <vt:lpstr>Слайд 12</vt:lpstr>
      <vt:lpstr>Слайд 13</vt:lpstr>
      <vt:lpstr>Заключение</vt:lpstr>
      <vt:lpstr>Слайд 15</vt:lpstr>
      <vt:lpstr>Задание на развитие функциональной грамотности по литературному чтению в 1-м классе</vt:lpstr>
      <vt:lpstr>Тренажёры для работы по формированию читательской грамотности</vt:lpstr>
      <vt:lpstr>Слайд 18</vt:lpstr>
      <vt:lpstr>Слайд 19</vt:lpstr>
      <vt:lpstr>Слайд 20</vt:lpstr>
      <vt:lpstr>Слайд 21</vt:lpstr>
      <vt:lpstr>Слайд 22</vt:lpstr>
      <vt:lpstr>Литература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Win-PC</cp:lastModifiedBy>
  <cp:revision>178</cp:revision>
  <dcterms:created xsi:type="dcterms:W3CDTF">2016-01-31T07:22:59Z</dcterms:created>
  <dcterms:modified xsi:type="dcterms:W3CDTF">2026-08-13T10:54:09Z</dcterms:modified>
</cp:coreProperties>
</file>