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66" r:id="rId4"/>
    <p:sldId id="274" r:id="rId5"/>
    <p:sldId id="272" r:id="rId6"/>
    <p:sldId id="276" r:id="rId7"/>
    <p:sldId id="273" r:id="rId8"/>
    <p:sldId id="263" r:id="rId9"/>
    <p:sldId id="264" r:id="rId10"/>
    <p:sldId id="277" r:id="rId11"/>
    <p:sldId id="275" r:id="rId12"/>
    <p:sldId id="261" r:id="rId13"/>
    <p:sldId id="270" r:id="rId14"/>
    <p:sldId id="269" r:id="rId15"/>
    <p:sldId id="271" r:id="rId16"/>
    <p:sldId id="268" r:id="rId17"/>
    <p:sldId id="259" r:id="rId18"/>
    <p:sldId id="26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 </a:t>
            </a:r>
            <a:endParaRPr lang="ru-RU" dirty="0"/>
          </a:p>
        </c:rich>
      </c:tx>
      <c:layout>
        <c:manualLayout>
          <c:xMode val="edge"/>
          <c:yMode val="edge"/>
          <c:x val="0.33471866797900401"/>
          <c:y val="0.14375000000000004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2.708333333333339E-2"/>
          <c:y val="0.14489074803149643"/>
          <c:w val="0.62275524934383353"/>
          <c:h val="0.8207342519685050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 энергии</c:v>
                </c:pt>
              </c:strCache>
            </c:strRef>
          </c:tx>
          <c:explosion val="25"/>
          <c:cat>
            <c:strRef>
              <c:f>Лист1!$A$2:$A$5</c:f>
              <c:strCache>
                <c:ptCount val="4"/>
                <c:pt idx="0">
                  <c:v>Отопление</c:v>
                </c:pt>
                <c:pt idx="1">
                  <c:v>Тепловые процессы</c:v>
                </c:pt>
                <c:pt idx="2">
                  <c:v>Бытовая техника</c:v>
                </c:pt>
                <c:pt idx="3">
                  <c:v>Освещение , телевидение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0.79</c:v>
                </c:pt>
                <c:pt idx="1">
                  <c:v>0.15000000000000022</c:v>
                </c:pt>
                <c:pt idx="2">
                  <c:v>5.000000000000001E-2</c:v>
                </c:pt>
                <c:pt idx="3">
                  <c:v>1.0000000000000007E-2</c:v>
                </c:pt>
              </c:numCache>
            </c:numRef>
          </c:val>
        </c:ser>
        <c:dLbls/>
      </c:pie3D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69678F-32F2-4051-ABE5-3ECC8D1BA7E1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4B26DE-9474-421B-8231-315E04A22D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4135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4B26DE-9474-421B-8231-315E04A22DC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4204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4B26DE-9474-421B-8231-315E04A22DC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6739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4B26DE-9474-421B-8231-315E04A22DCC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1106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AC4A-1A7E-40E3-9C98-35B652A16802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9692-DA76-4A28-9969-E7BBC7B503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AC4A-1A7E-40E3-9C98-35B652A16802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9692-DA76-4A28-9969-E7BBC7B503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AC4A-1A7E-40E3-9C98-35B652A16802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9692-DA76-4A28-9969-E7BBC7B503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AC4A-1A7E-40E3-9C98-35B652A16802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9692-DA76-4A28-9969-E7BBC7B503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AC4A-1A7E-40E3-9C98-35B652A16802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9692-DA76-4A28-9969-E7BBC7B503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AC4A-1A7E-40E3-9C98-35B652A16802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9692-DA76-4A28-9969-E7BBC7B503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AC4A-1A7E-40E3-9C98-35B652A16802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9692-DA76-4A28-9969-E7BBC7B503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AC4A-1A7E-40E3-9C98-35B652A16802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9692-DA76-4A28-9969-E7BBC7B503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AC4A-1A7E-40E3-9C98-35B652A16802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9692-DA76-4A28-9969-E7BBC7B503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AC4A-1A7E-40E3-9C98-35B652A16802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9692-DA76-4A28-9969-E7BBC7B503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AC4A-1A7E-40E3-9C98-35B652A16802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9692-DA76-4A28-9969-E7BBC7B503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7AC4A-1A7E-40E3-9C98-35B652A16802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29692-DA76-4A28-9969-E7BBC7B503B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isdoms.ru/avt/b221.html" TargetMode="External"/><Relationship Id="rId13" Type="http://schemas.openxmlformats.org/officeDocument/2006/relationships/hyperlink" Target="http://aphorism-list.com/autors.php?page=shamfor&amp;tkautors=shamfor" TargetMode="External"/><Relationship Id="rId3" Type="http://schemas.openxmlformats.org/officeDocument/2006/relationships/hyperlink" Target="http://www.wisdoms.ru/avt/b255.html" TargetMode="External"/><Relationship Id="rId7" Type="http://schemas.openxmlformats.org/officeDocument/2006/relationships/hyperlink" Target="http://www.wisdoms.ru/avt/b178.html" TargetMode="External"/><Relationship Id="rId12" Type="http://schemas.openxmlformats.org/officeDocument/2006/relationships/hyperlink" Target="http://aphorism-list.com/a.php?page=smayl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wisdoms.ru/193.html" TargetMode="External"/><Relationship Id="rId11" Type="http://schemas.openxmlformats.org/officeDocument/2006/relationships/hyperlink" Target="http://aphorism-list.com/autors.php?page=publiy&amp;tkautors=publiy" TargetMode="External"/><Relationship Id="rId5" Type="http://schemas.openxmlformats.org/officeDocument/2006/relationships/hyperlink" Target="http://www.wisdoms.ru/avt/b213.html" TargetMode="External"/><Relationship Id="rId10" Type="http://schemas.openxmlformats.org/officeDocument/2006/relationships/hyperlink" Target="http://aphorism-list.com/autors.php?page=buast&amp;tkautors=buast" TargetMode="External"/><Relationship Id="rId4" Type="http://schemas.openxmlformats.org/officeDocument/2006/relationships/hyperlink" Target="http://www.wisdoms.ru/avt/b268.html" TargetMode="External"/><Relationship Id="rId9" Type="http://schemas.openxmlformats.org/officeDocument/2006/relationships/hyperlink" Target="http://www.wisdoms.ru/avt/b220.html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spareworld.org/rus/11.11.2010-energysaving-day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spare-coordination@spareworld.org" TargetMode="Externa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11849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848"/>
            <a:ext cx="9140191" cy="683715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67744" y="476672"/>
            <a:ext cx="6336704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Социально-значимый проект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«Бережливость </a:t>
            </a:r>
            <a:r>
              <a:rPr lang="ru-RU" sz="6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лучше богатства</a:t>
            </a:r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!»</a:t>
            </a:r>
          </a:p>
          <a:p>
            <a:pPr algn="ctr"/>
            <a:endParaRPr lang="ru-RU" sz="6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 и провела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Насонова Светлана Николаевна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3281"/>
            <a:ext cx="8964487" cy="670571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63688" y="217696"/>
            <a:ext cx="64168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</a:rPr>
              <a:t>Энергосберегающие лампы</a:t>
            </a:r>
          </a:p>
        </p:txBody>
      </p:sp>
      <p:pic>
        <p:nvPicPr>
          <p:cNvPr id="4" name="Рисунок 50" descr="люминистцентные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8014" y="1062520"/>
            <a:ext cx="2717800" cy="3262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34" descr="совр ламп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393445"/>
            <a:ext cx="2974975" cy="2704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Встраиваемый светильник Classic/R-418-03 20140180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4599032"/>
            <a:ext cx="3312368" cy="2232248"/>
          </a:xfrm>
          <a:prstGeom prst="rect">
            <a:avLst/>
          </a:prstGeom>
          <a:noFill/>
        </p:spPr>
      </p:pic>
      <p:pic>
        <p:nvPicPr>
          <p:cNvPr id="7" name="Picture 7" descr="http://www.vamelectro.ru/upload/iblock/592/norma_2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4670395"/>
            <a:ext cx="2808312" cy="1656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5117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Замена ламп накаливания компактными люминесцентными лампами обеспечит, по крайней мере, 4-х-кратную экономию электроэнергии!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60648"/>
            <a:ext cx="6552728" cy="338437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83568" y="4077072"/>
            <a:ext cx="77048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Замена ламп накаливания компактными люминесцентными лампами обеспечит, по крайней мере, 4-х-кратную экономию электроэнергии!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95536" y="-2946675"/>
            <a:ext cx="8496944" cy="8863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Высказывания и афоризмы о бережливости.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Остерегайтесь и мелких напрасных расходов, ибо маленькая течь может потопить большой корабль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Франклин Б.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Бережливость — важный источник благосостояния. 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Цицерон 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Поздно быть бережливым, когда все растрачено.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Сенека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Бережливость похвальна, если она не сродни скупости, а, напротив, сопряжена со щедростью. Бережливость без щедрости приводит к корыстолюбию, а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щедрость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без бережливости — к мотовству.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7"/>
              </a:rPr>
              <a:t>Пенн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7"/>
              </a:rPr>
              <a:t> Вильям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Всякий расточитель — враг общества, всякий бережливый человек — благодетель. 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8"/>
              </a:rPr>
              <a:t>Смит А.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Бережливость может считаться дочерью благоразумия, сестрою умеренности и матерью свободы.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9"/>
              </a:rPr>
              <a:t>Смайлс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9"/>
              </a:rPr>
              <a:t> С.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Будьте бережливы: недостаток денег часто производит недостаток ума, а еще чаще недостаток честности.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0"/>
              </a:rPr>
              <a:t>П.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0"/>
              </a:rPr>
              <a:t>Буаст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Бережливость - это монетный двор бедняка.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Кто не умеет беречь малого, не сохранит и большого. 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1"/>
              </a:rPr>
              <a:t>П. Сир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умом сбережешь - с удовольствием потратишь. 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Э.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Севрус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Бережливость может считаться дочерью благоразумия, сестрою умеренности и матерью свободы. 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2"/>
              </a:rPr>
              <a:t>С.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2"/>
              </a:rPr>
              <a:t>Смайлс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Богаче всех человек бережливый, беднее всех – скряга.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3"/>
              </a:rPr>
              <a:t>Н.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3"/>
              </a:rPr>
              <a:t>Шамфор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67544" y="1397000"/>
          <a:ext cx="8064897" cy="274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88299"/>
                <a:gridCol w="2688299"/>
                <a:gridCol w="268829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Характеристики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Лампа накаливания (100Вт)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Компактная люминесцентная лампа (20 Вт)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Цена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Низкая – 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 – 15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за лампу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Высокая – 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150 – 200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за лампу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Срок службы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Низкий. 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Около 1000 часов непрерывного горения.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Высокий.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8000 – 12000 часов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непрерывного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горения.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55577" y="1397000"/>
          <a:ext cx="7704855" cy="4663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68285"/>
                <a:gridCol w="2568285"/>
                <a:gridCol w="256828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Срок службы, если считать, что лампочка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горит 8 часов в сутки.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Затраты на электроэнергию из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расчета 1 кВт/час стоит 3,36руб.</a:t>
                      </a:r>
                    </a:p>
                    <a:p>
                      <a:pPr algn="ctr"/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Срок службы 12000час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Лампа накаливания (100 Вт),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цена 10руб.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Лампа компактная люминесцентная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(20 Вт), цена 200 руб.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99592" y="404664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Сравнить затраты электроэнергии при использовании лампы накаливания и люминесцентной лампы.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5896" y="764704"/>
            <a:ext cx="12255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Задачи.</a:t>
            </a: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3568" y="4293096"/>
          <a:ext cx="7200800" cy="1682496"/>
        </p:xfrm>
        <a:graphic>
          <a:graphicData uri="http://schemas.openxmlformats.org/drawingml/2006/table">
            <a:tbl>
              <a:tblPr/>
              <a:tblGrid>
                <a:gridCol w="1343042"/>
                <a:gridCol w="529166"/>
                <a:gridCol w="432048"/>
                <a:gridCol w="478868"/>
                <a:gridCol w="529244"/>
                <a:gridCol w="432048"/>
                <a:gridCol w="504056"/>
                <a:gridCol w="360040"/>
                <a:gridCol w="504056"/>
                <a:gridCol w="504056"/>
                <a:gridCol w="504056"/>
                <a:gridCol w="504056"/>
                <a:gridCol w="57606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Месяц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Расход электроэнергии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кВт/час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153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156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122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95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115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138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153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155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107" marR="611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1058387"/>
            <a:ext cx="8208912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Семья рассчитывала за сентябрь за электроэнергию заплатить 980руб, а заплатила 480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руб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так как экономила электроэнергию. Сколько денег сэкономила семья?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Сколько электроэнергии можно сэкономить в день на освещение одного кабинета, если выключать свет на всех переменах? Кабинет имеет 9 светильников, в каждом светильнике 2 лампы, мощностью 40 кВт.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Перед вами таблица расхода электроэнергии некоторой семьей в течении года.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Используя таблицу,  найдите среднее потребление электроэнергии данной семьей в месяц?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Постройте круговую диаграмму расхода электроэнергии по временам года.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2116972" y="1154361"/>
            <a:ext cx="49100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Расход энергии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71599" y="764704"/>
          <a:ext cx="7416825" cy="40324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72275"/>
                <a:gridCol w="2472275"/>
                <a:gridCol w="2472275"/>
              </a:tblGrid>
              <a:tr h="113920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Прибор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Установленная мощность, кВт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Годовое потребление,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 кВт/ч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82208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Электроплита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5,8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1100</a:t>
                      </a:r>
                      <a:endParaRPr lang="ru-RU" sz="2000" dirty="0"/>
                    </a:p>
                  </a:txBody>
                  <a:tcPr/>
                </a:tc>
              </a:tr>
              <a:tr h="482208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Холодильник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0,15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450</a:t>
                      </a:r>
                      <a:endParaRPr lang="ru-RU" sz="2000" dirty="0"/>
                    </a:p>
                  </a:txBody>
                  <a:tcPr/>
                </a:tc>
              </a:tr>
              <a:tr h="482208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Телевизор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0,2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300</a:t>
                      </a:r>
                      <a:endParaRPr lang="ru-RU" sz="2000" dirty="0"/>
                    </a:p>
                  </a:txBody>
                  <a:tcPr/>
                </a:tc>
              </a:tr>
              <a:tr h="482208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Утюг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100</a:t>
                      </a:r>
                      <a:endParaRPr lang="ru-RU" sz="2000" dirty="0"/>
                    </a:p>
                  </a:txBody>
                  <a:tcPr/>
                </a:tc>
              </a:tr>
              <a:tr h="482208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Пылесос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1,2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120</a:t>
                      </a:r>
                      <a:endParaRPr lang="ru-RU" sz="2000" dirty="0"/>
                    </a:p>
                  </a:txBody>
                  <a:tcPr/>
                </a:tc>
              </a:tr>
              <a:tr h="482208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Стиральная машина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1,5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200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99592" y="5085184"/>
            <a:ext cx="7591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1. Сколько кВт/ч электроэнергии израсходует семья в год при условии, что  она пользуется всеми, указанными в таблице приборами?</a:t>
            </a:r>
          </a:p>
          <a:p>
            <a:pPr algn="just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	2. За каждый кВт/час энергии мы платим 3,36руб. Сколько денег расходует семья за год на использование электроприборами?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2088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Памятка  </a:t>
            </a:r>
            <a:b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«Краткие рекомендации по энергосбережению в быту»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052736"/>
            <a:ext cx="8208912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Уходя, гасите свет.    Максимально используйте естественное освещение.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lang="ru-RU" sz="1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AutoNum type="arabicPeriod" startAt="3"/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Регулярно проверяйте чистоту ламп, плафонов, окон.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AutoNum type="arabicPeriod" startAt="3"/>
            </a:pPr>
            <a:endParaRPr lang="ru-RU" sz="1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   Попробуйте использовать вместо обычных ламп накаливания энергосберегающие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(экономия будет составлять до 75%).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Отключайте все электроприборы, когда они не используются, полностью - вынимайте вилку из розетки (для удобства можно использовать розетки с кнопкой полного отключения электропитания).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   Регулярно удаляйте накипь внутри чайника, она увеличивает затраты энергии на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кипячение воды.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AutoNum type="arabicPeriod" startAt="7"/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Диаметр днища кастрюль должен быть равным диаметру конфорок.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AutoNum type="arabicPeriod" startAt="7"/>
            </a:pPr>
            <a:endParaRPr lang="ru-RU" sz="1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 Холодильник должен быть установлен в прохладном месте, подальше от электроплиты и батарей, его задняя стенка должна быть чистой и не должна примыкать вплотную к стене.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AutoNum type="arabicPeriod" startAt="9"/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заслоняйте батареи шторами и мебелью, тогда теплый воздух будет поступать свободно. 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AutoNum type="arabicPeriod" startAt="9"/>
            </a:pPr>
            <a:endParaRPr lang="ru-RU" sz="1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10. В холодное время года при слишком мощном отоплении не открывайте окна в помещении, лучше отрегулируйте температуру обогрева.</a:t>
            </a:r>
            <a:endParaRPr lang="ru-RU" sz="14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260648"/>
            <a:ext cx="8352928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и задачи</a:t>
            </a:r>
            <a:r>
              <a:rPr lang="ru-RU" sz="5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Привлечь внимание к проблеме экономии энергии и энергоресурсов.</a:t>
            </a:r>
          </a:p>
          <a:p>
            <a:pPr marL="457200" indent="-457200">
              <a:buAutoNum type="arabicPeriod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Способствовать воспитанию культуры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энергопользования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AutoNum type="arabicPeriod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Создать мотивацию для сбережения  ресурсов и энергии.</a:t>
            </a:r>
          </a:p>
          <a:p>
            <a:pPr marL="457200" indent="-457200">
              <a:buAutoNum type="arabicPeriod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Стимулировать интерес обучающихся к научным исследованиям и практическому применению знаний.</a:t>
            </a:r>
          </a:p>
          <a:p>
            <a:pPr marL="457200" indent="-457200">
              <a:buAutoNum type="arabicPeriod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Формировать умения и навыки решать математические задачи экономического содержания.</a:t>
            </a:r>
          </a:p>
          <a:p>
            <a:pPr marL="457200" indent="-457200">
              <a:buAutoNum type="arabicPeriod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187624" y="548680"/>
            <a:ext cx="7560840" cy="5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-457056" tIns="45720" rIns="-119025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Энергосбережение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комплекс мер по реализации правовых,     	организационных, научных, производственных, технических  и экономических мер, направленных на эффективное (рациональное) использование (и экономное расходование) топливно-энергетических ресурсов и на вовлечение в хозяйственный оборот возобновляемых источников энергии.</a:t>
            </a: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современном этапе можно выделить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 основных направления энергосбережения: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полезное использование (утилизация) энергетических потерь;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модернизация оборудования с целью уменьшения потерь энергии;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интенсивное энергосбережение.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692696"/>
            <a:ext cx="799288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Энергосбережение –</a:t>
            </a:r>
          </a:p>
          <a:p>
            <a:pPr indent="19050" algn="just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это использование энергии, находящейся в нашем распоряжении, настолько эффективно и безопасно по отношению к окружающей среде, насколько это возможно.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332656"/>
            <a:ext cx="62646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4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____–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332656"/>
            <a:ext cx="633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Энергосбережение –</a:t>
            </a:r>
          </a:p>
        </p:txBody>
      </p:sp>
      <p:pic>
        <p:nvPicPr>
          <p:cNvPr id="7" name="Picture 2" descr="Картинка 27 из 830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9" y="3573016"/>
            <a:ext cx="7056783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06489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«Только там народ богат,          	где энергию хранят,</a:t>
            </a:r>
          </a:p>
          <a:p>
            <a:pPr algn="just"/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Где во всем царит расчёт 	и 	всему известен счёт».  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76672"/>
            <a:ext cx="76328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С 2008 года по инициативе международной экологической сети «Школьный проект по использованию ресурсов и энергии» (SPARE) 11 ноября отмечается День энергосбережения. В проекте принимают участие 20 стран, в том числе Россия.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 Целью праздника является привлечение внимания властей и общественности к эффективному использованию ресурсов и внедрению возобновляемых источников энергии.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Вопросам  энергосбережения был посвящен международный форум ENES-2013, который прошел 21-23 ноября в Москве. Идею проведения этого форума поддержал Президент России Владимир Владимирович Путин. 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Третий день работы форума был посвящен молодежным инициативам в области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энергоэффективности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В этот день   в «Гостином Дворе»  был открыт I Национальный Парк «Энергия России» — масштабный диалог с молодежью по теме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энергоэффективности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в рамках которого   разработали ряд общедоступных элементов популяризации бережливого отношения к энергии — Молодежная Инициатива «Защити Энергию!».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196752"/>
            <a:ext cx="8352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Энергосбережение очень важно для улучшения окружающей среды — и в том месте, где мы живем, и на всей планете. Никто не может сделать все, но каждый может сделать что-то, и если каждый что-то делает, мы многого можем достичь вместе!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332656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C00000"/>
                </a:solidFill>
                <a:hlinkClick r:id="rId3"/>
              </a:rPr>
              <a:t>11 ноября - Международный день энергосбережения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28674" name="Picture 2" descr="http://spareworld.org/rus/sites/default/files/images/pict.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789040"/>
            <a:ext cx="8280920" cy="216024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4" y="5949280"/>
            <a:ext cx="8316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Международный оргкомитет </a:t>
            </a:r>
            <a:r>
              <a:rPr lang="en-US" dirty="0" smtClean="0"/>
              <a:t>SPARE: </a:t>
            </a:r>
            <a:r>
              <a:rPr lang="en-US" b="1" u="sng" dirty="0" smtClean="0">
                <a:hlinkClick r:id="rId5"/>
              </a:rPr>
              <a:t>spare-coordination@spareworld.org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23" descr="накалива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4664"/>
            <a:ext cx="238125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275856" y="2780928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Лампа накаливания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027" name="Рисунок 3" descr="C:\Documents and Settings\Ярослав\Рабочий стол\лампа накаливан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996952"/>
            <a:ext cx="266429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2" descr="C:\Documents and Settings\Ярослав\Рабочий стол\лодыгин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188640"/>
            <a:ext cx="2663825" cy="293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851919" y="1340768"/>
            <a:ext cx="15121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Александр Лодыгин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029" name="Рисунок 4" descr="C:\Documents and Settings\Ярослав\Рабочий стол\эдисон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3501008"/>
            <a:ext cx="27305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851920" y="4797152"/>
            <a:ext cx="23009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Томас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Эдисон 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60" descr="светодиод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3267075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Рисунок 59" descr="светодиод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548680"/>
            <a:ext cx="4111625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771800" y="4509120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Галогенные лампы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715</Words>
  <Application>Microsoft Office PowerPoint</Application>
  <PresentationFormat>Экран (4:3)</PresentationFormat>
  <Paragraphs>198</Paragraphs>
  <Slides>18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 </vt:lpstr>
      <vt:lpstr>Слайд 17</vt:lpstr>
      <vt:lpstr>Памятка   «Краткие рекомендации по энергосбережению в быту» 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Расход энергии</dc:title>
  <dc:creator>1</dc:creator>
  <cp:lastModifiedBy>abc</cp:lastModifiedBy>
  <cp:revision>61</cp:revision>
  <dcterms:created xsi:type="dcterms:W3CDTF">2013-11-26T07:58:15Z</dcterms:created>
  <dcterms:modified xsi:type="dcterms:W3CDTF">2026-07-27T06:16:17Z</dcterms:modified>
</cp:coreProperties>
</file>