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8" r:id="rId16"/>
    <p:sldId id="279" r:id="rId17"/>
    <p:sldId id="280" r:id="rId18"/>
    <p:sldId id="281" r:id="rId19"/>
    <p:sldId id="282" r:id="rId20"/>
    <p:sldId id="283" r:id="rId21"/>
    <p:sldId id="287" r:id="rId22"/>
    <p:sldId id="288" r:id="rId23"/>
    <p:sldId id="289" r:id="rId24"/>
    <p:sldId id="285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14" autoAdjust="0"/>
  </p:normalViewPr>
  <p:slideViewPr>
    <p:cSldViewPr>
      <p:cViewPr varScale="1">
        <p:scale>
          <a:sx n="80" d="100"/>
          <a:sy n="80" d="100"/>
        </p:scale>
        <p:origin x="14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C9A92-E4F3-443F-A284-4BCADDBDB9CB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488832" cy="273630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Теорема Пифагора и её практическое применение</a:t>
            </a:r>
            <a:b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14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00232" y="4214818"/>
            <a:ext cx="6858000" cy="165576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Автор проекта:</a:t>
            </a:r>
            <a:b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Дмитрий Гончаренко</a:t>
            </a: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9 </a:t>
            </a: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класс</a:t>
            </a: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Руководитель </a:t>
            </a:r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b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учитель математики </a:t>
            </a:r>
            <a:b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Ю.Д. </a:t>
            </a:r>
            <a:r>
              <a:rPr lang="ru-RU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Гончаренко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490102" cy="977899"/>
          </a:xfrm>
        </p:spPr>
        <p:txBody>
          <a:bodyPr>
            <a:normAutofit fontScale="90000"/>
          </a:bodyPr>
          <a:lstStyle/>
          <a:p>
            <a:r>
              <a:rPr lang="ru-RU" dirty="0"/>
              <a:t>Способы доказательства теоремы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896938" indent="-630238"/>
            <a:r>
              <a:rPr lang="ru-RU" dirty="0"/>
              <a:t>Доказательства, основанные на использовании понятия равновеликости фигур</a:t>
            </a:r>
          </a:p>
          <a:p>
            <a:r>
              <a:rPr lang="ru-RU" dirty="0"/>
              <a:t>•	Доказательства методом </a:t>
            </a:r>
            <a:r>
              <a:rPr lang="ru-RU" dirty="0" err="1"/>
              <a:t>достроения</a:t>
            </a:r>
            <a:endParaRPr lang="ru-RU" dirty="0"/>
          </a:p>
          <a:p>
            <a:r>
              <a:rPr lang="ru-RU" dirty="0"/>
              <a:t>•	Алгебраический метод доказательства.</a:t>
            </a:r>
          </a:p>
          <a:p>
            <a:r>
              <a:rPr lang="ru-RU" dirty="0"/>
              <a:t>•	Простейшее доказательство.</a:t>
            </a:r>
          </a:p>
          <a:p>
            <a:r>
              <a:rPr lang="ru-RU" dirty="0"/>
              <a:t>•	Доказательство </a:t>
            </a:r>
            <a:r>
              <a:rPr lang="ru-RU" dirty="0" err="1"/>
              <a:t>Мёльманна</a:t>
            </a:r>
            <a:endParaRPr lang="ru-RU" dirty="0"/>
          </a:p>
          <a:p>
            <a:r>
              <a:rPr lang="ru-RU" dirty="0"/>
              <a:t>•	Доказательство </a:t>
            </a:r>
            <a:r>
              <a:rPr lang="ru-RU" dirty="0" err="1"/>
              <a:t>Гарфилда</a:t>
            </a:r>
            <a:r>
              <a:rPr lang="ru-RU" dirty="0"/>
              <a:t>.</a:t>
            </a:r>
          </a:p>
          <a:p>
            <a:r>
              <a:rPr lang="ru-RU" dirty="0"/>
              <a:t>•	Аддитивные доказательства.</a:t>
            </a:r>
          </a:p>
          <a:p>
            <a:r>
              <a:rPr lang="ru-RU" dirty="0"/>
              <a:t>•	«Пифагоровы штаны» (доказательство</a:t>
            </a:r>
          </a:p>
          <a:p>
            <a:r>
              <a:rPr lang="ru-RU" dirty="0"/>
              <a:t>•	Евклида).</a:t>
            </a:r>
          </a:p>
          <a:p>
            <a:r>
              <a:rPr lang="ru-RU" dirty="0"/>
              <a:t>•	Древнекитайское доказательство.</a:t>
            </a:r>
          </a:p>
          <a:p>
            <a:r>
              <a:rPr lang="ru-RU" dirty="0"/>
              <a:t>•	Древнеиндийское доказательство.</a:t>
            </a:r>
          </a:p>
          <a:p>
            <a:r>
              <a:rPr lang="ru-RU" dirty="0"/>
              <a:t>•	Доказательство </a:t>
            </a:r>
            <a:r>
              <a:rPr lang="ru-RU" dirty="0" err="1"/>
              <a:t>Аннариция</a:t>
            </a:r>
            <a:r>
              <a:rPr lang="ru-RU" dirty="0"/>
              <a:t>.</a:t>
            </a:r>
          </a:p>
          <a:p>
            <a:pPr marL="896938" indent="-630238"/>
            <a:r>
              <a:rPr lang="ru-RU" dirty="0"/>
              <a:t>Всего более 500 способов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9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3901" y="1688608"/>
            <a:ext cx="5643602" cy="24288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>
            <a:off x="428596" y="1857364"/>
            <a:ext cx="1357322" cy="714380"/>
          </a:xfrm>
          <a:prstGeom prst="rtTriangle">
            <a:avLst/>
          </a:prstGeom>
          <a:solidFill>
            <a:srgbClr val="EC2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10800000">
            <a:off x="428596" y="1857364"/>
            <a:ext cx="1357322" cy="714380"/>
          </a:xfrm>
          <a:prstGeom prst="rtTriangle">
            <a:avLst/>
          </a:prstGeom>
          <a:solidFill>
            <a:srgbClr val="F2C4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1785918" y="2500306"/>
            <a:ext cx="714380" cy="1357322"/>
          </a:xfrm>
          <a:prstGeom prst="rtTriangle">
            <a:avLst/>
          </a:prstGeom>
          <a:solidFill>
            <a:srgbClr val="F1D3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10800000">
            <a:off x="1785918" y="2571744"/>
            <a:ext cx="714380" cy="1285884"/>
          </a:xfrm>
          <a:prstGeom prst="rtTriangle">
            <a:avLst/>
          </a:prstGeom>
          <a:solidFill>
            <a:srgbClr val="F4DC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1857364"/>
            <a:ext cx="714380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2571744"/>
            <a:ext cx="1357322" cy="1285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42844" y="200024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662" y="250030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1538" y="192880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5786" y="314324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28794" y="200024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>
            <a:off x="3500430" y="3143248"/>
            <a:ext cx="1428760" cy="714380"/>
          </a:xfrm>
          <a:prstGeom prst="rtTriangle">
            <a:avLst/>
          </a:prstGeom>
          <a:solidFill>
            <a:srgbClr val="EC2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ый треугольник 19"/>
          <p:cNvSpPr/>
          <p:nvPr/>
        </p:nvSpPr>
        <p:spPr>
          <a:xfrm rot="16200000">
            <a:off x="4572000" y="2857496"/>
            <a:ext cx="1357322" cy="642942"/>
          </a:xfrm>
          <a:prstGeom prst="rtTriangle">
            <a:avLst/>
          </a:prstGeom>
          <a:solidFill>
            <a:srgbClr val="F2C4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ый треугольник 20"/>
          <p:cNvSpPr/>
          <p:nvPr/>
        </p:nvSpPr>
        <p:spPr>
          <a:xfrm rot="5400000">
            <a:off x="3178959" y="2178835"/>
            <a:ext cx="1285884" cy="642942"/>
          </a:xfrm>
          <a:prstGeom prst="rtTriangle">
            <a:avLst/>
          </a:prstGeom>
          <a:solidFill>
            <a:srgbClr val="F2C4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/>
          <p:cNvSpPr/>
          <p:nvPr/>
        </p:nvSpPr>
        <p:spPr>
          <a:xfrm rot="5400000" flipV="1">
            <a:off x="4500562" y="1500174"/>
            <a:ext cx="714380" cy="1428760"/>
          </a:xfrm>
          <a:prstGeom prst="rtTriangle">
            <a:avLst/>
          </a:prstGeom>
          <a:solidFill>
            <a:srgbClr val="F2C4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1560000">
            <a:off x="3775582" y="2139869"/>
            <a:ext cx="1533538" cy="14057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214678" y="328612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00496" y="378619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71934" y="307181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29124" y="25717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14612" y="250030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29322" y="2786058"/>
            <a:ext cx="3000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Расположим четыре равных прямоугольных треугольника так, как показано на рисунке.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43108" y="4286256"/>
            <a:ext cx="68580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Площадь всей фигуры равна, с одной стороны, площади квадрата со стороной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а с другой стороны, сумме площадей  четырёх треугольников и внутреннего квадрата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(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² = 4 · 0,5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²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² + 2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² = 2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²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² =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² +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²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Теорема доказана.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Заголовок 3"/>
          <p:cNvSpPr txBox="1">
            <a:spLocks/>
          </p:cNvSpPr>
          <p:nvPr/>
        </p:nvSpPr>
        <p:spPr>
          <a:xfrm>
            <a:off x="520884" y="-2731"/>
            <a:ext cx="7839635" cy="164352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Доказательство, основанное на </a:t>
            </a: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равнодополняемости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Учебник «Геометрия 7-9 классы» </a:t>
            </a:r>
            <a:r>
              <a:rPr lang="ru-RU" sz="2800" dirty="0" err="1" smtClean="0"/>
              <a:t>Атанасян</a:t>
            </a:r>
            <a:r>
              <a:rPr lang="ru-RU" sz="2800" dirty="0" smtClean="0"/>
              <a:t> Л. С, Бутузов В.Ф. и др</a:t>
            </a:r>
            <a:r>
              <a:rPr lang="ru-RU" sz="28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8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0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653" y="232914"/>
            <a:ext cx="7839635" cy="13284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Учебник «Геометрия 8 класс» автор</a:t>
            </a:r>
            <a:br>
              <a:rPr lang="ru-RU" sz="2800" dirty="0" smtClean="0"/>
            </a:br>
            <a:r>
              <a:rPr lang="ru-RU" sz="2800" dirty="0" smtClean="0"/>
              <a:t>Мерзляк А.Г., Полонский В.Б., Якир М.С. Доказательство основано на подобии треугольников.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13" y="1465263"/>
            <a:ext cx="6319036" cy="4711700"/>
          </a:xfrm>
        </p:spPr>
      </p:pic>
    </p:spTree>
    <p:extLst>
      <p:ext uri="{BB962C8B-B14F-4D97-AF65-F5344CB8AC3E}">
        <p14:creationId xmlns:p14="http://schemas.microsoft.com/office/powerpoint/2010/main" val="122553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Учебник «Геометрия 7-9 классы» Погорелов А.В.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379" y="2218534"/>
            <a:ext cx="7869237" cy="179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872" y="4002644"/>
            <a:ext cx="7875917" cy="150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691" y="490839"/>
            <a:ext cx="7839635" cy="977899"/>
          </a:xfrm>
        </p:spPr>
        <p:txBody>
          <a:bodyPr/>
          <a:lstStyle/>
          <a:p>
            <a:r>
              <a:rPr lang="ru-RU" dirty="0" smtClean="0"/>
              <a:t>Значение теоремы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427168" cy="49971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              До сегодняшнего дня  теорема Пифагора очень важна и актуальна. Теорема применяется в геометрии на каждом шагу, с помощью нее решается ряд задач. Из неё или с её помощью можно вывести большинство теорем геометрии. Это говорит о неослабевающем интересе к ней со стороны широкой математической общественности. </a:t>
            </a:r>
          </a:p>
          <a:p>
            <a:r>
              <a:rPr lang="ru-RU" dirty="0" smtClean="0"/>
              <a:t>            К сожалению, невозможно привести все или даже самые красивые доказательства теоремы, однако хочется надеяться, что приведенные примеры убедительно свидетельствуют об огромном интересе сегодня, да и вчера, проявляемом по отношению к теореме Пифагора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1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56" y="726831"/>
            <a:ext cx="7529421" cy="952137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Применение теоремы Пифагора в повседневной жизни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41" y="1716333"/>
            <a:ext cx="3868340" cy="823912"/>
          </a:xfrm>
        </p:spPr>
        <p:txBody>
          <a:bodyPr/>
          <a:lstStyle/>
          <a:p>
            <a:r>
              <a:rPr lang="ru-RU" dirty="0" smtClean="0"/>
              <a:t>Мобильная связь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8" y="3007778"/>
            <a:ext cx="3631467" cy="251486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739779"/>
            <a:ext cx="3887391" cy="8239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ds04.infourok.ru/uploads/ex/044a/000c8769-1185db7a/img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867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8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Мобильная связь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Пусть </a:t>
            </a:r>
            <a:r>
              <a:rPr lang="ru-RU" i="1" dirty="0" smtClean="0"/>
              <a:t>АВ = </a:t>
            </a:r>
            <a:r>
              <a:rPr lang="ru-RU" i="1" dirty="0" err="1" smtClean="0"/>
              <a:t>х</a:t>
            </a:r>
            <a:r>
              <a:rPr lang="ru-RU" i="1" dirty="0" smtClean="0"/>
              <a:t>, ВС = R = 200км, ОС = </a:t>
            </a:r>
            <a:r>
              <a:rPr lang="ru-RU" i="1" dirty="0" err="1" smtClean="0"/>
              <a:t>r</a:t>
            </a:r>
            <a:r>
              <a:rPr lang="ru-RU" i="1" dirty="0" smtClean="0"/>
              <a:t> = 6380 км.</a:t>
            </a:r>
            <a:endParaRPr lang="ru-RU" dirty="0" smtClean="0"/>
          </a:p>
          <a:p>
            <a:r>
              <a:rPr lang="ru-RU" i="1" dirty="0" smtClean="0"/>
              <a:t>ОВ = ОА + АВ</a:t>
            </a:r>
            <a:endParaRPr lang="ru-RU" dirty="0" smtClean="0"/>
          </a:p>
          <a:p>
            <a:r>
              <a:rPr lang="ru-RU" i="1" dirty="0" smtClean="0"/>
              <a:t>ОВ = </a:t>
            </a:r>
            <a:r>
              <a:rPr lang="ru-RU" i="1" dirty="0" err="1" smtClean="0"/>
              <a:t>r</a:t>
            </a:r>
            <a:r>
              <a:rPr lang="ru-RU" i="1" dirty="0" smtClean="0"/>
              <a:t> + </a:t>
            </a:r>
            <a:r>
              <a:rPr lang="ru-RU" i="1" dirty="0" err="1" smtClean="0"/>
              <a:t>х</a:t>
            </a:r>
            <a:endParaRPr lang="ru-RU" i="1" dirty="0" smtClean="0"/>
          </a:p>
          <a:p>
            <a:endParaRPr lang="ru-RU" i="1" dirty="0" smtClean="0"/>
          </a:p>
          <a:p>
            <a:r>
              <a:rPr lang="ru-RU" dirty="0" smtClean="0"/>
              <a:t>решая уравнение, получим ответ 2,3 км.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857628"/>
            <a:ext cx="4615132" cy="493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789" y="576982"/>
            <a:ext cx="3868340" cy="823912"/>
          </a:xfrm>
        </p:spPr>
        <p:txBody>
          <a:bodyPr/>
          <a:lstStyle/>
          <a:p>
            <a:r>
              <a:rPr lang="ru-RU" dirty="0" smtClean="0"/>
              <a:t>Крыша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629842" y="1483743"/>
            <a:ext cx="4442224" cy="4705920"/>
          </a:xfrm>
        </p:spPr>
        <p:txBody>
          <a:bodyPr/>
          <a:lstStyle/>
          <a:p>
            <a:r>
              <a:rPr lang="ru-RU" dirty="0" smtClean="0"/>
              <a:t>                       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 </a:t>
            </a:r>
            <a:r>
              <a:rPr lang="en-US" dirty="0" smtClean="0"/>
              <a:t>                  </a:t>
            </a:r>
            <a:r>
              <a:rPr lang="ru-RU" dirty="0" smtClean="0"/>
              <a:t>       </a:t>
            </a:r>
            <a:r>
              <a:rPr lang="en-US" dirty="0" smtClean="0"/>
              <a:t>  D      </a:t>
            </a:r>
            <a:r>
              <a:rPr lang="ru-RU" dirty="0" smtClean="0"/>
              <a:t>    </a:t>
            </a:r>
            <a:r>
              <a:rPr lang="en-US" dirty="0" smtClean="0"/>
              <a:t>     </a:t>
            </a:r>
            <a:r>
              <a:rPr lang="ru-RU" dirty="0" smtClean="0"/>
              <a:t>        </a:t>
            </a:r>
            <a:r>
              <a:rPr lang="en-US" dirty="0" smtClean="0"/>
              <a:t>   C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29151" y="1319842"/>
            <a:ext cx="4307815" cy="4869821"/>
          </a:xfrm>
        </p:spPr>
        <p:txBody>
          <a:bodyPr/>
          <a:lstStyle/>
          <a:p>
            <a:r>
              <a:rPr lang="ru-RU" dirty="0" smtClean="0"/>
              <a:t>Треугольник AВC – равнобедренный  </a:t>
            </a:r>
          </a:p>
          <a:p>
            <a:pPr>
              <a:buNone/>
            </a:pPr>
            <a:r>
              <a:rPr lang="ru-RU" dirty="0" smtClean="0"/>
              <a:t>    A</a:t>
            </a:r>
            <a:r>
              <a:rPr lang="en-US" dirty="0" smtClean="0"/>
              <a:t>D</a:t>
            </a:r>
            <a:r>
              <a:rPr lang="ru-RU" dirty="0" smtClean="0"/>
              <a:t>=</a:t>
            </a:r>
            <a:r>
              <a:rPr lang="en-US" dirty="0" smtClean="0"/>
              <a:t>D</a:t>
            </a:r>
            <a:r>
              <a:rPr lang="ru-RU" dirty="0" smtClean="0"/>
              <a:t>C . Тогда:  треугольник АВ</a:t>
            </a:r>
            <a:r>
              <a:rPr lang="en-US" dirty="0" smtClean="0"/>
              <a:t>D</a:t>
            </a:r>
            <a:r>
              <a:rPr lang="ru-RU" dirty="0" smtClean="0"/>
              <a:t> – прямоугольный                                    </a:t>
            </a:r>
          </a:p>
          <a:p>
            <a:r>
              <a:rPr lang="ru-RU" dirty="0" smtClean="0"/>
              <a:t>Применяя теорему Пифагора найдем длину </a:t>
            </a:r>
          </a:p>
          <a:p>
            <a:pPr>
              <a:buNone/>
            </a:pPr>
            <a:r>
              <a:rPr lang="ru-RU" dirty="0" smtClean="0"/>
              <a:t>    стропил:                        .   </a:t>
            </a:r>
          </a:p>
          <a:p>
            <a:endParaRPr lang="ru-RU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4286256"/>
            <a:ext cx="1785669" cy="577971"/>
          </a:xfrm>
          <a:prstGeom prst="rect">
            <a:avLst/>
          </a:prstGeom>
          <a:noFill/>
        </p:spPr>
      </p:pic>
      <p:sp>
        <p:nvSpPr>
          <p:cNvPr id="12" name="Равнобедренный треугольник 11"/>
          <p:cNvSpPr/>
          <p:nvPr/>
        </p:nvSpPr>
        <p:spPr>
          <a:xfrm>
            <a:off x="642910" y="2027208"/>
            <a:ext cx="4357718" cy="2401924"/>
          </a:xfrm>
          <a:prstGeom prst="triangl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stCxn id="12" idx="0"/>
            <a:endCxn id="12" idx="3"/>
          </p:cNvCxnSpPr>
          <p:nvPr/>
        </p:nvCxnSpPr>
        <p:spPr>
          <a:xfrm rot="16200000" flipH="1">
            <a:off x="1620807" y="3228170"/>
            <a:ext cx="24019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916832"/>
            <a:ext cx="7408333" cy="3450696"/>
          </a:xfrm>
        </p:spPr>
        <p:txBody>
          <a:bodyPr/>
          <a:lstStyle/>
          <a:p>
            <a:r>
              <a:rPr lang="ru-RU" dirty="0" smtClean="0"/>
              <a:t>Молниеотвод: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18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7506504" cy="1500198"/>
          </a:xfrm>
        </p:spPr>
        <p:txBody>
          <a:bodyPr>
            <a:noAutofit/>
          </a:bodyPr>
          <a:lstStyle/>
          <a:p>
            <a:r>
              <a:rPr lang="en-US" sz="2400" dirty="0" smtClean="0"/>
              <a:t>       </a:t>
            </a:r>
            <a:r>
              <a:rPr lang="ru-RU" sz="2400" dirty="0" smtClean="0"/>
              <a:t>Определить оптимальное положение молниеотвода на двускатной крыше, </a:t>
            </a:r>
            <a:br>
              <a:rPr lang="ru-RU" sz="2400" dirty="0" smtClean="0"/>
            </a:br>
            <a:r>
              <a:rPr lang="ru-RU" sz="2400" dirty="0" smtClean="0"/>
              <a:t>обеспечивающее наименьшую его доступную высоту.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3" y="1714488"/>
            <a:ext cx="8301068" cy="45659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По теореме Пифагора h</a:t>
            </a:r>
            <a:r>
              <a:rPr lang="ru-RU" baseline="30000" dirty="0" smtClean="0"/>
              <a:t>2</a:t>
            </a:r>
            <a:r>
              <a:rPr lang="ru-RU" dirty="0" smtClean="0"/>
              <a:t> ≥ a</a:t>
            </a:r>
            <a:r>
              <a:rPr lang="ru-RU" baseline="30000" dirty="0" smtClean="0"/>
              <a:t>2</a:t>
            </a:r>
            <a:r>
              <a:rPr lang="ru-RU" dirty="0" smtClean="0"/>
              <a:t> + b</a:t>
            </a:r>
            <a:r>
              <a:rPr lang="ru-RU" baseline="30000" dirty="0" smtClean="0"/>
              <a:t>2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smtClean="0"/>
              <a:t>значит </a:t>
            </a:r>
            <a:r>
              <a:rPr lang="ru-RU" dirty="0" err="1" smtClean="0"/>
              <a:t>h</a:t>
            </a:r>
            <a:r>
              <a:rPr lang="ru-RU" dirty="0" smtClean="0"/>
              <a:t> ≥   </a:t>
            </a:r>
          </a:p>
          <a:p>
            <a:pPr>
              <a:buNone/>
            </a:pPr>
            <a:r>
              <a:rPr lang="ru-RU" dirty="0" smtClean="0"/>
              <a:t>Так как молниеотвод защищает от молнии все предметы, расстояние до которых от его основания не превышает его удвоенной высоты, то высота молниеотвода должна быть не меньше в два раза найденной.</a:t>
            </a:r>
          </a:p>
          <a:p>
            <a:pPr>
              <a:buNone/>
            </a:pPr>
            <a:r>
              <a:rPr lang="ru-RU" dirty="0" smtClean="0"/>
              <a:t>Ответ: </a:t>
            </a:r>
            <a:r>
              <a:rPr lang="ru-RU" dirty="0" err="1" smtClean="0"/>
              <a:t>h</a:t>
            </a:r>
            <a:r>
              <a:rPr lang="ru-RU" dirty="0" smtClean="0"/>
              <a:t> ≥ </a:t>
            </a:r>
          </a:p>
          <a:p>
            <a:endParaRPr lang="ru-RU" dirty="0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2357430"/>
            <a:ext cx="1378503" cy="405442"/>
          </a:xfrm>
          <a:prstGeom prst="rect">
            <a:avLst/>
          </a:prstGeom>
          <a:noFill/>
        </p:spPr>
      </p:pic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5429264"/>
            <a:ext cx="1500997" cy="681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475" y="408778"/>
            <a:ext cx="7839635" cy="977899"/>
          </a:xfrm>
        </p:spPr>
        <p:txBody>
          <a:bodyPr/>
          <a:lstStyle/>
          <a:p>
            <a:pPr algn="ctr"/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Цель</a:t>
            </a:r>
            <a:r>
              <a:rPr lang="ru-RU" dirty="0"/>
              <a:t> моей работы состоит в том, чтобы показать значение теоремы Пифагора в развитии науки и практической деятельности человека.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99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5357826"/>
            <a:ext cx="1214446" cy="71438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Расчет электропровода </a:t>
            </a:r>
            <a:br>
              <a:rPr lang="ru-RU" b="1" i="1" dirty="0" smtClean="0"/>
            </a:br>
            <a:r>
              <a:rPr lang="ru-RU" b="1" i="1" dirty="0" smtClean="0"/>
              <a:t>до здания</a:t>
            </a:r>
            <a:r>
              <a:rPr lang="ru-RU" i="1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55000" lnSpcReduction="20000"/>
          </a:bodyPr>
          <a:lstStyle/>
          <a:p>
            <a:r>
              <a:rPr lang="ru-RU" sz="4400" dirty="0" smtClean="0"/>
              <a:t>Предположим, что от столба к дому натянут провод, который закреплён на стене дома на высоте 3 м от земли (см. рисунок). Вычислите длину провода,  высота столба – 9м, если расстояние от дома до столба равно 8 м</a:t>
            </a:r>
            <a:r>
              <a:rPr lang="en-US" sz="4400" dirty="0" smtClean="0"/>
              <a:t>.     </a:t>
            </a:r>
          </a:p>
          <a:p>
            <a:pPr>
              <a:buNone/>
            </a:pPr>
            <a:r>
              <a:rPr lang="en-US" sz="4400" dirty="0" smtClean="0"/>
              <a:t>  </a:t>
            </a:r>
          </a:p>
          <a:p>
            <a:r>
              <a:rPr lang="en-US" sz="4400" dirty="0" smtClean="0"/>
              <a:t> </a:t>
            </a:r>
            <a:r>
              <a:rPr lang="ru-RU" sz="4400" i="1" dirty="0" smtClean="0"/>
              <a:t>Треугольник АВС  прямоугольный, ВС= 8 см, АС= 9-3=6м,</a:t>
            </a:r>
            <a:endParaRPr lang="en-US" sz="4400" i="1" dirty="0" smtClean="0"/>
          </a:p>
          <a:p>
            <a:pPr>
              <a:buNone/>
            </a:pPr>
            <a:r>
              <a:rPr lang="en-US" sz="4400" i="1" dirty="0" smtClean="0"/>
              <a:t>          </a:t>
            </a:r>
            <a:r>
              <a:rPr lang="ru-RU" sz="4400" i="1" dirty="0" smtClean="0"/>
              <a:t> по т. Пифагора . </a:t>
            </a:r>
            <a:r>
              <a:rPr lang="ru-RU" sz="1600" i="1" dirty="0" smtClean="0"/>
              <a:t>. </a:t>
            </a:r>
            <a:r>
              <a:rPr lang="ru-RU" sz="2800" i="1" dirty="0" smtClean="0"/>
              <a:t>. </a:t>
            </a:r>
            <a:r>
              <a:rPr lang="en-US" sz="4400" i="1" dirty="0" smtClean="0"/>
              <a:t>                               </a:t>
            </a:r>
            <a:r>
              <a:rPr lang="en-US" i="1" dirty="0" smtClean="0"/>
              <a:t>                                                                               </a:t>
            </a:r>
          </a:p>
          <a:p>
            <a:pPr>
              <a:buNone/>
            </a:pPr>
            <a:r>
              <a:rPr lang="en-US" sz="4400" i="1" dirty="0" smtClean="0"/>
              <a:t>                        </a:t>
            </a:r>
            <a:r>
              <a:rPr lang="ru-RU" sz="4400" i="1" dirty="0" smtClean="0"/>
              <a:t>Значит, длина провода составляет 10 м.</a:t>
            </a:r>
            <a:endParaRPr lang="ru-RU" sz="4400" dirty="0" smtClean="0"/>
          </a:p>
          <a:p>
            <a:pPr>
              <a:buNone/>
            </a:pPr>
            <a:r>
              <a:rPr lang="en-US" dirty="0" smtClean="0"/>
              <a:t> A</a:t>
            </a:r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ru-RU" dirty="0" smtClean="0"/>
              <a:t>С </a:t>
            </a:r>
            <a:r>
              <a:rPr lang="en-US" dirty="0" smtClean="0"/>
              <a:t>            </a:t>
            </a:r>
            <a:r>
              <a:rPr lang="ru-RU" dirty="0" smtClean="0"/>
              <a:t>              В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785786" y="4214818"/>
            <a:ext cx="1214446" cy="1143008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892943" y="5107793"/>
            <a:ext cx="22145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3357562"/>
            <a:ext cx="3571900" cy="423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теоремы Пифагора при решении задач ОГЭ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Сторона  равностороннего треугольника равна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16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. Найдите медиану этого треугольника.</a:t>
                </a:r>
              </a:p>
              <a:p>
                <a:pPr marL="0" indent="0">
                  <a:buNone/>
                </a:pP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как треугольник   равносторонний, то его медиана 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является и биссектрисой, и высотой. Тогда треугольник 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ABН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 — прямоугольный. Тогда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24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2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204864"/>
            <a:ext cx="1190625" cy="1066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53136"/>
            <a:ext cx="7016764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52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теоремы Пифагора при решении задач ОГЭ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400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sz="2400" dirty="0" smtClean="0"/>
                  <a:t>Катеты прямоугольного треугольника равны 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latin typeface="Cambria Math"/>
                          </a:rPr>
                          <m:t>15</m:t>
                        </m:r>
                      </m:e>
                    </m:rad>
                  </m:oMath>
                </a14:m>
                <a:r>
                  <a:rPr lang="ru-RU" sz="2400" dirty="0" smtClean="0"/>
                  <a:t>  и 1. Найдите синус наименьшего угла этого треугольника.</a:t>
                </a:r>
              </a:p>
              <a:p>
                <a:r>
                  <a:rPr lang="ru-RU" sz="2400" b="1" dirty="0"/>
                  <a:t>Решение.</a:t>
                </a:r>
                <a:endParaRPr lang="ru-RU" sz="2400" dirty="0"/>
              </a:p>
              <a:p>
                <a:r>
                  <a:rPr lang="ru-RU" sz="2400" dirty="0"/>
                  <a:t>Пусть катеты имеют длины </a:t>
                </a:r>
                <a:r>
                  <a:rPr lang="ru-RU" sz="2400" i="1" dirty="0"/>
                  <a:t>a</a:t>
                </a:r>
                <a:r>
                  <a:rPr lang="ru-RU" sz="2400" dirty="0"/>
                  <a:t> и </a:t>
                </a:r>
                <a:r>
                  <a:rPr lang="ru-RU" sz="2400" i="1" dirty="0"/>
                  <a:t>b</a:t>
                </a:r>
                <a:r>
                  <a:rPr lang="ru-RU" sz="2400" dirty="0"/>
                  <a:t>, а гипотенуза — длину   Найдём длину гипотенузы по теореме Пифагора</a:t>
                </a:r>
                <a:r>
                  <a:rPr lang="ru-RU" sz="2400" dirty="0" smtClean="0"/>
                  <a:t>:</a:t>
                </a:r>
              </a:p>
              <a:p>
                <a:endParaRPr lang="ru-RU" sz="2400" dirty="0" smtClean="0"/>
              </a:p>
              <a:p>
                <a:endParaRPr lang="ru-RU" sz="2400" dirty="0"/>
              </a:p>
              <a:p>
                <a:r>
                  <a:rPr lang="ru-RU" sz="2400" dirty="0"/>
                  <a:t>Наименьший угол в треугольнике лежит против наименьшей </a:t>
                </a:r>
                <a:r>
                  <a:rPr lang="ru-RU" sz="2400" dirty="0" smtClean="0"/>
                  <a:t>стороны,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latin typeface="Cambria Math"/>
                          </a:rPr>
                          <m:t>15</m:t>
                        </m:r>
                      </m:e>
                    </m:rad>
                  </m:oMath>
                </a14:m>
                <a:r>
                  <a:rPr lang="ru-RU" sz="2400" dirty="0"/>
                  <a:t>   &gt; 1, следовательно, синус наименьшего угла равен</a:t>
                </a:r>
                <a:r>
                  <a:rPr lang="ru-RU" sz="2400" dirty="0" smtClean="0"/>
                  <a:t>:</a:t>
                </a:r>
              </a:p>
              <a:p>
                <a:endParaRPr lang="ru-RU" sz="2400" dirty="0" smtClean="0"/>
              </a:p>
              <a:p>
                <a:endParaRPr lang="ru-RU" sz="2400" dirty="0"/>
              </a:p>
              <a:p>
                <a:r>
                  <a:rPr lang="ru-RU" sz="2400" dirty="0"/>
                  <a:t>Ответ: 0,25.</a:t>
                </a:r>
              </a:p>
              <a:p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00000000000000000000000000000</a:t>
                </a:r>
                <a:endPara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400600"/>
              </a:xfrm>
              <a:blipFill rotWithShape="1">
                <a:blip r:embed="rId2"/>
                <a:stretch>
                  <a:fillRect l="-963" t="-903" b="-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81" y="3271837"/>
            <a:ext cx="6384715" cy="6178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078" y="5229200"/>
            <a:ext cx="2085210" cy="7200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229200"/>
            <a:ext cx="2762756" cy="576064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4211960" y="5373216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377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теоремы Пифагора при решении задач ОГЭ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340768"/>
                <a:ext cx="8373616" cy="532980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sz="2400" dirty="0"/>
                  <a:t>Площадь прямоугольного треугольника равна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578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/>
                  <a:t> Один из острых углов равен 30°. Найдите длину катета, прилежащего к этому углу.</a:t>
                </a:r>
              </a:p>
              <a:p>
                <a:r>
                  <a:rPr lang="ru-RU" sz="2400" b="1" dirty="0"/>
                  <a:t>Решение.</a:t>
                </a:r>
                <a:endParaRPr lang="ru-RU" sz="2400" dirty="0"/>
              </a:p>
              <a:p>
                <a:r>
                  <a:rPr lang="ru-RU" sz="2400" dirty="0"/>
                  <a:t>Катет, лежащий напротив угла 30°, равен половине гипотенузы. Пусть </a:t>
                </a:r>
                <a:r>
                  <a:rPr lang="ru-RU" sz="2400" i="1" dirty="0"/>
                  <a:t>а</a:t>
                </a:r>
                <a:r>
                  <a:rPr lang="ru-RU" sz="2400" dirty="0"/>
                  <a:t> — длина катета, лежащего напротив угла 30°, тогда длина гипотенузы равна </a:t>
                </a:r>
                <a:r>
                  <a:rPr lang="ru-RU" sz="2400" i="1" dirty="0"/>
                  <a:t>2а</a:t>
                </a:r>
                <a:r>
                  <a:rPr lang="ru-RU" sz="2400" dirty="0"/>
                  <a:t>. Найдем второй катет </a:t>
                </a:r>
                <a:r>
                  <a:rPr lang="ru-RU" sz="2400" i="1" dirty="0"/>
                  <a:t>b</a:t>
                </a:r>
                <a:r>
                  <a:rPr lang="ru-RU" sz="2400" dirty="0"/>
                  <a:t> по теореме Пифагора</a:t>
                </a:r>
                <a:r>
                  <a:rPr lang="ru-RU" sz="2400" dirty="0" smtClean="0"/>
                  <a:t>:</a:t>
                </a:r>
              </a:p>
              <a:p>
                <a:endParaRPr lang="ru-RU" sz="2400" dirty="0"/>
              </a:p>
              <a:p>
                <a:r>
                  <a:rPr lang="ru-RU" sz="2400" dirty="0"/>
                  <a:t>Площадь прямоугольного треугольника равна половине произведения его катетов, </a:t>
                </a:r>
                <a:r>
                  <a:rPr lang="ru-RU" sz="2400" dirty="0" smtClean="0"/>
                  <a:t>тогда</a:t>
                </a:r>
              </a:p>
              <a:p>
                <a:endParaRPr lang="ru-RU" sz="2400" dirty="0"/>
              </a:p>
              <a:p>
                <a:r>
                  <a:rPr lang="ru-RU" sz="2400" b="1" dirty="0"/>
                  <a:t>Ответ:34</a:t>
                </a:r>
                <a:endParaRPr lang="ru-RU" sz="2400" dirty="0"/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340768"/>
                <a:ext cx="8373616" cy="5329808"/>
              </a:xfrm>
              <a:blipFill rotWithShape="1">
                <a:blip r:embed="rId2"/>
                <a:stretch>
                  <a:fillRect l="-946" r="-17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79095"/>
            <a:ext cx="2130097" cy="576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619088"/>
            <a:ext cx="5628506" cy="4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7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644" y="350163"/>
            <a:ext cx="7839635" cy="7213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071546"/>
            <a:ext cx="4929222" cy="5500726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 smtClean="0"/>
              <a:t>С помощью  теоремы Пифагора можно вывести большинство теорем геометрии и решить множество задач. </a:t>
            </a:r>
          </a:p>
          <a:p>
            <a:r>
              <a:rPr lang="ru-RU" sz="3600" dirty="0" smtClean="0"/>
              <a:t>Эта работа позволила мне  узнать больше о биографии Пифагора, а также рассмотреть несколько различных способов доказательства теоремы Пифагора, как в школьном курсе геометрии, так и за пределами школьного курса, а также успешно подготовиться к сдаче ОГЭ.</a:t>
            </a:r>
          </a:p>
          <a:p>
            <a:r>
              <a:rPr lang="ru-RU" sz="3600" dirty="0" smtClean="0"/>
              <a:t> Увидеть примеры, как теорема Пифагора может применяться в обычной жизни.  </a:t>
            </a:r>
          </a:p>
          <a:p>
            <a:r>
              <a:rPr lang="ru-RU" sz="3600" dirty="0" smtClean="0"/>
              <a:t>При изучении на  уроках геометрии теоремы Пифагора  можно использовать данный  проект.</a:t>
            </a:r>
          </a:p>
          <a:p>
            <a:r>
              <a:rPr lang="ru-RU" sz="3600" dirty="0" smtClean="0"/>
              <a:t>Приложением к проекту служит подборка задач на применение теоремы Пифагора.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262" y="1268502"/>
            <a:ext cx="3395250" cy="244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543" y="3897435"/>
            <a:ext cx="270668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8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875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    </a:t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ru-RU" b="1" dirty="0" smtClean="0"/>
              <a:t>Проблемные </a:t>
            </a:r>
            <a:r>
              <a:rPr lang="ru-RU" b="1" dirty="0"/>
              <a:t>вопросы: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1.Почему </a:t>
            </a:r>
            <a:r>
              <a:rPr lang="ru-RU" dirty="0"/>
              <a:t>теорема Пифагора получила мировую известность?</a:t>
            </a:r>
          </a:p>
          <a:p>
            <a:r>
              <a:rPr lang="ru-RU" dirty="0"/>
              <a:t>2.Чем интересны различные способы её доказательства?</a:t>
            </a:r>
          </a:p>
          <a:p>
            <a:r>
              <a:rPr lang="ru-RU" dirty="0"/>
              <a:t>3.Каково её практическое применение?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3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Для достижения поставленной цели я поставила перед собой следующие </a:t>
            </a:r>
            <a:r>
              <a:rPr lang="ru-RU" b="1" dirty="0"/>
              <a:t>задачи</a:t>
            </a:r>
            <a:r>
              <a:rPr lang="ru-RU" dirty="0"/>
              <a:t>:</a:t>
            </a:r>
          </a:p>
          <a:p>
            <a:r>
              <a:rPr lang="ru-RU" dirty="0"/>
              <a:t>1. Узнать больше информации, мифов, легенд о Пифагоре и его теореме.</a:t>
            </a:r>
          </a:p>
          <a:p>
            <a:r>
              <a:rPr lang="ru-RU" dirty="0"/>
              <a:t>2. Ознакомится  с различными способами доказательства теоремы Пифагора.</a:t>
            </a:r>
          </a:p>
          <a:p>
            <a:r>
              <a:rPr lang="ru-RU" dirty="0"/>
              <a:t>3. Рассмотреть применение теоремы Пифагора при решении задач.</a:t>
            </a:r>
          </a:p>
          <a:p>
            <a:r>
              <a:rPr lang="ru-RU" dirty="0"/>
              <a:t>4. Исследовать практическое применение теоремы.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90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Гипотеза: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 помощью теоремы Пифагора можно решать не только математические задачи, но и использовать на практике.</a:t>
            </a:r>
          </a:p>
          <a:p>
            <a:pPr algn="ctr"/>
            <a:r>
              <a:rPr lang="ru-RU" b="1" dirty="0"/>
              <a:t>Методы исследования:   </a:t>
            </a:r>
            <a:endParaRPr lang="ru-RU" dirty="0"/>
          </a:p>
          <a:p>
            <a:pPr lvl="0"/>
            <a:r>
              <a:rPr lang="ru-RU" dirty="0"/>
              <a:t>Анализ различных источников литературы</a:t>
            </a:r>
          </a:p>
          <a:p>
            <a:pPr lvl="0"/>
            <a:r>
              <a:rPr lang="ru-RU" dirty="0"/>
              <a:t>Сравнение, систематизация и обобщение полученных результатов.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17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Пифагор Самосский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7" y="1825625"/>
            <a:ext cx="3646585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8" y="1825625"/>
            <a:ext cx="3263504" cy="4351338"/>
          </a:xfrm>
        </p:spPr>
      </p:pic>
    </p:spTree>
    <p:extLst>
      <p:ext uri="{BB962C8B-B14F-4D97-AF65-F5344CB8AC3E}">
        <p14:creationId xmlns:p14="http://schemas.microsoft.com/office/powerpoint/2010/main" val="414893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107" y="397055"/>
            <a:ext cx="7839635" cy="977899"/>
          </a:xfrm>
        </p:spPr>
        <p:txBody>
          <a:bodyPr>
            <a:noAutofit/>
          </a:bodyPr>
          <a:lstStyle/>
          <a:p>
            <a:r>
              <a:rPr lang="ru-RU" sz="1800" dirty="0"/>
              <a:t>Геометрия владеет</a:t>
            </a:r>
            <a:br>
              <a:rPr lang="ru-RU" sz="1800" dirty="0"/>
            </a:br>
            <a:r>
              <a:rPr lang="ru-RU" sz="1800" dirty="0"/>
              <a:t>двумя сокровищами:</a:t>
            </a:r>
            <a:br>
              <a:rPr lang="ru-RU" sz="1800" dirty="0"/>
            </a:br>
            <a:r>
              <a:rPr lang="ru-RU" sz="1800" dirty="0"/>
              <a:t>одно из них – это Пифагор</a:t>
            </a:r>
            <a:br>
              <a:rPr lang="ru-RU" sz="1800" dirty="0"/>
            </a:br>
            <a:r>
              <a:rPr lang="ru-RU" sz="1800" dirty="0"/>
              <a:t>Иоганн Кеплер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6919047" cy="474514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/>
              <a:t>Пифагор </a:t>
            </a:r>
            <a:r>
              <a:rPr lang="ru-RU" b="1" dirty="0" smtClean="0"/>
              <a:t>Самосский-</a:t>
            </a:r>
          </a:p>
          <a:p>
            <a:pPr marL="0" indent="0" algn="just">
              <a:buNone/>
            </a:pPr>
            <a:r>
              <a:rPr lang="ru-RU" dirty="0" smtClean="0"/>
              <a:t>древнегреческий </a:t>
            </a:r>
            <a:r>
              <a:rPr lang="ru-RU" dirty="0"/>
              <a:t>философ-идеалист, математик, основатель пифагореизма, политический, религиозный деятель. Его родиной был остров </a:t>
            </a:r>
            <a:r>
              <a:rPr lang="ru-RU" dirty="0" err="1"/>
              <a:t>Самос</a:t>
            </a:r>
            <a:r>
              <a:rPr lang="ru-RU" dirty="0"/>
              <a:t> (отсюда и прозвище - Самосский), где он появился на свет приблизительно в 580 г. до н. э. </a:t>
            </a:r>
            <a:r>
              <a:rPr lang="ru-RU" dirty="0" smtClean="0"/>
              <a:t>	Пифагор основывает школу - пифагорейский союз, просуществовавший около двух веков.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9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Открытия Пифагора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7869891" cy="471123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Он сделал открытия огромной важности в области таких наук, как математика, музыка, оптика, геометрия, астрономия, теория чисел, психология, педагогика, этика. </a:t>
            </a:r>
          </a:p>
          <a:p>
            <a:endParaRPr lang="ru-RU" dirty="0"/>
          </a:p>
          <a:p>
            <a:r>
              <a:rPr lang="ru-RU" dirty="0"/>
              <a:t>- В географии и астрономии: одним из первых выразил гипотезу, что Земля круглая, а также считал, что мы не одиноки во Вселенной.</a:t>
            </a:r>
          </a:p>
          <a:p>
            <a:endParaRPr lang="ru-RU" dirty="0"/>
          </a:p>
          <a:p>
            <a:r>
              <a:rPr lang="ru-RU" dirty="0"/>
              <a:t>- В музыке: определил, что звук зависит от длины флейты или струны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 геометрии: построение отдельных многогранников и многоугольников, знаменитая и любимая всеми теорема Пифагора.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68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151839" cy="977899"/>
          </a:xfrm>
        </p:spPr>
        <p:txBody>
          <a:bodyPr/>
          <a:lstStyle/>
          <a:p>
            <a:r>
              <a:rPr lang="ru-RU" dirty="0" smtClean="0"/>
              <a:t>Формулировка теоремы: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7643192" cy="4248472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r>
              <a:rPr lang="ru-RU" dirty="0"/>
              <a:t>«В прямоугольном треугольнике квадрат гипотенузы равен сумме квадратов катетов»</a:t>
            </a:r>
          </a:p>
          <a:p>
            <a:r>
              <a:rPr lang="ru-RU" dirty="0"/>
              <a:t>Во времена Пифагора она звучала так: «Доказать, что квадрат, построенный на гипотенузе прямоугольного треугольника, равно-велик сумме квадратов, построенных на катетах» или «Площадь квадрата, построенного на гипотенузе прямоугольного треугольника, равна сумме площадей квадратов, построенных на его катетах».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4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824</Words>
  <Application>Microsoft Office PowerPoint</Application>
  <PresentationFormat>Экран (4:3)</PresentationFormat>
  <Paragraphs>146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Times New Roman</vt:lpstr>
      <vt:lpstr>Тема Office</vt:lpstr>
      <vt:lpstr>Теорема Пифагора и её практическое применение  </vt:lpstr>
      <vt:lpstr>Цель:</vt:lpstr>
      <vt:lpstr>           Проблемные вопросы: </vt:lpstr>
      <vt:lpstr>Задачи:</vt:lpstr>
      <vt:lpstr>Гипотеза:</vt:lpstr>
      <vt:lpstr>Пифагор Самосский</vt:lpstr>
      <vt:lpstr>Геометрия владеет двумя сокровищами: одно из них – это Пифагор Иоганн Кеплер</vt:lpstr>
      <vt:lpstr>Открытия Пифагора</vt:lpstr>
      <vt:lpstr>Формулировка теоремы:</vt:lpstr>
      <vt:lpstr>Способы доказательства теоремы</vt:lpstr>
      <vt:lpstr>Презентация PowerPoint</vt:lpstr>
      <vt:lpstr>Учебник «Геометрия 8 класс» автор Мерзляк А.Г., Полонский В.Б., Якир М.С. Доказательство основано на подобии треугольников.</vt:lpstr>
      <vt:lpstr>Учебник «Геометрия 7-9 классы» Погорелов А.В.</vt:lpstr>
      <vt:lpstr>Значение теоремы</vt:lpstr>
      <vt:lpstr>Применение теоремы Пифагора в повседневной жизни</vt:lpstr>
      <vt:lpstr>Мобильная связь:</vt:lpstr>
      <vt:lpstr>Презентация PowerPoint</vt:lpstr>
      <vt:lpstr>Презентация PowerPoint</vt:lpstr>
      <vt:lpstr>       Определить оптимальное положение молниеотвода на двускатной крыше,  обеспечивающее наименьшую его доступную высоту. </vt:lpstr>
      <vt:lpstr>Расчет электропровода  до здания.  </vt:lpstr>
      <vt:lpstr>Применение теоремы Пифагора при решении задач ОГЭ </vt:lpstr>
      <vt:lpstr>Применение теоремы Пифагора при решении задач ОГЭ</vt:lpstr>
      <vt:lpstr>Применение теоремы Пифагора при решении задач ОГЭ</vt:lpstr>
      <vt:lpstr>Вывод: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Юлия</cp:lastModifiedBy>
  <cp:revision>17</cp:revision>
  <dcterms:created xsi:type="dcterms:W3CDTF">2014-07-09T08:33:20Z</dcterms:created>
  <dcterms:modified xsi:type="dcterms:W3CDTF">2026-07-09T10:42:40Z</dcterms:modified>
</cp:coreProperties>
</file>