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bwMode="white"/>
        <p:txBody>
          <a:bodyPr/>
          <a:lstStyle/>
          <a:p>
            <a:fld id="{0397E355-BD81-4C87-B5EB-FFE4E969DBC5}" type="datetimeFigureOut">
              <a:rPr lang="ru-RU" smtClean="0"/>
              <a:t>06.07.2026</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20E221FF-8095-4FE4-9AD4-BF5BFD5E191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397E355-BD81-4C87-B5EB-FFE4E969DBC5}" type="datetimeFigureOut">
              <a:rPr lang="ru-RU" smtClean="0"/>
              <a:t>06.07.2026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E221FF-8095-4FE4-9AD4-BF5BFD5E191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397E355-BD81-4C87-B5EB-FFE4E969DBC5}" type="datetimeFigureOut">
              <a:rPr lang="ru-RU" smtClean="0"/>
              <a:t>06.07.2026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E221FF-8095-4FE4-9AD4-BF5BFD5E191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397E355-BD81-4C87-B5EB-FFE4E969DBC5}" type="datetimeFigureOut">
              <a:rPr lang="ru-RU" smtClean="0"/>
              <a:t>06.07.2026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E221FF-8095-4FE4-9AD4-BF5BFD5E191F}"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397E355-BD81-4C87-B5EB-FFE4E969DBC5}" type="datetimeFigureOut">
              <a:rPr lang="ru-RU" smtClean="0"/>
              <a:t>06.07.2026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E221FF-8095-4FE4-9AD4-BF5BFD5E191F}"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0397E355-BD81-4C87-B5EB-FFE4E969DBC5}" type="datetimeFigureOut">
              <a:rPr lang="ru-RU" smtClean="0"/>
              <a:t>06.07.2026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E221FF-8095-4FE4-9AD4-BF5BFD5E191F}"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0397E355-BD81-4C87-B5EB-FFE4E969DBC5}" type="datetimeFigureOut">
              <a:rPr lang="ru-RU" smtClean="0"/>
              <a:t>06.07.2026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0E221FF-8095-4FE4-9AD4-BF5BFD5E191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0397E355-BD81-4C87-B5EB-FFE4E969DBC5}" type="datetimeFigureOut">
              <a:rPr lang="ru-RU" smtClean="0"/>
              <a:t>06.07.2026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0E221FF-8095-4FE4-9AD4-BF5BFD5E191F}"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397E355-BD81-4C87-B5EB-FFE4E969DBC5}" type="datetimeFigureOut">
              <a:rPr lang="ru-RU" smtClean="0"/>
              <a:t>06.07.2026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E221FF-8095-4FE4-9AD4-BF5BFD5E191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397E355-BD81-4C87-B5EB-FFE4E969DBC5}" type="datetimeFigureOut">
              <a:rPr lang="ru-RU" smtClean="0"/>
              <a:t>06.07.2026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E221FF-8095-4FE4-9AD4-BF5BFD5E191F}"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397E355-BD81-4C87-B5EB-FFE4E969DBC5}" type="datetimeFigureOut">
              <a:rPr lang="ru-RU" smtClean="0"/>
              <a:t>06.07.2026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E221FF-8095-4FE4-9AD4-BF5BFD5E191F}"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0397E355-BD81-4C87-B5EB-FFE4E969DBC5}" type="datetimeFigureOut">
              <a:rPr lang="ru-RU" smtClean="0"/>
              <a:t>06.07.2026</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0E221FF-8095-4FE4-9AD4-BF5BFD5E191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ru.wikipedia.org/wiki/%D0%A7%D0%B5%D0%BB%D0%BE%D0%B2%D0%B5%D0%BA" TargetMode="External"/><Relationship Id="rId7" Type="http://schemas.openxmlformats.org/officeDocument/2006/relationships/hyperlink" Target="http://ru.wikipedia.org/wiki/%D0%A1%D0%B2%D0%B5%D0%BA%D1%80%D0%BE%D0%B2%D1%8C" TargetMode="External"/><Relationship Id="rId2" Type="http://schemas.openxmlformats.org/officeDocument/2006/relationships/hyperlink" Target="http://ru.wikipedia.org/wiki/%D0%A7%D1%83%D0%B2%D1%81%D1%82%D0%B2%D0%BE" TargetMode="External"/><Relationship Id="rId1" Type="http://schemas.openxmlformats.org/officeDocument/2006/relationships/slideLayout" Target="../slideLayouts/slideLayout2.xml"/><Relationship Id="rId6" Type="http://schemas.openxmlformats.org/officeDocument/2006/relationships/hyperlink" Target="http://ru.wikipedia.org/wiki/%D0%9A%D1%80%D0%BE%D0%B2%D1%8C" TargetMode="External"/><Relationship Id="rId5" Type="http://schemas.openxmlformats.org/officeDocument/2006/relationships/hyperlink" Target="http://ru.wikipedia.org/wiki/%D0%9F%D1%80%D0%B0%D1%81%D0%BB%D0%B0%D0%B2%D1%8F%D0%BD%D1%81%D0%BA%D0%B8%D0%B9_%D1%8F%D0%B7%D1%8B%D0%BA" TargetMode="External"/><Relationship Id="rId4" Type="http://schemas.openxmlformats.org/officeDocument/2006/relationships/hyperlink" Target="http://ru.wikipedia.org/wiki/%D0%94%D1%80%D0%B5%D0%B2%D0%BD%D0%B5%D1%80%D1%83%D1%81%D1%81%D0%BA%D0%B8%D0%B9_%D1%8F%D0%B7%D1%8B%D0%B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Урок русского языка</a:t>
            </a:r>
          </a:p>
        </p:txBody>
      </p:sp>
      <p:sp>
        <p:nvSpPr>
          <p:cNvPr id="3" name="Подзаголовок 2"/>
          <p:cNvSpPr>
            <a:spLocks noGrp="1"/>
          </p:cNvSpPr>
          <p:nvPr>
            <p:ph type="subTitle" idx="1"/>
          </p:nvPr>
        </p:nvSpPr>
        <p:spPr/>
        <p:txBody>
          <a:bodyPr>
            <a:normAutofit fontScale="77500" lnSpcReduction="20000"/>
          </a:bodyPr>
          <a:lstStyle/>
          <a:p>
            <a:r>
              <a:rPr lang="ru-RU" dirty="0"/>
              <a:t>2 курс</a:t>
            </a:r>
          </a:p>
          <a:p>
            <a:pPr algn="r"/>
            <a:r>
              <a:rPr lang="ru-RU" dirty="0"/>
              <a:t>Преподаватель Пащенко И.В. , ГБПОУ  МГРК</a:t>
            </a:r>
          </a:p>
        </p:txBody>
      </p:sp>
    </p:spTree>
    <p:extLst>
      <p:ext uri="{BB962C8B-B14F-4D97-AF65-F5344CB8AC3E}">
        <p14:creationId xmlns:p14="http://schemas.microsoft.com/office/powerpoint/2010/main" val="3838602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ru-RU" b="1" dirty="0"/>
              <a:t>Моряк мог повернуться и уйти, но он не сделал этого. Эта женщина писала ему всё то время, пока он был в море, посылала подарки на Рождество, поддерживала его. Она не заслужила такого. И он подошёл к ней, протянул руку и представился. А женщина сказала моряку, что он ошибся, что Роза стоит за его спиной. Он обернулся и увидел её. Она была его ровесницей и так хороша собой. Пожилая дама объяснила ему, что Роза попросила её продеть цветок в петлицу. Если бы моряк повернулся и ушёл, всё было бы кончено. Но если бы он подошёл к этой пожилой даме, она показала бы ему настоящую Розу и рассказала всю правду.</a:t>
            </a:r>
            <a:endParaRPr lang="ru-RU" dirty="0"/>
          </a:p>
          <a:p>
            <a:endParaRPr lang="ru-RU" dirty="0"/>
          </a:p>
        </p:txBody>
      </p:sp>
    </p:spTree>
    <p:extLst>
      <p:ext uri="{BB962C8B-B14F-4D97-AF65-F5344CB8AC3E}">
        <p14:creationId xmlns:p14="http://schemas.microsoft.com/office/powerpoint/2010/main" val="2778121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pPr indent="0">
              <a:buNone/>
            </a:pPr>
            <a:r>
              <a:rPr lang="kk-KZ" b="1" dirty="0"/>
              <a:t>Задание «Докажите»</a:t>
            </a:r>
            <a:endParaRPr lang="ru-RU" dirty="0"/>
          </a:p>
          <a:p>
            <a:pPr indent="0">
              <a:buNone/>
            </a:pPr>
            <a:r>
              <a:rPr lang="ru-RU" b="1" dirty="0"/>
              <a:t>1. </a:t>
            </a:r>
            <a:r>
              <a:rPr lang="ru-RU" dirty="0"/>
              <a:t>Докажите, что это предложение не является СПП</a:t>
            </a:r>
          </a:p>
          <a:p>
            <a:pPr indent="0">
              <a:buNone/>
            </a:pPr>
            <a:r>
              <a:rPr lang="ru-RU" b="1" u="sng" dirty="0"/>
              <a:t> </a:t>
            </a:r>
            <a:r>
              <a:rPr lang="ru-RU" b="1" i="1" u="sng" dirty="0"/>
              <a:t>Моряк задумался: он никогда не видел фотографию Розы.</a:t>
            </a:r>
            <a:endParaRPr lang="ru-RU" i="1" u="sng" dirty="0"/>
          </a:p>
          <a:p>
            <a:pPr indent="0">
              <a:buNone/>
            </a:pPr>
            <a:r>
              <a:rPr lang="ru-RU" dirty="0"/>
              <a:t>2.Докажите, что это предложение является сложносочинённым предложением</a:t>
            </a:r>
          </a:p>
          <a:p>
            <a:pPr indent="0">
              <a:buNone/>
            </a:pPr>
            <a:r>
              <a:rPr lang="ru-RU" b="1" u="sng" dirty="0"/>
              <a:t> </a:t>
            </a:r>
            <a:r>
              <a:rPr lang="ru-RU" b="1" i="1" u="sng" dirty="0"/>
              <a:t>Моряк мог повернуться и уйти, но он не сделал этого.</a:t>
            </a:r>
            <a:endParaRPr lang="ru-RU" u="sng" dirty="0"/>
          </a:p>
          <a:p>
            <a:pPr indent="0">
              <a:buNone/>
            </a:pPr>
            <a:r>
              <a:rPr lang="ru-RU" b="1" dirty="0"/>
              <a:t>3. </a:t>
            </a:r>
            <a:r>
              <a:rPr lang="ru-RU" dirty="0"/>
              <a:t>В чём отличие и сходство данных предложений? </a:t>
            </a:r>
          </a:p>
          <a:p>
            <a:pPr indent="0">
              <a:buNone/>
            </a:pPr>
            <a:r>
              <a:rPr lang="ru-RU" b="1" i="1" u="sng" dirty="0"/>
              <a:t>Роза решила проверить чувства моряка, и  соседка поддержала её идею. Если бы моряк повернулся и ушёл, всё было бы кончено. Пожилая дама объяснила ему: Роза попросила её продеть цветок в петлицу.</a:t>
            </a:r>
            <a:endParaRPr lang="ru-RU" u="sng" dirty="0"/>
          </a:p>
        </p:txBody>
      </p:sp>
    </p:spTree>
    <p:extLst>
      <p:ext uri="{BB962C8B-B14F-4D97-AF65-F5344CB8AC3E}">
        <p14:creationId xmlns:p14="http://schemas.microsoft.com/office/powerpoint/2010/main" val="4092935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22206" y="2438400"/>
            <a:ext cx="429958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928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25000" lnSpcReduction="20000"/>
          </a:bodyPr>
          <a:lstStyle/>
          <a:p>
            <a:r>
              <a:rPr lang="ru-RU" sz="4800" b="1" u="sng" dirty="0">
                <a:latin typeface="Times New Roman" panose="02020603050405020304" pitchFamily="18" charset="0"/>
                <a:cs typeface="Times New Roman" panose="02020603050405020304" pitchFamily="18" charset="0"/>
              </a:rPr>
              <a:t>Телеграмма</a:t>
            </a:r>
            <a:endParaRPr lang="ru-RU" sz="4800" u="sng" dirty="0">
              <a:latin typeface="Times New Roman" panose="02020603050405020304" pitchFamily="18" charset="0"/>
              <a:cs typeface="Times New Roman" panose="02020603050405020304" pitchFamily="18" charset="0"/>
            </a:endParaRPr>
          </a:p>
          <a:p>
            <a:r>
              <a:rPr lang="ru-RU" sz="4800" dirty="0">
                <a:latin typeface="Times New Roman" panose="02020603050405020304" pitchFamily="18" charset="0"/>
                <a:cs typeface="Times New Roman" panose="02020603050405020304" pitchFamily="18" charset="0"/>
              </a:rPr>
              <a:t>Заполнить бланк телеграммы, получив при этом следующую инструкцию: </a:t>
            </a:r>
          </a:p>
          <a:p>
            <a:r>
              <a:rPr lang="ru-RU" sz="4800" dirty="0">
                <a:latin typeface="Times New Roman" panose="02020603050405020304" pitchFamily="18" charset="0"/>
                <a:cs typeface="Times New Roman" panose="02020603050405020304" pitchFamily="18" charset="0"/>
              </a:rPr>
              <a:t>1.Что вы думаете о прошедшем занятии? </a:t>
            </a:r>
          </a:p>
          <a:p>
            <a:r>
              <a:rPr lang="ru-RU" sz="4800" dirty="0">
                <a:latin typeface="Times New Roman" panose="02020603050405020304" pitchFamily="18" charset="0"/>
                <a:cs typeface="Times New Roman" panose="02020603050405020304" pitchFamily="18" charset="0"/>
              </a:rPr>
              <a:t> 2. Что было для вас важным? </a:t>
            </a:r>
          </a:p>
          <a:p>
            <a:r>
              <a:rPr lang="ru-RU" sz="4800" dirty="0">
                <a:latin typeface="Times New Roman" panose="02020603050405020304" pitchFamily="18" charset="0"/>
                <a:cs typeface="Times New Roman" panose="02020603050405020304" pitchFamily="18" charset="0"/>
              </a:rPr>
              <a:t> 3.Чему вы научились?</a:t>
            </a:r>
          </a:p>
          <a:p>
            <a:r>
              <a:rPr lang="ru-RU" sz="4800" dirty="0">
                <a:latin typeface="Times New Roman" panose="02020603050405020304" pitchFamily="18" charset="0"/>
                <a:cs typeface="Times New Roman" panose="02020603050405020304" pitchFamily="18" charset="0"/>
              </a:rPr>
              <a:t>  4.Что вам понравилось? </a:t>
            </a:r>
          </a:p>
          <a:p>
            <a:r>
              <a:rPr lang="ru-RU" sz="4800" dirty="0">
                <a:latin typeface="Times New Roman" panose="02020603050405020304" pitchFamily="18" charset="0"/>
                <a:cs typeface="Times New Roman" panose="02020603050405020304" pitchFamily="18" charset="0"/>
              </a:rPr>
              <a:t> 5.Что осталось неясным? </a:t>
            </a:r>
          </a:p>
          <a:p>
            <a:r>
              <a:rPr lang="ru-RU" sz="4800" dirty="0">
                <a:latin typeface="Times New Roman" panose="02020603050405020304" pitchFamily="18" charset="0"/>
                <a:cs typeface="Times New Roman" panose="02020603050405020304" pitchFamily="18" charset="0"/>
              </a:rPr>
              <a:t> Напишите мне об этом короткое послание – телеграмму из 11 слов».</a:t>
            </a:r>
          </a:p>
          <a:p>
            <a:r>
              <a:rPr lang="ru-RU" sz="4800" b="1" u="sng" dirty="0">
                <a:latin typeface="Times New Roman" panose="02020603050405020304" pitchFamily="18" charset="0"/>
                <a:cs typeface="Times New Roman" panose="02020603050405020304" pitchFamily="18" charset="0"/>
              </a:rPr>
              <a:t> Домашнее задание 1) написать эссе на тему «Любовь - это труд души», </a:t>
            </a:r>
          </a:p>
          <a:p>
            <a:r>
              <a:rPr lang="ru-RU" sz="4800" b="1" u="sng" dirty="0">
                <a:latin typeface="Times New Roman" panose="02020603050405020304" pitchFamily="18" charset="0"/>
                <a:cs typeface="Times New Roman" panose="02020603050405020304" pitchFamily="18" charset="0"/>
              </a:rPr>
              <a:t>2) выписать из газетных материалов 5 ССП, 5 СПП и 5 БСП.</a:t>
            </a:r>
          </a:p>
          <a:p>
            <a:endParaRPr lang="ru-RU" dirty="0"/>
          </a:p>
        </p:txBody>
      </p:sp>
    </p:spTree>
    <p:extLst>
      <p:ext uri="{BB962C8B-B14F-4D97-AF65-F5344CB8AC3E}">
        <p14:creationId xmlns:p14="http://schemas.microsoft.com/office/powerpoint/2010/main" val="1267849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628800"/>
            <a:ext cx="6400800" cy="352400"/>
          </a:xfrm>
        </p:spPr>
        <p:txBody>
          <a:bodyPr>
            <a:normAutofit fontScale="90000"/>
          </a:bodyPr>
          <a:lstStyle/>
          <a:p>
            <a:br>
              <a:rPr lang="ru-RU" dirty="0"/>
            </a:br>
            <a:r>
              <a:rPr lang="ru-RU" dirty="0"/>
              <a:t>Сложное предложение</a:t>
            </a:r>
          </a:p>
        </p:txBody>
      </p:sp>
      <p:sp>
        <p:nvSpPr>
          <p:cNvPr id="3" name="Объект 2"/>
          <p:cNvSpPr>
            <a:spLocks noGrp="1"/>
          </p:cNvSpPr>
          <p:nvPr>
            <p:ph idx="1"/>
          </p:nvPr>
        </p:nvSpPr>
        <p:spPr/>
        <p:txBody>
          <a:bodyPr>
            <a:normAutofit fontScale="85000" lnSpcReduction="10000"/>
          </a:bodyPr>
          <a:lstStyle/>
          <a:p>
            <a:r>
              <a:rPr lang="ru-RU" b="1" dirty="0"/>
              <a:t>Цель:</a:t>
            </a:r>
            <a:r>
              <a:rPr lang="ru-RU" dirty="0"/>
              <a:t>  Расширение   представления о сложном предложении как синтаксической единице, формирование  знаний  о союзных и бессоюзных конструкциях и о делении союзных предложений на сложносочиненные и сложноподчиненные.</a:t>
            </a:r>
          </a:p>
          <a:p>
            <a:r>
              <a:rPr lang="ru-RU" b="1" dirty="0"/>
              <a:t>Задачи:</a:t>
            </a:r>
            <a:r>
              <a:rPr lang="ru-RU" dirty="0"/>
              <a:t> Развитие  навыков  анализа и синтеза, критического мышления; </a:t>
            </a:r>
          </a:p>
          <a:p>
            <a:r>
              <a:rPr lang="ru-RU" dirty="0"/>
              <a:t>Раскрытие личностной  и социальной  значимость любви как высшего человеческого чувства.</a:t>
            </a:r>
          </a:p>
          <a:p>
            <a:endParaRPr lang="ru-RU" dirty="0"/>
          </a:p>
        </p:txBody>
      </p:sp>
    </p:spTree>
    <p:extLst>
      <p:ext uri="{BB962C8B-B14F-4D97-AF65-F5344CB8AC3E}">
        <p14:creationId xmlns:p14="http://schemas.microsoft.com/office/powerpoint/2010/main" val="3410633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10000"/>
          </a:bodyPr>
          <a:lstStyle/>
          <a:p>
            <a:r>
              <a:rPr lang="ru-RU" b="1" dirty="0"/>
              <a:t>Запись предложений</a:t>
            </a:r>
            <a:endParaRPr lang="ru-RU" dirty="0"/>
          </a:p>
          <a:p>
            <a:r>
              <a:rPr lang="ru-RU" b="1" dirty="0"/>
              <a:t>1. Всё </a:t>
            </a:r>
            <a:r>
              <a:rPr lang="ru-RU" b="1" u="sng" dirty="0"/>
              <a:t>побеждает любовь</a:t>
            </a:r>
            <a:r>
              <a:rPr lang="ru-RU" b="1" dirty="0"/>
              <a:t>,  и  </a:t>
            </a:r>
            <a:r>
              <a:rPr lang="ru-RU" b="1" u="sng" dirty="0"/>
              <a:t>мы покоримся</a:t>
            </a:r>
            <a:r>
              <a:rPr lang="ru-RU" b="1" dirty="0"/>
              <a:t>  ее власти. (ССП)</a:t>
            </a:r>
            <a:endParaRPr lang="ru-RU" dirty="0"/>
          </a:p>
          <a:p>
            <a:r>
              <a:rPr lang="ru-RU" b="1" dirty="0"/>
              <a:t>2. Любовь-это чувство, которое свойственно только человеку. (СПП)</a:t>
            </a:r>
            <a:endParaRPr lang="ru-RU" dirty="0"/>
          </a:p>
          <a:p>
            <a:r>
              <a:rPr lang="ru-RU" b="1" dirty="0"/>
              <a:t>3. В нашей семье царит любовь: родители с уважением и заботой относятся к детям.(БСП) </a:t>
            </a:r>
            <a:endParaRPr lang="ru-RU" dirty="0"/>
          </a:p>
          <a:p>
            <a:r>
              <a:rPr lang="ru-RU" b="1" dirty="0"/>
              <a:t>Их отношения - для нас пример, потому что они вежливы, нежны и внимательны.(СПП)</a:t>
            </a:r>
            <a:endParaRPr lang="ru-RU" dirty="0"/>
          </a:p>
          <a:p>
            <a:endParaRPr lang="ru-RU" dirty="0"/>
          </a:p>
        </p:txBody>
      </p:sp>
    </p:spTree>
    <p:extLst>
      <p:ext uri="{BB962C8B-B14F-4D97-AF65-F5344CB8AC3E}">
        <p14:creationId xmlns:p14="http://schemas.microsoft.com/office/powerpoint/2010/main" val="499759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62500" lnSpcReduction="20000"/>
          </a:bodyPr>
          <a:lstStyle/>
          <a:p>
            <a:r>
              <a:rPr lang="ru-RU" i="1" dirty="0"/>
              <a:t>«</a:t>
            </a:r>
            <a:r>
              <a:rPr lang="ru-RU" dirty="0"/>
              <a:t>Толковый словарь русского языка Д. Н. Ушакова»</a:t>
            </a:r>
          </a:p>
          <a:p>
            <a:r>
              <a:rPr lang="ru-RU" dirty="0"/>
              <a:t> </a:t>
            </a:r>
          </a:p>
          <a:p>
            <a:r>
              <a:rPr lang="ru-RU" dirty="0"/>
              <a:t>ЛЮБОВЬ любви, </a:t>
            </a:r>
            <a:r>
              <a:rPr lang="ru-RU" dirty="0" err="1"/>
              <a:t>твор</a:t>
            </a:r>
            <a:r>
              <a:rPr lang="ru-RU" dirty="0"/>
              <a:t>. любовью, ж. 1. только ед. чувство привязанности, основанное на общности интересов, идеалов, на готовности отдать свои силы общему делу. Любовь к родине. Такое же чувство, основанное на взаимном расположении, симпатии, близости. Братская любовь. Любовь к людям. Такое же чувство, основанное на инстинкте. Материнская любовь. 2. только ед. Такое же чувство, основанное на половом влечении; отношения двух лиц, взаимно связанных этим чувством. Несчастная любовь. Счастливая любовь. Неразделенная любовь. Платоническая любовь. (см. платонический). Чувственная любовь. Пылать любовью. Страдать от любви. 3. перен. Человек, внушающий это чувство (разг.). Она была моей первой любовью. 4. только ед. Склонность, расположения или влечение к чему-н. Любовь к искусству. Любовь к работе. Любовь к природе.</a:t>
            </a:r>
          </a:p>
          <a:p>
            <a:endParaRPr lang="ru-RU" dirty="0"/>
          </a:p>
        </p:txBody>
      </p:sp>
    </p:spTree>
    <p:extLst>
      <p:ext uri="{BB962C8B-B14F-4D97-AF65-F5344CB8AC3E}">
        <p14:creationId xmlns:p14="http://schemas.microsoft.com/office/powerpoint/2010/main" val="1040681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ru-RU" dirty="0"/>
              <a:t>«Даль В. И. - Толковый словарь живого великорусского языка»</a:t>
            </a:r>
          </a:p>
          <a:p>
            <a:pPr indent="0">
              <a:buNone/>
            </a:pPr>
            <a:r>
              <a:rPr lang="ru-RU" dirty="0"/>
              <a:t> </a:t>
            </a:r>
          </a:p>
          <a:p>
            <a:r>
              <a:rPr lang="ru-RU" dirty="0"/>
              <a:t>Любить - </a:t>
            </a:r>
            <a:r>
              <a:rPr lang="ru-RU" dirty="0" err="1"/>
              <a:t>любливать</a:t>
            </a:r>
            <a:r>
              <a:rPr lang="ru-RU" dirty="0"/>
              <a:t> кого, что, чувствовать любовь, сильную к кому привязанность, начиная от склонности до страсти; сильное желанье, хотенье; избранье и предпочтенье кого или чего по воле, волею (не рассудком), иногда и вовсе безотчетно и безрассудно. Парень любит девку; говорят о страсти половой; и она любит, влюблена. Родители любят детей своих, желают им добра, болеют за них сердцем. Я люблю сахар, а меду не люблю. Мотылек любит солнышко. </a:t>
            </a:r>
          </a:p>
          <a:p>
            <a:pPr indent="0">
              <a:buNone/>
            </a:pPr>
            <a:endParaRPr lang="ru-RU" dirty="0"/>
          </a:p>
        </p:txBody>
      </p:sp>
    </p:spTree>
    <p:extLst>
      <p:ext uri="{BB962C8B-B14F-4D97-AF65-F5344CB8AC3E}">
        <p14:creationId xmlns:p14="http://schemas.microsoft.com/office/powerpoint/2010/main" val="2326352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ru-RU" b="1" dirty="0" err="1"/>
              <a:t>Любо́вь</a:t>
            </a:r>
            <a:r>
              <a:rPr lang="ru-RU" dirty="0"/>
              <a:t> — </a:t>
            </a:r>
            <a:r>
              <a:rPr lang="ru-RU" u="sng" dirty="0">
                <a:hlinkClick r:id="rId2" tooltip="Чувство"/>
              </a:rPr>
              <a:t>чувство</a:t>
            </a:r>
            <a:r>
              <a:rPr lang="ru-RU" dirty="0"/>
              <a:t>, свойственное </a:t>
            </a:r>
            <a:r>
              <a:rPr lang="ru-RU" u="sng" dirty="0">
                <a:hlinkClick r:id="rId3" tooltip="Человек"/>
              </a:rPr>
              <a:t>человеку</a:t>
            </a:r>
            <a:r>
              <a:rPr lang="ru-RU" dirty="0"/>
              <a:t>, глубокая привязанность к другому человеку или объекту, чувство глубокой симпатии.</a:t>
            </a:r>
          </a:p>
          <a:p>
            <a:r>
              <a:rPr lang="ru-RU" dirty="0"/>
              <a:t>Русское «любовь» восходит через </a:t>
            </a:r>
            <a:r>
              <a:rPr lang="ru-RU" u="sng" dirty="0">
                <a:hlinkClick r:id="rId4" tooltip="Древнерусский язык"/>
              </a:rPr>
              <a:t>др.-рус.</a:t>
            </a:r>
            <a:r>
              <a:rPr lang="ru-RU" dirty="0"/>
              <a:t> любы к </a:t>
            </a:r>
            <a:r>
              <a:rPr lang="ru-RU" u="sng" dirty="0" err="1">
                <a:hlinkClick r:id="rId5" tooltip="Праславянский язык"/>
              </a:rPr>
              <a:t>праслав</a:t>
            </a:r>
            <a:r>
              <a:rPr lang="ru-RU" u="sng" dirty="0">
                <a:hlinkClick r:id="rId5" tooltip="Праславянский язык"/>
              </a:rPr>
              <a:t>.</a:t>
            </a:r>
            <a:r>
              <a:rPr lang="ru-RU" dirty="0"/>
              <a:t> </a:t>
            </a:r>
            <a:r>
              <a:rPr lang="ru-RU" i="1" dirty="0"/>
              <a:t>*</a:t>
            </a:r>
            <a:r>
              <a:rPr lang="ru-RU" i="1" dirty="0" err="1"/>
              <a:t>l'uby</a:t>
            </a:r>
            <a:r>
              <a:rPr lang="ru-RU" dirty="0"/>
              <a:t> (тот же корень, что и у глагола «любить»). Данное слово, так же, как и </a:t>
            </a:r>
            <a:r>
              <a:rPr lang="ru-RU" i="1" dirty="0"/>
              <a:t>*</a:t>
            </a:r>
            <a:r>
              <a:rPr lang="ru-RU" i="1" dirty="0" err="1"/>
              <a:t>kry</a:t>
            </a:r>
            <a:r>
              <a:rPr lang="ru-RU" dirty="0" err="1"/>
              <a:t>«</a:t>
            </a:r>
            <a:r>
              <a:rPr lang="ru-RU" u="sng" dirty="0" err="1">
                <a:hlinkClick r:id="rId6" tooltip="Кровь"/>
              </a:rPr>
              <a:t>кровь</a:t>
            </a:r>
            <a:r>
              <a:rPr lang="ru-RU" dirty="0"/>
              <a:t>», </a:t>
            </a:r>
            <a:r>
              <a:rPr lang="ru-RU" i="1" dirty="0"/>
              <a:t>*</a:t>
            </a:r>
            <a:r>
              <a:rPr lang="ru-RU" i="1" dirty="0" err="1"/>
              <a:t>svekry</a:t>
            </a:r>
            <a:r>
              <a:rPr lang="ru-RU" dirty="0"/>
              <a:t> «</a:t>
            </a:r>
            <a:r>
              <a:rPr lang="ru-RU" u="sng" dirty="0">
                <a:hlinkClick r:id="rId7" tooltip="Свекровь"/>
              </a:rPr>
              <a:t>свекровь</a:t>
            </a:r>
            <a:r>
              <a:rPr lang="ru-RU" dirty="0"/>
              <a:t>» и многие другие, относилось к типу склонения на </a:t>
            </a:r>
            <a:r>
              <a:rPr lang="ru-RU" i="1" dirty="0"/>
              <a:t>*-ū-</a:t>
            </a:r>
            <a:r>
              <a:rPr lang="ru-RU" dirty="0"/>
              <a:t>. Уже в древнерусском языке этот тип распался, лексемы, относящиеся к нему, перешли в более продуктивные типы, тогда же форма именительного падежа была вытеснена первоначальной формой винительного падежа </a:t>
            </a:r>
            <a:r>
              <a:rPr lang="ru-RU" i="1" dirty="0"/>
              <a:t>любовь</a:t>
            </a:r>
            <a:r>
              <a:rPr lang="ru-RU" dirty="0"/>
              <a:t> (</a:t>
            </a:r>
            <a:r>
              <a:rPr lang="ru-RU" u="sng" dirty="0" err="1">
                <a:hlinkClick r:id="rId5" tooltip="Праславянский язык"/>
              </a:rPr>
              <a:t>праслав</a:t>
            </a:r>
            <a:r>
              <a:rPr lang="ru-RU" u="sng" dirty="0">
                <a:hlinkClick r:id="rId5" tooltip="Праславянский язык"/>
              </a:rPr>
              <a:t>.</a:t>
            </a:r>
            <a:r>
              <a:rPr lang="ru-RU" dirty="0"/>
              <a:t> </a:t>
            </a:r>
            <a:r>
              <a:rPr lang="ru-RU" i="1" dirty="0"/>
              <a:t>*</a:t>
            </a:r>
            <a:r>
              <a:rPr lang="ru-RU" i="1" dirty="0" err="1"/>
              <a:t>l'ubъvь</a:t>
            </a:r>
            <a:r>
              <a:rPr lang="ru-RU" dirty="0"/>
              <a:t>). Существует также гипотеза о заимствованном характере данного слова в русском языке.</a:t>
            </a:r>
          </a:p>
          <a:p>
            <a:endParaRPr lang="ru-RU" dirty="0"/>
          </a:p>
        </p:txBody>
      </p:sp>
    </p:spTree>
    <p:extLst>
      <p:ext uri="{BB962C8B-B14F-4D97-AF65-F5344CB8AC3E}">
        <p14:creationId xmlns:p14="http://schemas.microsoft.com/office/powerpoint/2010/main" val="3205255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ru-RU" b="1" dirty="0"/>
              <a:t>Красная роза</a:t>
            </a:r>
            <a:endParaRPr lang="ru-RU" dirty="0"/>
          </a:p>
          <a:p>
            <a:r>
              <a:rPr lang="ru-RU" b="1" dirty="0"/>
              <a:t>Один американский моряк получал письма от женщины, которую он никогда не видел. Её звали Роза. Они переписывались 3 года. Читая её письма и отвечая ей, он понял, что уже не может жить без её писем. Они полюбили друг друга, сами не осознавая того.</a:t>
            </a:r>
            <a:br>
              <a:rPr lang="ru-RU" dirty="0"/>
            </a:br>
            <a:r>
              <a:rPr lang="ru-RU" b="1" dirty="0"/>
              <a:t>Когда закончилась его служба, они назначили встречу на Центральном вокзале в пять часов вечера. Роза  написала, что в петлице у неё будет красная роза.</a:t>
            </a:r>
            <a:endParaRPr lang="ru-RU" dirty="0"/>
          </a:p>
          <a:p>
            <a:r>
              <a:rPr lang="ru-RU" b="1" dirty="0"/>
              <a:t>Моряк задумался:</a:t>
            </a:r>
            <a:endParaRPr lang="ru-RU" dirty="0"/>
          </a:p>
        </p:txBody>
      </p:sp>
    </p:spTree>
    <p:extLst>
      <p:ext uri="{BB962C8B-B14F-4D97-AF65-F5344CB8AC3E}">
        <p14:creationId xmlns:p14="http://schemas.microsoft.com/office/powerpoint/2010/main" val="149073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b="1" dirty="0"/>
              <a:t>Моряк задумался: он никогда не видел фотографию Розы. Он не знает, как она выглядит. Он пришёл на вокзал, и когда часы пробили пять, она появилась. Женщина с красной розой в петлице. Ей было около шестидесяти. </a:t>
            </a:r>
            <a:endParaRPr lang="ru-RU" dirty="0"/>
          </a:p>
          <a:p>
            <a:endParaRPr lang="ru-RU" dirty="0"/>
          </a:p>
        </p:txBody>
      </p:sp>
    </p:spTree>
    <p:extLst>
      <p:ext uri="{BB962C8B-B14F-4D97-AF65-F5344CB8AC3E}">
        <p14:creationId xmlns:p14="http://schemas.microsoft.com/office/powerpoint/2010/main" val="4275288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descr="0006-006-Derevo-predskazanij"/>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204864"/>
            <a:ext cx="5256584" cy="3528392"/>
          </a:xfrm>
          <a:prstGeom prst="rect">
            <a:avLst/>
          </a:prstGeom>
          <a:noFill/>
          <a:ln>
            <a:noFill/>
          </a:ln>
        </p:spPr>
      </p:pic>
    </p:spTree>
    <p:extLst>
      <p:ext uri="{BB962C8B-B14F-4D97-AF65-F5344CB8AC3E}">
        <p14:creationId xmlns:p14="http://schemas.microsoft.com/office/powerpoint/2010/main" val="12936824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48</TotalTime>
  <Words>983</Words>
  <Application>Microsoft Office PowerPoint</Application>
  <PresentationFormat>Экран (4:3)</PresentationFormat>
  <Paragraphs>42</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Constantia</vt:lpstr>
      <vt:lpstr>Garamond</vt:lpstr>
      <vt:lpstr>Times New Roman</vt:lpstr>
      <vt:lpstr>Wingdings</vt:lpstr>
      <vt:lpstr>Кутюр</vt:lpstr>
      <vt:lpstr>Урок русского языка</vt:lpstr>
      <vt:lpstr> Сложное предложение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русского языка</dc:title>
  <dc:creator>Ирина Владимировна</dc:creator>
  <cp:lastModifiedBy>user</cp:lastModifiedBy>
  <cp:revision>6</cp:revision>
  <dcterms:created xsi:type="dcterms:W3CDTF">2016-12-09T09:08:27Z</dcterms:created>
  <dcterms:modified xsi:type="dcterms:W3CDTF">2026-07-06T08:51:07Z</dcterms:modified>
</cp:coreProperties>
</file>