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3"/>
    <p:sldId id="268" r:id="rId4"/>
    <p:sldId id="257" r:id="rId5"/>
    <p:sldId id="269" r:id="rId6"/>
    <p:sldId id="258" r:id="rId7"/>
    <p:sldId id="270" r:id="rId8"/>
    <p:sldId id="259" r:id="rId9"/>
    <p:sldId id="260" r:id="rId10"/>
    <p:sldId id="261" r:id="rId11"/>
    <p:sldId id="262" r:id="rId12"/>
    <p:sldId id="263" r:id="rId13"/>
    <p:sldId id="264" r:id="rId14"/>
    <p:sldId id="271" r:id="rId15"/>
    <p:sldId id="267" r:id="rId16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4048"/>
    <a:srgbClr val="4EB9BA"/>
    <a:srgbClr val="B2B2B2"/>
    <a:srgbClr val="202020"/>
    <a:srgbClr val="323232"/>
    <a:srgbClr val="CC3300"/>
    <a:srgbClr val="CC0000"/>
    <a:srgbClr val="FF3300"/>
    <a:srgbClr val="990000"/>
    <a:srgbClr val="FF8D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510" y="102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/>
              <a:t>Second level 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 smtClean="0">
              <a:sym typeface="+mn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/>
          </a:p>
          <a:p>
            <a:pPr lvl="3"/>
            <a:r>
              <a:rPr lang="en-US" dirty="0" smtClean="0"/>
              <a:t>Fourth level</a:t>
            </a:r>
            <a:endParaRPr lang="en-US" dirty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2360" y="99060"/>
            <a:ext cx="9565640" cy="149733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br>
              <a:rPr lang="ru-RU" altLang="en-US" sz="2000" b="1">
                <a:solidFill>
                  <a:schemeClr val="tx1"/>
                </a:solidFill>
                <a:latin typeface="Segoe Print" panose="02000600000000000000" charset="0"/>
                <a:cs typeface="Segoe Print" panose="02000600000000000000" charset="0"/>
              </a:rPr>
            </a:br>
            <a:br>
              <a:rPr lang="ru-RU" altLang="en-US" sz="2000" b="1">
                <a:solidFill>
                  <a:schemeClr val="tx1"/>
                </a:solidFill>
                <a:latin typeface="Segoe Print" panose="02000600000000000000" charset="0"/>
                <a:cs typeface="Segoe Print" panose="02000600000000000000" charset="0"/>
              </a:rPr>
            </a:br>
            <a:br>
              <a:rPr lang="ru-RU" altLang="en-US" sz="2000" b="1">
                <a:solidFill>
                  <a:schemeClr val="tx1"/>
                </a:solidFill>
                <a:latin typeface="Segoe Print" panose="02000600000000000000" charset="0"/>
                <a:cs typeface="Segoe Print" panose="02000600000000000000" charset="0"/>
              </a:rPr>
            </a:br>
            <a:br>
              <a:rPr lang="ru-RU" altLang="en-US" sz="2000" b="1">
                <a:solidFill>
                  <a:schemeClr val="tx1"/>
                </a:solidFill>
                <a:latin typeface="Segoe Print" panose="02000600000000000000" charset="0"/>
                <a:cs typeface="Segoe Print" panose="02000600000000000000" charset="0"/>
              </a:rPr>
            </a:br>
            <a:r>
              <a:rPr lang="ru-RU" altLang="en-US" sz="2000" b="1">
                <a:solidFill>
                  <a:schemeClr val="tx1"/>
                </a:solidFill>
                <a:latin typeface="Segoe Print" panose="02000600000000000000" charset="0"/>
                <a:cs typeface="Segoe Print" panose="02000600000000000000" charset="0"/>
              </a:rPr>
              <a:t>Муниципальное бюджетное дошкольное образовательное учреждение </a:t>
            </a:r>
            <a:br>
              <a:rPr lang="ru-RU" altLang="en-US" sz="2000" b="1">
                <a:solidFill>
                  <a:schemeClr val="tx1"/>
                </a:solidFill>
                <a:latin typeface="Segoe Print" panose="02000600000000000000" charset="0"/>
                <a:cs typeface="Segoe Print" panose="02000600000000000000" charset="0"/>
              </a:rPr>
            </a:br>
            <a:r>
              <a:rPr lang="ru-RU" altLang="en-US" sz="2000" b="1">
                <a:solidFill>
                  <a:schemeClr val="tx1"/>
                </a:solidFill>
                <a:latin typeface="Segoe Print" panose="02000600000000000000" charset="0"/>
                <a:cs typeface="Segoe Print" panose="02000600000000000000" charset="0"/>
              </a:rPr>
              <a:t>Аксайского района Ростовской области детский сад </a:t>
            </a:r>
            <a:br>
              <a:rPr lang="ru-RU" altLang="en-US" sz="2000" b="1">
                <a:solidFill>
                  <a:schemeClr val="tx1"/>
                </a:solidFill>
                <a:latin typeface="Segoe Print" panose="02000600000000000000" charset="0"/>
                <a:cs typeface="Segoe Print" panose="02000600000000000000" charset="0"/>
              </a:rPr>
            </a:br>
            <a:r>
              <a:rPr lang="ru-RU" altLang="en-US" sz="2000" b="1">
                <a:solidFill>
                  <a:schemeClr val="tx1"/>
                </a:solidFill>
                <a:latin typeface="Segoe Print" panose="02000600000000000000" charset="0"/>
                <a:cs typeface="Segoe Print" panose="02000600000000000000" charset="0"/>
              </a:rPr>
              <a:t>2 категории № 28 «Рябинушка» </a:t>
            </a:r>
            <a:endParaRPr lang="ru-RU" altLang="en-US" sz="2000" b="1">
              <a:solidFill>
                <a:schemeClr val="tx1"/>
              </a:solidFill>
              <a:latin typeface="Segoe Print" panose="02000600000000000000" charset="0"/>
              <a:cs typeface="Segoe Print" panose="02000600000000000000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1676400"/>
            <a:ext cx="9144000" cy="5017135"/>
          </a:xfrm>
        </p:spPr>
        <p:txBody>
          <a:bodyPr>
            <a:normAutofit lnSpcReduction="20000"/>
          </a:bodyPr>
          <a:lstStyle/>
          <a:p>
            <a:endParaRPr lang="ru-RU" altLang="en-US" sz="4000" b="1">
              <a:solidFill>
                <a:srgbClr val="4EB9B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50000"/>
              </a:lnSpc>
            </a:pPr>
            <a:r>
              <a:rPr lang="ru-RU" altLang="en-US" sz="6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charset="0"/>
                <a:cs typeface="Segoe Print" panose="02000600000000000000" charset="0"/>
              </a:rPr>
              <a:t>МАСТЕР-КЛАСС </a:t>
            </a:r>
            <a:endParaRPr lang="ru-RU" altLang="en-US" sz="40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charset="0"/>
              <a:cs typeface="Segoe Print" panose="02000600000000000000" charset="0"/>
            </a:endParaRPr>
          </a:p>
          <a:p>
            <a:pPr>
              <a:lnSpc>
                <a:spcPct val="50000"/>
              </a:lnSpc>
            </a:pPr>
            <a:endParaRPr lang="ru-RU" altLang="en-US" sz="40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charset="0"/>
              <a:cs typeface="Segoe Print" panose="02000600000000000000" charset="0"/>
            </a:endParaRPr>
          </a:p>
          <a:p>
            <a:pPr>
              <a:lnSpc>
                <a:spcPct val="50000"/>
              </a:lnSpc>
            </a:pPr>
            <a:r>
              <a:rPr lang="ru-RU" altLang="en-US"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charset="0"/>
                <a:cs typeface="Segoe Print" panose="02000600000000000000" charset="0"/>
              </a:rPr>
              <a:t>для воспитателей по  </a:t>
            </a:r>
            <a:endParaRPr lang="ru-RU" altLang="en-US" sz="40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charset="0"/>
              <a:cs typeface="Segoe Print" panose="02000600000000000000" charset="0"/>
            </a:endParaRPr>
          </a:p>
          <a:p>
            <a:pPr>
              <a:lnSpc>
                <a:spcPct val="50000"/>
              </a:lnSpc>
            </a:pPr>
            <a:endParaRPr lang="ru-RU" altLang="en-US" sz="40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charset="0"/>
              <a:cs typeface="Segoe Print" panose="02000600000000000000" charset="0"/>
            </a:endParaRPr>
          </a:p>
          <a:p>
            <a:pPr>
              <a:lnSpc>
                <a:spcPct val="50000"/>
              </a:lnSpc>
            </a:pPr>
            <a:r>
              <a:rPr lang="ru-RU" altLang="en-US"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charset="0"/>
                <a:cs typeface="Segoe Print" panose="02000600000000000000" charset="0"/>
              </a:rPr>
              <a:t>финансовой грамотности</a:t>
            </a:r>
            <a:endParaRPr lang="ru-RU" altLang="en-US" sz="40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charset="0"/>
              <a:cs typeface="Segoe Print" panose="02000600000000000000" charset="0"/>
            </a:endParaRPr>
          </a:p>
          <a:p>
            <a:pPr>
              <a:lnSpc>
                <a:spcPct val="50000"/>
              </a:lnSpc>
            </a:pPr>
            <a:endParaRPr lang="ru-RU" altLang="en-US" sz="40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charset="0"/>
              <a:cs typeface="Segoe Print" panose="02000600000000000000" charset="0"/>
            </a:endParaRPr>
          </a:p>
          <a:p>
            <a:pPr>
              <a:lnSpc>
                <a:spcPct val="50000"/>
              </a:lnSpc>
            </a:pPr>
            <a:r>
              <a:rPr lang="ru-RU" altLang="en-US"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charset="0"/>
                <a:cs typeface="Segoe Print" panose="02000600000000000000" charset="0"/>
              </a:rPr>
              <a:t>на тему: «Деньги стран мира»</a:t>
            </a:r>
            <a:endParaRPr lang="ru-RU" altLang="en-US" sz="40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charset="0"/>
              <a:cs typeface="Segoe Print" panose="02000600000000000000" charset="0"/>
            </a:endParaRPr>
          </a:p>
          <a:p>
            <a:pPr>
              <a:lnSpc>
                <a:spcPct val="100000"/>
              </a:lnSpc>
            </a:pPr>
            <a:r>
              <a:rPr lang="ru-RU" altLang="en-US"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charset="0"/>
                <a:cs typeface="Segoe Print" panose="02000600000000000000" charset="0"/>
              </a:rPr>
              <a:t>             </a:t>
            </a:r>
            <a:r>
              <a:rPr lang="ru-RU" altLang="en-US" sz="2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charset="0"/>
                <a:cs typeface="Segoe Print" panose="02000600000000000000" charset="0"/>
              </a:rPr>
              <a:t>                       </a:t>
            </a:r>
            <a:endParaRPr lang="ru-RU" altLang="en-US" sz="28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charset="0"/>
              <a:cs typeface="Segoe Print" panose="02000600000000000000" charset="0"/>
            </a:endParaRPr>
          </a:p>
          <a:p>
            <a:pPr algn="ctr">
              <a:lnSpc>
                <a:spcPct val="100000"/>
              </a:lnSpc>
            </a:pPr>
            <a:r>
              <a:rPr lang="ru-RU" altLang="en-US" sz="2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charset="0"/>
                <a:cs typeface="Segoe Print" panose="02000600000000000000" charset="0"/>
              </a:rPr>
              <a:t>                                                                      Подготовила:воспитатель 1 кв.к.</a:t>
            </a:r>
            <a:endParaRPr lang="ru-RU" altLang="en-US" sz="28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charset="0"/>
              <a:cs typeface="Segoe Print" panose="02000600000000000000" charset="0"/>
            </a:endParaRPr>
          </a:p>
          <a:p>
            <a:pPr>
              <a:lnSpc>
                <a:spcPct val="100000"/>
              </a:lnSpc>
            </a:pPr>
            <a:r>
              <a:rPr lang="ru-RU" altLang="en-US" sz="2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charset="0"/>
                <a:cs typeface="Segoe Print" panose="02000600000000000000" charset="0"/>
              </a:rPr>
              <a:t>      Рубцова Юлия Александровна</a:t>
            </a:r>
            <a:endParaRPr lang="ru-RU" altLang="en-US" sz="28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charset="0"/>
              <a:cs typeface="Segoe Print" panose="02000600000000000000" charset="0"/>
            </a:endParaRPr>
          </a:p>
          <a:p>
            <a:endParaRPr lang="ru-RU" altLang="en-US" sz="4000" b="1">
              <a:solidFill>
                <a:srgbClr val="05404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charset="0"/>
              <a:cs typeface="Segoe Print" panose="02000600000000000000" charset="0"/>
            </a:endParaRPr>
          </a:p>
          <a:p>
            <a:endParaRPr lang="ru-RU" altLang="en-US" sz="4000" b="1">
              <a:solidFill>
                <a:srgbClr val="05404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charset="0"/>
              <a:cs typeface="Segoe Print" panose="02000600000000000000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Замещающее содержимое 4"/>
          <p:cNvSpPr/>
          <p:nvPr>
            <p:ph idx="1"/>
          </p:nvPr>
        </p:nvSpPr>
        <p:spPr>
          <a:xfrm>
            <a:off x="647700" y="198755"/>
            <a:ext cx="11318240" cy="5978525"/>
          </a:xfrm>
        </p:spPr>
        <p:txBody>
          <a:bodyPr/>
          <a:p>
            <a:pPr algn="ctr"/>
            <a:endParaRPr lang="en-US" altLang="en-US"/>
          </a:p>
          <a:p>
            <a:pPr algn="ctr"/>
            <a:r>
              <a:rPr lang="en-US" altLang="en-US" b="1">
                <a:solidFill>
                  <a:schemeClr val="tx1"/>
                </a:solidFill>
                <a:latin typeface="Segoe Print" panose="02000600000000000000" charset="0"/>
                <a:cs typeface="Segoe Print" panose="02000600000000000000" charset="0"/>
              </a:rPr>
              <a:t>Методические рекомендации </a:t>
            </a:r>
            <a:endParaRPr lang="en-US" altLang="en-US" b="1">
              <a:solidFill>
                <a:schemeClr val="tx1"/>
              </a:solidFill>
              <a:latin typeface="Segoe Print" panose="02000600000000000000" charset="0"/>
              <a:cs typeface="Segoe Print" panose="02000600000000000000" charset="0"/>
            </a:endParaRPr>
          </a:p>
          <a:p>
            <a:pPr algn="ctr"/>
            <a:endParaRPr lang="en-US" altLang="en-US" b="1">
              <a:solidFill>
                <a:schemeClr val="tx1"/>
              </a:solidFill>
              <a:latin typeface="Segoe Print" panose="02000600000000000000" charset="0"/>
              <a:cs typeface="Segoe Print" panose="02000600000000000000" charset="0"/>
            </a:endParaRPr>
          </a:p>
          <a:p>
            <a:r>
              <a:rPr lang="en-US" altLang="en-US" b="1" u="sng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charset="0"/>
                <a:cs typeface="Segoe Print" panose="02000600000000000000" charset="0"/>
              </a:rPr>
              <a:t>Как работать с дошкольниками</a:t>
            </a:r>
            <a:endParaRPr lang="en-US" altLang="en-US" b="1" u="sng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charset="0"/>
              <a:cs typeface="Segoe Print" panose="02000600000000000000" charset="0"/>
            </a:endParaRPr>
          </a:p>
          <a:p>
            <a:pPr marL="457200" indent="-457200">
              <a:buFont typeface="Wingdings" panose="05000000000000000000" charset="0"/>
              <a:buChar char="ü"/>
            </a:pPr>
            <a:r>
              <a:rPr lang="en-US" altLang="en-US" b="1">
                <a:solidFill>
                  <a:schemeClr val="tx1"/>
                </a:solidFill>
                <a:latin typeface="Segoe Print" panose="02000600000000000000" charset="0"/>
                <a:cs typeface="Segoe Print" panose="02000600000000000000" charset="0"/>
              </a:rPr>
              <a:t>Использовать только наглядные материалы.</a:t>
            </a:r>
            <a:endParaRPr lang="en-US" altLang="en-US" b="1">
              <a:solidFill>
                <a:schemeClr val="tx1"/>
              </a:solidFill>
              <a:latin typeface="Segoe Print" panose="02000600000000000000" charset="0"/>
              <a:cs typeface="Segoe Print" panose="02000600000000000000" charset="0"/>
            </a:endParaRPr>
          </a:p>
          <a:p>
            <a:pPr marL="457200" indent="-457200">
              <a:buFont typeface="Wingdings" panose="05000000000000000000" charset="0"/>
              <a:buChar char="ü"/>
            </a:pPr>
            <a:r>
              <a:rPr lang="en-US" altLang="en-US" b="1">
                <a:solidFill>
                  <a:schemeClr val="tx1"/>
                </a:solidFill>
                <a:latin typeface="Segoe Print" panose="02000600000000000000" charset="0"/>
                <a:cs typeface="Segoe Print" panose="02000600000000000000" charset="0"/>
              </a:rPr>
              <a:t>Давать короткие и понятные объяснения.</a:t>
            </a:r>
            <a:endParaRPr lang="en-US" altLang="en-US" b="1">
              <a:solidFill>
                <a:schemeClr val="tx1"/>
              </a:solidFill>
              <a:latin typeface="Segoe Print" panose="02000600000000000000" charset="0"/>
              <a:cs typeface="Segoe Print" panose="02000600000000000000" charset="0"/>
            </a:endParaRPr>
          </a:p>
          <a:p>
            <a:pPr marL="457200" indent="-457200">
              <a:buFont typeface="Wingdings" panose="05000000000000000000" charset="0"/>
              <a:buChar char="ü"/>
            </a:pPr>
            <a:r>
              <a:rPr lang="en-US" altLang="en-US" b="1">
                <a:solidFill>
                  <a:schemeClr val="tx1"/>
                </a:solidFill>
                <a:latin typeface="Segoe Print" panose="02000600000000000000" charset="0"/>
                <a:cs typeface="Segoe Print" panose="02000600000000000000" charset="0"/>
              </a:rPr>
              <a:t>Применять игру, беседу, рассматривание, сравнение.</a:t>
            </a:r>
            <a:endParaRPr lang="en-US" altLang="en-US" b="1">
              <a:solidFill>
                <a:schemeClr val="tx1"/>
              </a:solidFill>
              <a:latin typeface="Segoe Print" panose="02000600000000000000" charset="0"/>
              <a:cs typeface="Segoe Print" panose="02000600000000000000" charset="0"/>
            </a:endParaRPr>
          </a:p>
          <a:p>
            <a:pPr marL="457200" indent="-457200">
              <a:buFont typeface="Wingdings" panose="05000000000000000000" charset="0"/>
              <a:buChar char="ü"/>
            </a:pPr>
            <a:r>
              <a:rPr lang="en-US" altLang="en-US" b="1">
                <a:solidFill>
                  <a:schemeClr val="tx1"/>
                </a:solidFill>
                <a:latin typeface="Segoe Print" panose="02000600000000000000" charset="0"/>
                <a:cs typeface="Segoe Print" panose="02000600000000000000" charset="0"/>
              </a:rPr>
              <a:t>Не перегружать терминами.</a:t>
            </a:r>
            <a:endParaRPr lang="en-US" altLang="en-US" b="1">
              <a:solidFill>
                <a:schemeClr val="tx1"/>
              </a:solidFill>
              <a:latin typeface="Segoe Print" panose="02000600000000000000" charset="0"/>
              <a:cs typeface="Segoe Print" panose="02000600000000000000" charset="0"/>
            </a:endParaRPr>
          </a:p>
          <a:p>
            <a:pPr marL="457200" indent="-457200">
              <a:buFont typeface="Wingdings" panose="05000000000000000000" charset="0"/>
              <a:buChar char="ü"/>
            </a:pPr>
            <a:r>
              <a:rPr lang="en-US" altLang="en-US" b="1">
                <a:solidFill>
                  <a:schemeClr val="tx1"/>
                </a:solidFill>
                <a:latin typeface="Segoe Print" panose="02000600000000000000" charset="0"/>
                <a:cs typeface="Segoe Print" panose="02000600000000000000" charset="0"/>
              </a:rPr>
              <a:t>Связывать тему с путешествиями, сказками, культурой разных стран.</a:t>
            </a:r>
            <a:endParaRPr lang="en-US" altLang="en-US" b="1">
              <a:solidFill>
                <a:schemeClr val="tx1"/>
              </a:solidFill>
              <a:latin typeface="Segoe Print" panose="02000600000000000000" charset="0"/>
              <a:cs typeface="Segoe Print" panose="02000600000000000000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47700" y="384810"/>
            <a:ext cx="10515600" cy="5792470"/>
          </a:xfrm>
        </p:spPr>
        <p:txBody>
          <a:bodyPr/>
          <a:p>
            <a:pPr algn="ctr"/>
            <a:endParaRPr lang="en-US" altLang="en-US"/>
          </a:p>
          <a:p>
            <a:pPr algn="ctr"/>
            <a:r>
              <a:rPr lang="en-US" altLang="en-US" b="1">
                <a:solidFill>
                  <a:schemeClr val="tx1"/>
                </a:solidFill>
                <a:latin typeface="Segoe Print" panose="02000600000000000000" charset="0"/>
                <a:cs typeface="Segoe Print" panose="02000600000000000000" charset="0"/>
              </a:rPr>
              <a:t>Формы работы</a:t>
            </a:r>
            <a:endParaRPr lang="en-US" altLang="en-US" b="1">
              <a:solidFill>
                <a:schemeClr val="tx1"/>
              </a:solidFill>
              <a:latin typeface="Segoe Print" panose="02000600000000000000" charset="0"/>
              <a:cs typeface="Segoe Print" panose="02000600000000000000" charset="0"/>
            </a:endParaRPr>
          </a:p>
          <a:p>
            <a:endParaRPr lang="en-US" altLang="en-US" b="1">
              <a:solidFill>
                <a:schemeClr val="tx1"/>
              </a:solidFill>
              <a:latin typeface="Segoe Print" panose="02000600000000000000" charset="0"/>
              <a:cs typeface="Segoe Print" panose="02000600000000000000" charset="0"/>
            </a:endParaRPr>
          </a:p>
          <a:p>
            <a:pPr marL="457200" indent="-457200">
              <a:buFont typeface="Wingdings" panose="05000000000000000000" charset="0"/>
              <a:buChar char="ü"/>
            </a:pPr>
            <a:r>
              <a:rPr lang="en-US" altLang="en-US" b="1">
                <a:solidFill>
                  <a:schemeClr val="tx1"/>
                </a:solidFill>
                <a:latin typeface="Segoe Print" panose="02000600000000000000" charset="0"/>
                <a:cs typeface="Segoe Print" panose="02000600000000000000" charset="0"/>
              </a:rPr>
              <a:t>беседа;</a:t>
            </a:r>
            <a:endParaRPr lang="en-US" altLang="en-US" b="1">
              <a:solidFill>
                <a:schemeClr val="tx1"/>
              </a:solidFill>
              <a:latin typeface="Segoe Print" panose="02000600000000000000" charset="0"/>
              <a:cs typeface="Segoe Print" panose="02000600000000000000" charset="0"/>
            </a:endParaRPr>
          </a:p>
          <a:p>
            <a:pPr marL="457200" indent="-457200">
              <a:buFont typeface="Wingdings" panose="05000000000000000000" charset="0"/>
              <a:buChar char="ü"/>
            </a:pPr>
            <a:r>
              <a:rPr lang="en-US" altLang="en-US" b="1">
                <a:solidFill>
                  <a:schemeClr val="tx1"/>
                </a:solidFill>
                <a:latin typeface="Segoe Print" panose="02000600000000000000" charset="0"/>
                <a:cs typeface="Segoe Print" panose="02000600000000000000" charset="0"/>
              </a:rPr>
              <a:t>дидактическая игра;</a:t>
            </a:r>
            <a:endParaRPr lang="en-US" altLang="en-US" b="1">
              <a:solidFill>
                <a:schemeClr val="tx1"/>
              </a:solidFill>
              <a:latin typeface="Segoe Print" panose="02000600000000000000" charset="0"/>
              <a:cs typeface="Segoe Print" panose="02000600000000000000" charset="0"/>
            </a:endParaRPr>
          </a:p>
          <a:p>
            <a:pPr marL="457200" indent="-457200">
              <a:buFont typeface="Wingdings" panose="05000000000000000000" charset="0"/>
              <a:buChar char="ü"/>
            </a:pPr>
            <a:r>
              <a:rPr lang="en-US" altLang="en-US" b="1">
                <a:solidFill>
                  <a:schemeClr val="tx1"/>
                </a:solidFill>
                <a:latin typeface="Segoe Print" panose="02000600000000000000" charset="0"/>
                <a:cs typeface="Segoe Print" panose="02000600000000000000" charset="0"/>
              </a:rPr>
              <a:t>лото;</a:t>
            </a:r>
            <a:endParaRPr lang="en-US" altLang="en-US" b="1">
              <a:solidFill>
                <a:schemeClr val="tx1"/>
              </a:solidFill>
              <a:latin typeface="Segoe Print" panose="02000600000000000000" charset="0"/>
              <a:cs typeface="Segoe Print" panose="02000600000000000000" charset="0"/>
            </a:endParaRPr>
          </a:p>
          <a:p>
            <a:pPr marL="457200" indent="-457200">
              <a:buFont typeface="Wingdings" panose="05000000000000000000" charset="0"/>
              <a:buChar char="ü"/>
            </a:pPr>
            <a:r>
              <a:rPr lang="en-US" altLang="en-US" b="1">
                <a:solidFill>
                  <a:schemeClr val="tx1"/>
                </a:solidFill>
                <a:latin typeface="Segoe Print" panose="02000600000000000000" charset="0"/>
                <a:cs typeface="Segoe Print" panose="02000600000000000000" charset="0"/>
              </a:rPr>
              <a:t>раскраски;</a:t>
            </a:r>
            <a:endParaRPr lang="en-US" altLang="en-US" b="1">
              <a:solidFill>
                <a:schemeClr val="tx1"/>
              </a:solidFill>
              <a:latin typeface="Segoe Print" panose="02000600000000000000" charset="0"/>
              <a:cs typeface="Segoe Print" panose="02000600000000000000" charset="0"/>
            </a:endParaRPr>
          </a:p>
          <a:p>
            <a:pPr marL="457200" indent="-457200">
              <a:buFont typeface="Wingdings" panose="05000000000000000000" charset="0"/>
              <a:buChar char="ü"/>
            </a:pPr>
            <a:r>
              <a:rPr lang="en-US" altLang="en-US" b="1">
                <a:solidFill>
                  <a:schemeClr val="tx1"/>
                </a:solidFill>
                <a:latin typeface="Segoe Print" panose="02000600000000000000" charset="0"/>
                <a:cs typeface="Segoe Print" panose="02000600000000000000" charset="0"/>
              </a:rPr>
              <a:t>аппликация;</a:t>
            </a:r>
            <a:endParaRPr lang="en-US" altLang="en-US" b="1">
              <a:solidFill>
                <a:schemeClr val="tx1"/>
              </a:solidFill>
              <a:latin typeface="Segoe Print" panose="02000600000000000000" charset="0"/>
              <a:cs typeface="Segoe Print" panose="02000600000000000000" charset="0"/>
            </a:endParaRPr>
          </a:p>
          <a:p>
            <a:pPr marL="457200" indent="-457200">
              <a:buFont typeface="Wingdings" panose="05000000000000000000" charset="0"/>
              <a:buChar char="ü"/>
            </a:pPr>
            <a:r>
              <a:rPr lang="en-US" altLang="en-US" b="1">
                <a:solidFill>
                  <a:schemeClr val="tx1"/>
                </a:solidFill>
                <a:latin typeface="Segoe Print" panose="02000600000000000000" charset="0"/>
                <a:cs typeface="Segoe Print" panose="02000600000000000000" charset="0"/>
              </a:rPr>
              <a:t>мини-выставка денег мира;</a:t>
            </a:r>
            <a:endParaRPr lang="en-US" altLang="en-US" b="1">
              <a:solidFill>
                <a:schemeClr val="tx1"/>
              </a:solidFill>
              <a:latin typeface="Segoe Print" panose="02000600000000000000" charset="0"/>
              <a:cs typeface="Segoe Print" panose="02000600000000000000" charset="0"/>
            </a:endParaRPr>
          </a:p>
          <a:p>
            <a:pPr marL="457200" indent="-457200">
              <a:buFont typeface="Wingdings" panose="05000000000000000000" charset="0"/>
              <a:buChar char="ü"/>
            </a:pPr>
            <a:r>
              <a:rPr lang="en-US" altLang="en-US" b="1">
                <a:solidFill>
                  <a:schemeClr val="tx1"/>
                </a:solidFill>
                <a:latin typeface="Segoe Print" panose="02000600000000000000" charset="0"/>
                <a:cs typeface="Segoe Print" panose="02000600000000000000" charset="0"/>
              </a:rPr>
              <a:t>интерактивная презентация.</a:t>
            </a:r>
            <a:endParaRPr lang="en-US" altLang="en-US" b="1">
              <a:solidFill>
                <a:schemeClr val="tx1"/>
              </a:solidFill>
              <a:latin typeface="Segoe Print" panose="02000600000000000000" charset="0"/>
              <a:cs typeface="Segoe Print" panose="02000600000000000000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47700" y="301625"/>
            <a:ext cx="10515600" cy="5875655"/>
          </a:xfrm>
        </p:spPr>
        <p:txBody>
          <a:bodyPr/>
          <a:p>
            <a:pPr algn="ctr"/>
            <a:endParaRPr lang="en-US" altLang="en-US"/>
          </a:p>
          <a:p>
            <a:pPr algn="ctr"/>
            <a:r>
              <a:rPr lang="en-US" altLang="en-US" b="1">
                <a:solidFill>
                  <a:schemeClr val="tx1"/>
                </a:solidFill>
                <a:latin typeface="Segoe Print" panose="02000600000000000000" charset="0"/>
                <a:cs typeface="Segoe Print" panose="02000600000000000000" charset="0"/>
              </a:rPr>
              <a:t>Ожидаемые результаты у детей</a:t>
            </a:r>
            <a:endParaRPr lang="en-US" altLang="en-US" b="1">
              <a:solidFill>
                <a:schemeClr val="tx1"/>
              </a:solidFill>
              <a:latin typeface="Segoe Print" panose="02000600000000000000" charset="0"/>
              <a:cs typeface="Segoe Print" panose="02000600000000000000" charset="0"/>
            </a:endParaRPr>
          </a:p>
          <a:p>
            <a:endParaRPr lang="en-US" altLang="en-US" b="1">
              <a:solidFill>
                <a:schemeClr val="tx1"/>
              </a:solidFill>
              <a:latin typeface="Segoe Print" panose="02000600000000000000" charset="0"/>
              <a:cs typeface="Segoe Print" panose="02000600000000000000" charset="0"/>
            </a:endParaRPr>
          </a:p>
          <a:p>
            <a:pPr marL="457200" indent="-457200">
              <a:buFont typeface="Wingdings" panose="05000000000000000000" charset="0"/>
              <a:buChar char="ü"/>
            </a:pPr>
            <a:r>
              <a:rPr lang="en-US" altLang="en-US" b="1">
                <a:solidFill>
                  <a:schemeClr val="tx1"/>
                </a:solidFill>
                <a:latin typeface="Segoe Print" panose="02000600000000000000" charset="0"/>
                <a:cs typeface="Segoe Print" panose="02000600000000000000" charset="0"/>
              </a:rPr>
              <a:t>знают, что деньги бывают разные;</a:t>
            </a:r>
            <a:endParaRPr lang="en-US" altLang="en-US" b="1">
              <a:solidFill>
                <a:schemeClr val="tx1"/>
              </a:solidFill>
              <a:latin typeface="Segoe Print" panose="02000600000000000000" charset="0"/>
              <a:cs typeface="Segoe Print" panose="02000600000000000000" charset="0"/>
            </a:endParaRPr>
          </a:p>
          <a:p>
            <a:pPr marL="457200" indent="-457200">
              <a:buFont typeface="Wingdings" panose="05000000000000000000" charset="0"/>
              <a:buChar char="ü"/>
            </a:pPr>
            <a:r>
              <a:rPr lang="en-US" altLang="en-US" b="1">
                <a:solidFill>
                  <a:schemeClr val="tx1"/>
                </a:solidFill>
                <a:latin typeface="Segoe Print" panose="02000600000000000000" charset="0"/>
                <a:cs typeface="Segoe Print" panose="02000600000000000000" charset="0"/>
              </a:rPr>
              <a:t>могут назвать несколько валют;</a:t>
            </a:r>
            <a:endParaRPr lang="en-US" altLang="en-US" b="1">
              <a:solidFill>
                <a:schemeClr val="tx1"/>
              </a:solidFill>
              <a:latin typeface="Segoe Print" panose="02000600000000000000" charset="0"/>
              <a:cs typeface="Segoe Print" panose="02000600000000000000" charset="0"/>
            </a:endParaRPr>
          </a:p>
          <a:p>
            <a:pPr marL="457200" indent="-457200">
              <a:buFont typeface="Wingdings" panose="05000000000000000000" charset="0"/>
              <a:buChar char="ü"/>
            </a:pPr>
            <a:r>
              <a:rPr lang="en-US" altLang="en-US" b="1">
                <a:solidFill>
                  <a:schemeClr val="tx1"/>
                </a:solidFill>
                <a:latin typeface="Segoe Print" panose="02000600000000000000" charset="0"/>
                <a:cs typeface="Segoe Print" panose="02000600000000000000" charset="0"/>
              </a:rPr>
              <a:t>умеют находить отличия между деньгами;</a:t>
            </a:r>
            <a:endParaRPr lang="en-US" altLang="en-US" b="1">
              <a:solidFill>
                <a:schemeClr val="tx1"/>
              </a:solidFill>
              <a:latin typeface="Segoe Print" panose="02000600000000000000" charset="0"/>
              <a:cs typeface="Segoe Print" panose="02000600000000000000" charset="0"/>
            </a:endParaRPr>
          </a:p>
          <a:p>
            <a:pPr marL="457200" indent="-457200">
              <a:buFont typeface="Wingdings" panose="05000000000000000000" charset="0"/>
              <a:buChar char="ü"/>
            </a:pPr>
            <a:r>
              <a:rPr lang="en-US" altLang="en-US" b="1">
                <a:solidFill>
                  <a:schemeClr val="tx1"/>
                </a:solidFill>
                <a:latin typeface="Segoe Print" panose="02000600000000000000" charset="0"/>
                <a:cs typeface="Segoe Print" panose="02000600000000000000" charset="0"/>
              </a:rPr>
              <a:t>проявляют интерес к другим странам.</a:t>
            </a:r>
            <a:endParaRPr lang="en-US" altLang="en-US" b="1">
              <a:solidFill>
                <a:schemeClr val="tx1"/>
              </a:solidFill>
              <a:latin typeface="Segoe Print" panose="02000600000000000000" charset="0"/>
              <a:cs typeface="Segoe Print" panose="02000600000000000000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47700" y="363220"/>
            <a:ext cx="10515600" cy="5814060"/>
          </a:xfrm>
        </p:spPr>
        <p:txBody>
          <a:bodyPr/>
          <a:p>
            <a:pPr algn="ctr"/>
            <a:endParaRPr lang="en-US" altLang="en-US" b="1">
              <a:solidFill>
                <a:schemeClr val="tx1"/>
              </a:solidFill>
              <a:latin typeface="Segoe Print" panose="02000600000000000000" charset="0"/>
              <a:cs typeface="Segoe Print" panose="02000600000000000000" charset="0"/>
            </a:endParaRPr>
          </a:p>
          <a:p>
            <a:pPr algn="ctr"/>
            <a:r>
              <a:rPr lang="en-US" altLang="en-US" b="1">
                <a:solidFill>
                  <a:schemeClr val="tx1"/>
                </a:solidFill>
                <a:latin typeface="Segoe Print" panose="02000600000000000000" charset="0"/>
                <a:cs typeface="Segoe Print" panose="02000600000000000000" charset="0"/>
              </a:rPr>
              <a:t>Итог</a:t>
            </a:r>
            <a:endParaRPr lang="en-US" altLang="en-US" b="1">
              <a:solidFill>
                <a:schemeClr val="tx1"/>
              </a:solidFill>
              <a:latin typeface="Segoe Print" panose="02000600000000000000" charset="0"/>
              <a:cs typeface="Segoe Print" panose="02000600000000000000" charset="0"/>
            </a:endParaRPr>
          </a:p>
          <a:p>
            <a:endParaRPr lang="en-US" altLang="en-US" b="1">
              <a:solidFill>
                <a:schemeClr val="tx1"/>
              </a:solidFill>
              <a:latin typeface="Segoe Print" panose="02000600000000000000" charset="0"/>
              <a:cs typeface="Segoe Print" panose="02000600000000000000" charset="0"/>
            </a:endParaRPr>
          </a:p>
          <a:p>
            <a:r>
              <a:rPr lang="en-US" altLang="en-US" b="1">
                <a:solidFill>
                  <a:schemeClr val="tx1"/>
                </a:solidFill>
                <a:latin typeface="Segoe Print" panose="02000600000000000000" charset="0"/>
                <a:cs typeface="Segoe Print" panose="02000600000000000000" charset="0"/>
              </a:rPr>
              <a:t>Тема «Деньги стран мира»</a:t>
            </a:r>
            <a:r>
              <a:rPr lang="ru-RU" altLang="en-US" b="1">
                <a:solidFill>
                  <a:schemeClr val="tx1"/>
                </a:solidFill>
                <a:latin typeface="Segoe Print" panose="02000600000000000000" charset="0"/>
                <a:cs typeface="Segoe Print" panose="02000600000000000000" charset="0"/>
              </a:rPr>
              <a:t> </a:t>
            </a:r>
            <a:r>
              <a:rPr lang="en-US" altLang="en-US" b="1">
                <a:solidFill>
                  <a:schemeClr val="tx1"/>
                </a:solidFill>
                <a:latin typeface="Segoe Print" panose="02000600000000000000" charset="0"/>
                <a:cs typeface="Segoe Print" panose="02000600000000000000" charset="0"/>
              </a:rPr>
              <a:t>помогает развивать:</a:t>
            </a:r>
            <a:endParaRPr lang="en-US" altLang="en-US" b="1">
              <a:solidFill>
                <a:schemeClr val="tx1"/>
              </a:solidFill>
              <a:latin typeface="Segoe Print" panose="02000600000000000000" charset="0"/>
              <a:cs typeface="Segoe Print" panose="02000600000000000000" charset="0"/>
            </a:endParaRPr>
          </a:p>
          <a:p>
            <a:pPr marL="457200" indent="-457200">
              <a:buFont typeface="Wingdings" panose="05000000000000000000" charset="0"/>
              <a:buChar char="ü"/>
            </a:pPr>
            <a:r>
              <a:rPr lang="en-US" altLang="en-US" b="1">
                <a:solidFill>
                  <a:schemeClr val="tx1"/>
                </a:solidFill>
                <a:latin typeface="Segoe Print" panose="02000600000000000000" charset="0"/>
                <a:cs typeface="Segoe Print" panose="02000600000000000000" charset="0"/>
              </a:rPr>
              <a:t>финансовую грамотность;</a:t>
            </a:r>
            <a:endParaRPr lang="en-US" altLang="en-US" b="1">
              <a:solidFill>
                <a:schemeClr val="tx1"/>
              </a:solidFill>
              <a:latin typeface="Segoe Print" panose="02000600000000000000" charset="0"/>
              <a:cs typeface="Segoe Print" panose="02000600000000000000" charset="0"/>
            </a:endParaRPr>
          </a:p>
          <a:p>
            <a:pPr marL="457200" indent="-457200">
              <a:buFont typeface="Wingdings" panose="05000000000000000000" charset="0"/>
              <a:buChar char="ü"/>
            </a:pPr>
            <a:r>
              <a:rPr lang="en-US" altLang="en-US" b="1">
                <a:solidFill>
                  <a:schemeClr val="tx1"/>
                </a:solidFill>
                <a:latin typeface="Segoe Print" panose="02000600000000000000" charset="0"/>
                <a:cs typeface="Segoe Print" panose="02000600000000000000" charset="0"/>
              </a:rPr>
              <a:t>познавательный интерес;</a:t>
            </a:r>
            <a:endParaRPr lang="en-US" altLang="en-US" b="1">
              <a:solidFill>
                <a:schemeClr val="tx1"/>
              </a:solidFill>
              <a:latin typeface="Segoe Print" panose="02000600000000000000" charset="0"/>
              <a:cs typeface="Segoe Print" panose="02000600000000000000" charset="0"/>
            </a:endParaRPr>
          </a:p>
          <a:p>
            <a:pPr marL="457200" indent="-457200">
              <a:buFont typeface="Wingdings" panose="05000000000000000000" charset="0"/>
              <a:buChar char="ü"/>
            </a:pPr>
            <a:r>
              <a:rPr lang="en-US" altLang="en-US" b="1">
                <a:solidFill>
                  <a:schemeClr val="tx1"/>
                </a:solidFill>
                <a:latin typeface="Segoe Print" panose="02000600000000000000" charset="0"/>
                <a:cs typeface="Segoe Print" panose="02000600000000000000" charset="0"/>
              </a:rPr>
              <a:t>речь;</a:t>
            </a:r>
            <a:endParaRPr lang="en-US" altLang="en-US" b="1">
              <a:solidFill>
                <a:schemeClr val="tx1"/>
              </a:solidFill>
              <a:latin typeface="Segoe Print" panose="02000600000000000000" charset="0"/>
              <a:cs typeface="Segoe Print" panose="02000600000000000000" charset="0"/>
            </a:endParaRPr>
          </a:p>
          <a:p>
            <a:pPr marL="457200" indent="-457200">
              <a:buFont typeface="Wingdings" panose="05000000000000000000" charset="0"/>
              <a:buChar char="ü"/>
            </a:pPr>
            <a:r>
              <a:rPr lang="en-US" altLang="en-US" b="1">
                <a:solidFill>
                  <a:schemeClr val="tx1"/>
                </a:solidFill>
                <a:latin typeface="Segoe Print" panose="02000600000000000000" charset="0"/>
                <a:cs typeface="Segoe Print" panose="02000600000000000000" charset="0"/>
              </a:rPr>
              <a:t>мышление;</a:t>
            </a:r>
            <a:endParaRPr lang="en-US" altLang="en-US" b="1">
              <a:solidFill>
                <a:schemeClr val="tx1"/>
              </a:solidFill>
              <a:latin typeface="Segoe Print" panose="02000600000000000000" charset="0"/>
              <a:cs typeface="Segoe Print" panose="02000600000000000000" charset="0"/>
            </a:endParaRPr>
          </a:p>
          <a:p>
            <a:pPr marL="457200" indent="-457200">
              <a:buFont typeface="Wingdings" panose="05000000000000000000" charset="0"/>
              <a:buChar char="ü"/>
            </a:pPr>
            <a:r>
              <a:rPr lang="en-US" altLang="en-US" b="1">
                <a:solidFill>
                  <a:schemeClr val="tx1"/>
                </a:solidFill>
                <a:latin typeface="Segoe Print" panose="02000600000000000000" charset="0"/>
                <a:cs typeface="Segoe Print" panose="02000600000000000000" charset="0"/>
              </a:rPr>
              <a:t>любознательность.</a:t>
            </a:r>
            <a:endParaRPr lang="en-US" altLang="en-US" b="1">
              <a:solidFill>
                <a:schemeClr val="tx1"/>
              </a:solidFill>
              <a:latin typeface="Segoe Print" panose="02000600000000000000" charset="0"/>
              <a:cs typeface="Segoe Print" panose="02000600000000000000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Замещающее содержимое 4"/>
          <p:cNvSpPr/>
          <p:nvPr>
            <p:ph idx="1"/>
          </p:nvPr>
        </p:nvSpPr>
        <p:spPr/>
        <p:txBody>
          <a:bodyPr/>
          <a:p>
            <a:pPr algn="ctr"/>
            <a:endParaRPr lang="ru-RU" altLang="en-US" sz="40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charset="0"/>
              <a:cs typeface="Segoe Print" panose="02000600000000000000" charset="0"/>
            </a:endParaRPr>
          </a:p>
          <a:p>
            <a:pPr algn="ctr"/>
            <a:r>
              <a:rPr lang="ru-RU" altLang="en-US"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charset="0"/>
                <a:cs typeface="Segoe Print" panose="02000600000000000000" charset="0"/>
              </a:rPr>
              <a:t>СПАСИБО ЗА ВНИМАНИЕ!</a:t>
            </a:r>
            <a:endParaRPr lang="ru-RU" altLang="en-US" sz="40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charset="0"/>
              <a:cs typeface="Segoe Print" panose="02000600000000000000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47700" y="291465"/>
            <a:ext cx="10515600" cy="5885815"/>
          </a:xfrm>
        </p:spPr>
        <p:txBody>
          <a:bodyPr/>
          <a:p>
            <a:pPr algn="ctr"/>
            <a:endParaRPr lang="en-US" altLang="en-US"/>
          </a:p>
          <a:p>
            <a:pPr algn="ctr"/>
            <a:r>
              <a:rPr lang="en-US" altLang="en-US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charset="0"/>
                <a:cs typeface="Segoe Print" panose="02000600000000000000" charset="0"/>
              </a:rPr>
              <a:t>Актуальность</a:t>
            </a:r>
            <a:endParaRPr lang="en-US" altLang="en-US" b="1">
              <a:solidFill>
                <a:schemeClr val="tx1"/>
              </a:solidFill>
              <a:latin typeface="Segoe Print" panose="02000600000000000000" charset="0"/>
              <a:cs typeface="Segoe Print" panose="02000600000000000000" charset="0"/>
            </a:endParaRPr>
          </a:p>
          <a:p>
            <a:endParaRPr lang="en-US" altLang="en-US" b="1">
              <a:solidFill>
                <a:schemeClr val="tx1"/>
              </a:solidFill>
              <a:latin typeface="Segoe Print" panose="02000600000000000000" charset="0"/>
              <a:cs typeface="Segoe Print" panose="02000600000000000000" charset="0"/>
            </a:endParaRPr>
          </a:p>
          <a:p>
            <a:r>
              <a:rPr lang="en-US" altLang="en-US" b="1">
                <a:solidFill>
                  <a:schemeClr val="tx1"/>
                </a:solidFill>
                <a:latin typeface="Segoe Print" panose="02000600000000000000" charset="0"/>
                <a:cs typeface="Segoe Print" panose="02000600000000000000" charset="0"/>
              </a:rPr>
              <a:t>Почему эта тема важна?</a:t>
            </a:r>
            <a:endParaRPr lang="en-US" altLang="en-US" b="1">
              <a:solidFill>
                <a:schemeClr val="tx1"/>
              </a:solidFill>
              <a:latin typeface="Segoe Print" panose="02000600000000000000" charset="0"/>
              <a:cs typeface="Segoe Print" panose="02000600000000000000" charset="0"/>
            </a:endParaRPr>
          </a:p>
          <a:p>
            <a:pPr marL="457200" indent="-457200">
              <a:buFont typeface="Wingdings" panose="05000000000000000000" charset="0"/>
              <a:buChar char="ü"/>
            </a:pPr>
            <a:r>
              <a:rPr lang="en-US" altLang="en-US" b="1">
                <a:solidFill>
                  <a:schemeClr val="tx1"/>
                </a:solidFill>
                <a:latin typeface="Segoe Print" panose="02000600000000000000" charset="0"/>
                <a:cs typeface="Segoe Print" panose="02000600000000000000" charset="0"/>
              </a:rPr>
              <a:t>знакомит детей с миром финансов;</a:t>
            </a:r>
            <a:endParaRPr lang="en-US" altLang="en-US" b="1">
              <a:solidFill>
                <a:schemeClr val="tx1"/>
              </a:solidFill>
              <a:latin typeface="Segoe Print" panose="02000600000000000000" charset="0"/>
              <a:cs typeface="Segoe Print" panose="02000600000000000000" charset="0"/>
            </a:endParaRPr>
          </a:p>
          <a:p>
            <a:pPr marL="457200" indent="-457200">
              <a:buFont typeface="Wingdings" panose="05000000000000000000" charset="0"/>
              <a:buChar char="ü"/>
            </a:pPr>
            <a:r>
              <a:rPr lang="en-US" altLang="en-US" b="1">
                <a:solidFill>
                  <a:schemeClr val="tx1"/>
                </a:solidFill>
                <a:latin typeface="Segoe Print" panose="02000600000000000000" charset="0"/>
                <a:cs typeface="Segoe Print" panose="02000600000000000000" charset="0"/>
              </a:rPr>
              <a:t>расширяет кругозор;</a:t>
            </a:r>
            <a:endParaRPr lang="en-US" altLang="en-US" b="1">
              <a:solidFill>
                <a:schemeClr val="tx1"/>
              </a:solidFill>
              <a:latin typeface="Segoe Print" panose="02000600000000000000" charset="0"/>
              <a:cs typeface="Segoe Print" panose="02000600000000000000" charset="0"/>
            </a:endParaRPr>
          </a:p>
          <a:p>
            <a:pPr marL="457200" indent="-457200">
              <a:buFont typeface="Wingdings" panose="05000000000000000000" charset="0"/>
              <a:buChar char="ü"/>
            </a:pPr>
            <a:r>
              <a:rPr lang="en-US" altLang="en-US" b="1">
                <a:solidFill>
                  <a:schemeClr val="tx1"/>
                </a:solidFill>
                <a:latin typeface="Segoe Print" panose="02000600000000000000" charset="0"/>
                <a:cs typeface="Segoe Print" panose="02000600000000000000" charset="0"/>
              </a:rPr>
              <a:t>развивает интерес к странам мира;</a:t>
            </a:r>
            <a:endParaRPr lang="en-US" altLang="en-US" b="1">
              <a:solidFill>
                <a:schemeClr val="tx1"/>
              </a:solidFill>
              <a:latin typeface="Segoe Print" panose="02000600000000000000" charset="0"/>
              <a:cs typeface="Segoe Print" panose="02000600000000000000" charset="0"/>
            </a:endParaRPr>
          </a:p>
          <a:p>
            <a:pPr marL="457200" indent="-457200">
              <a:buFont typeface="Wingdings" panose="05000000000000000000" charset="0"/>
              <a:buChar char="ü"/>
            </a:pPr>
            <a:r>
              <a:rPr lang="en-US" altLang="en-US" b="1">
                <a:solidFill>
                  <a:schemeClr val="tx1"/>
                </a:solidFill>
                <a:latin typeface="Segoe Print" panose="02000600000000000000" charset="0"/>
                <a:cs typeface="Segoe Print" panose="02000600000000000000" charset="0"/>
              </a:rPr>
              <a:t>формирует представления о деньгах как средстве обмена;</a:t>
            </a:r>
            <a:endParaRPr lang="en-US" altLang="en-US" b="1">
              <a:solidFill>
                <a:schemeClr val="tx1"/>
              </a:solidFill>
              <a:latin typeface="Segoe Print" panose="02000600000000000000" charset="0"/>
              <a:cs typeface="Segoe Print" panose="02000600000000000000" charset="0"/>
            </a:endParaRPr>
          </a:p>
          <a:p>
            <a:pPr marL="457200" indent="-457200">
              <a:buFont typeface="Wingdings" panose="05000000000000000000" charset="0"/>
              <a:buChar char="ü"/>
            </a:pPr>
            <a:r>
              <a:rPr lang="en-US" altLang="en-US" b="1">
                <a:solidFill>
                  <a:schemeClr val="tx1"/>
                </a:solidFill>
                <a:latin typeface="Segoe Print" panose="02000600000000000000" charset="0"/>
                <a:cs typeface="Segoe Print" panose="02000600000000000000" charset="0"/>
              </a:rPr>
              <a:t>помогает развивать речь, внимание и мышление.</a:t>
            </a:r>
            <a:endParaRPr lang="en-US" altLang="en-US" b="1">
              <a:solidFill>
                <a:schemeClr val="tx1"/>
              </a:solidFill>
              <a:latin typeface="Segoe Print" panose="02000600000000000000" charset="0"/>
              <a:cs typeface="Segoe Print" panose="02000600000000000000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Замещающее содержимое 4"/>
          <p:cNvSpPr/>
          <p:nvPr>
            <p:ph idx="1"/>
          </p:nvPr>
        </p:nvSpPr>
        <p:spPr>
          <a:xfrm>
            <a:off x="647700" y="301625"/>
            <a:ext cx="11318240" cy="6493510"/>
          </a:xfrm>
        </p:spPr>
        <p:txBody>
          <a:bodyPr>
            <a:noAutofit/>
          </a:bodyPr>
          <a:p>
            <a:pPr algn="ctr">
              <a:lnSpc>
                <a:spcPct val="60000"/>
              </a:lnSpc>
            </a:pPr>
            <a:endParaRPr lang="en-US" altLang="en-US" sz="1600" b="1">
              <a:solidFill>
                <a:schemeClr val="tx1"/>
              </a:solidFill>
              <a:latin typeface="Segoe Print" panose="02000600000000000000" charset="0"/>
              <a:cs typeface="Segoe Print" panose="02000600000000000000" charset="0"/>
            </a:endParaRPr>
          </a:p>
          <a:p>
            <a:pPr algn="l">
              <a:lnSpc>
                <a:spcPct val="60000"/>
              </a:lnSpc>
              <a:buFont typeface="Wingdings" panose="05000000000000000000" charset="0"/>
            </a:pPr>
            <a:r>
              <a:rPr lang="en-US" altLang="en-US" sz="2000" b="1" u="sng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charset="0"/>
                <a:cs typeface="Segoe Print" panose="02000600000000000000" charset="0"/>
              </a:rPr>
              <a:t>Цель</a:t>
            </a:r>
            <a:endParaRPr lang="en-US" altLang="en-US" sz="2000" b="1" u="sng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charset="0"/>
              <a:cs typeface="Segoe Print" panose="02000600000000000000" charset="0"/>
            </a:endParaRPr>
          </a:p>
          <a:p>
            <a:pPr marL="457200" indent="-457200" algn="l">
              <a:lnSpc>
                <a:spcPct val="60000"/>
              </a:lnSpc>
              <a:buFont typeface="Wingdings" panose="05000000000000000000" charset="0"/>
              <a:buChar char="ü"/>
            </a:pPr>
            <a:endParaRPr lang="en-US" altLang="en-US" sz="2000" b="1">
              <a:solidFill>
                <a:schemeClr val="tx1"/>
              </a:solidFill>
              <a:latin typeface="Segoe Print" panose="02000600000000000000" charset="0"/>
              <a:cs typeface="Segoe Print" panose="02000600000000000000" charset="0"/>
            </a:endParaRPr>
          </a:p>
          <a:p>
            <a:pPr marL="457200" indent="-457200" algn="l">
              <a:lnSpc>
                <a:spcPct val="60000"/>
              </a:lnSpc>
              <a:buFont typeface="Wingdings" panose="05000000000000000000" charset="0"/>
              <a:buChar char="ü"/>
            </a:pPr>
            <a:r>
              <a:rPr lang="en-US" altLang="en-US" sz="2000" b="1">
                <a:solidFill>
                  <a:schemeClr val="tx1"/>
                </a:solidFill>
                <a:latin typeface="Segoe Print" panose="02000600000000000000" charset="0"/>
                <a:cs typeface="Segoe Print" panose="02000600000000000000" charset="0"/>
              </a:rPr>
              <a:t>Познакомить воспитателей с возможностями использования темы денег </a:t>
            </a:r>
            <a:endParaRPr lang="en-US" altLang="en-US" sz="2000" b="1">
              <a:solidFill>
                <a:schemeClr val="tx1"/>
              </a:solidFill>
              <a:latin typeface="Segoe Print" panose="02000600000000000000" charset="0"/>
              <a:cs typeface="Segoe Print" panose="02000600000000000000" charset="0"/>
            </a:endParaRPr>
          </a:p>
          <a:p>
            <a:pPr algn="l">
              <a:lnSpc>
                <a:spcPct val="60000"/>
              </a:lnSpc>
              <a:buFont typeface="Wingdings" panose="05000000000000000000" charset="0"/>
            </a:pPr>
            <a:r>
              <a:rPr lang="en-US" altLang="en-US" sz="2000" b="1">
                <a:solidFill>
                  <a:schemeClr val="tx1"/>
                </a:solidFill>
                <a:latin typeface="Segoe Print" panose="02000600000000000000" charset="0"/>
                <a:cs typeface="Segoe Print" panose="02000600000000000000" charset="0"/>
              </a:rPr>
              <a:t>разных стран для формирования у детей элементарных представлений о </a:t>
            </a:r>
            <a:endParaRPr lang="en-US" altLang="en-US" sz="2000" b="1">
              <a:solidFill>
                <a:schemeClr val="tx1"/>
              </a:solidFill>
              <a:latin typeface="Segoe Print" panose="02000600000000000000" charset="0"/>
              <a:cs typeface="Segoe Print" panose="02000600000000000000" charset="0"/>
            </a:endParaRPr>
          </a:p>
          <a:p>
            <a:pPr algn="l">
              <a:lnSpc>
                <a:spcPct val="60000"/>
              </a:lnSpc>
              <a:buFont typeface="Wingdings" panose="05000000000000000000" charset="0"/>
            </a:pPr>
            <a:r>
              <a:rPr lang="en-US" altLang="en-US" sz="2000" b="1">
                <a:solidFill>
                  <a:schemeClr val="tx1"/>
                </a:solidFill>
                <a:latin typeface="Segoe Print" panose="02000600000000000000" charset="0"/>
                <a:cs typeface="Segoe Print" panose="02000600000000000000" charset="0"/>
              </a:rPr>
              <a:t>финансах, культуре и географии.</a:t>
            </a:r>
            <a:endParaRPr lang="en-US" altLang="en-US" sz="2000" b="1">
              <a:solidFill>
                <a:schemeClr val="tx1"/>
              </a:solidFill>
              <a:latin typeface="Segoe Print" panose="02000600000000000000" charset="0"/>
              <a:cs typeface="Segoe Print" panose="02000600000000000000" charset="0"/>
            </a:endParaRPr>
          </a:p>
          <a:p>
            <a:pPr algn="l">
              <a:lnSpc>
                <a:spcPct val="60000"/>
              </a:lnSpc>
            </a:pPr>
            <a:endParaRPr lang="en-US" altLang="ru-RU" sz="2000" b="1">
              <a:solidFill>
                <a:schemeClr val="tx1"/>
              </a:solidFill>
              <a:latin typeface="Segoe Print" panose="02000600000000000000" charset="0"/>
              <a:cs typeface="Segoe Print" panose="02000600000000000000" charset="0"/>
            </a:endParaRPr>
          </a:p>
          <a:p>
            <a:pPr algn="l">
              <a:lnSpc>
                <a:spcPct val="60000"/>
              </a:lnSpc>
              <a:buFont typeface="Wingdings" panose="05000000000000000000" charset="0"/>
            </a:pPr>
            <a:endParaRPr lang="en-US" altLang="en-US" sz="2000" b="1" u="sng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charset="0"/>
              <a:cs typeface="Segoe Print" panose="02000600000000000000" charset="0"/>
            </a:endParaRPr>
          </a:p>
          <a:p>
            <a:pPr algn="l">
              <a:lnSpc>
                <a:spcPct val="60000"/>
              </a:lnSpc>
              <a:buFont typeface="Wingdings" panose="05000000000000000000" charset="0"/>
            </a:pPr>
            <a:r>
              <a:rPr lang="en-US" altLang="en-US" sz="2000" b="1" u="sng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charset="0"/>
                <a:cs typeface="Segoe Print" panose="02000600000000000000" charset="0"/>
              </a:rPr>
              <a:t>Задачи</a:t>
            </a:r>
            <a:endParaRPr lang="en-US" altLang="en-US" sz="2000" b="1" u="sng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charset="0"/>
              <a:cs typeface="Segoe Print" panose="02000600000000000000" charset="0"/>
            </a:endParaRPr>
          </a:p>
          <a:p>
            <a:pPr marL="457200" indent="-457200" algn="l">
              <a:lnSpc>
                <a:spcPct val="60000"/>
              </a:lnSpc>
              <a:buFont typeface="Wingdings" panose="05000000000000000000" charset="0"/>
              <a:buChar char="ü"/>
            </a:pPr>
            <a:r>
              <a:rPr lang="en-US" altLang="en-US" sz="2000" b="1">
                <a:solidFill>
                  <a:schemeClr val="tx1"/>
                </a:solidFill>
                <a:latin typeface="Segoe Print" panose="02000600000000000000" charset="0"/>
                <a:cs typeface="Segoe Print" panose="02000600000000000000" charset="0"/>
              </a:rPr>
              <a:t>показать, как через тему денег развивать финансовую грамотность;</a:t>
            </a:r>
            <a:endParaRPr lang="en-US" altLang="en-US" sz="2000" b="1">
              <a:solidFill>
                <a:schemeClr val="tx1"/>
              </a:solidFill>
              <a:latin typeface="Segoe Print" panose="02000600000000000000" charset="0"/>
              <a:cs typeface="Segoe Print" panose="02000600000000000000" charset="0"/>
            </a:endParaRPr>
          </a:p>
          <a:p>
            <a:pPr marL="457200" indent="-457200" algn="l">
              <a:lnSpc>
                <a:spcPct val="60000"/>
              </a:lnSpc>
              <a:buFont typeface="Wingdings" panose="05000000000000000000" charset="0"/>
              <a:buChar char="ü"/>
            </a:pPr>
            <a:endParaRPr lang="en-US" altLang="en-US" sz="2000" b="1">
              <a:solidFill>
                <a:schemeClr val="tx1"/>
              </a:solidFill>
              <a:latin typeface="Segoe Print" panose="02000600000000000000" charset="0"/>
              <a:cs typeface="Segoe Print" panose="02000600000000000000" charset="0"/>
            </a:endParaRPr>
          </a:p>
          <a:p>
            <a:pPr marL="457200" indent="-457200" algn="l">
              <a:lnSpc>
                <a:spcPct val="60000"/>
              </a:lnSpc>
              <a:buFont typeface="Wingdings" panose="05000000000000000000" charset="0"/>
              <a:buChar char="ü"/>
            </a:pPr>
            <a:r>
              <a:rPr lang="en-US" altLang="en-US" sz="2000" b="1">
                <a:solidFill>
                  <a:schemeClr val="tx1"/>
                </a:solidFill>
                <a:latin typeface="Segoe Print" panose="02000600000000000000" charset="0"/>
                <a:cs typeface="Segoe Print" panose="02000600000000000000" charset="0"/>
              </a:rPr>
              <a:t>познакомить с денежными единицами разных стран;</a:t>
            </a:r>
            <a:endParaRPr lang="en-US" altLang="en-US" sz="2000" b="1">
              <a:solidFill>
                <a:schemeClr val="tx1"/>
              </a:solidFill>
              <a:latin typeface="Segoe Print" panose="02000600000000000000" charset="0"/>
              <a:cs typeface="Segoe Print" panose="02000600000000000000" charset="0"/>
            </a:endParaRPr>
          </a:p>
          <a:p>
            <a:pPr marL="457200" indent="-457200" algn="l">
              <a:lnSpc>
                <a:spcPct val="60000"/>
              </a:lnSpc>
              <a:buFont typeface="Wingdings" panose="05000000000000000000" charset="0"/>
              <a:buChar char="ü"/>
            </a:pPr>
            <a:endParaRPr lang="en-US" altLang="en-US" sz="2000" b="1">
              <a:solidFill>
                <a:schemeClr val="tx1"/>
              </a:solidFill>
              <a:latin typeface="Segoe Print" panose="02000600000000000000" charset="0"/>
              <a:cs typeface="Segoe Print" panose="02000600000000000000" charset="0"/>
            </a:endParaRPr>
          </a:p>
          <a:p>
            <a:pPr marL="457200" indent="-457200" algn="l">
              <a:lnSpc>
                <a:spcPct val="60000"/>
              </a:lnSpc>
              <a:buFont typeface="Wingdings" panose="05000000000000000000" charset="0"/>
              <a:buChar char="ü"/>
            </a:pPr>
            <a:r>
              <a:rPr lang="en-US" altLang="en-US" sz="2000" b="1">
                <a:solidFill>
                  <a:schemeClr val="tx1"/>
                </a:solidFill>
                <a:latin typeface="Segoe Print" panose="02000600000000000000" charset="0"/>
                <a:cs typeface="Segoe Print" panose="02000600000000000000" charset="0"/>
              </a:rPr>
              <a:t>научить использовать игровые формы работы с детьми;</a:t>
            </a:r>
            <a:endParaRPr lang="en-US" altLang="en-US" sz="2000" b="1">
              <a:solidFill>
                <a:schemeClr val="tx1"/>
              </a:solidFill>
              <a:latin typeface="Segoe Print" panose="02000600000000000000" charset="0"/>
              <a:cs typeface="Segoe Print" panose="02000600000000000000" charset="0"/>
            </a:endParaRPr>
          </a:p>
          <a:p>
            <a:pPr marL="457200" indent="-457200" algn="l">
              <a:lnSpc>
                <a:spcPct val="60000"/>
              </a:lnSpc>
              <a:buFont typeface="Wingdings" panose="05000000000000000000" charset="0"/>
              <a:buChar char="ü"/>
            </a:pPr>
            <a:endParaRPr lang="en-US" altLang="en-US" sz="2000" b="1">
              <a:solidFill>
                <a:schemeClr val="tx1"/>
              </a:solidFill>
              <a:latin typeface="Segoe Print" panose="02000600000000000000" charset="0"/>
              <a:cs typeface="Segoe Print" panose="02000600000000000000" charset="0"/>
            </a:endParaRPr>
          </a:p>
          <a:p>
            <a:pPr algn="l">
              <a:lnSpc>
                <a:spcPct val="60000"/>
              </a:lnSpc>
              <a:buFont typeface="Wingdings" panose="05000000000000000000" charset="0"/>
            </a:pPr>
            <a:endParaRPr lang="en-US" altLang="en-US" sz="2000" b="1">
              <a:solidFill>
                <a:schemeClr val="tx1"/>
              </a:solidFill>
              <a:latin typeface="Segoe Print" panose="02000600000000000000" charset="0"/>
              <a:cs typeface="Segoe Print" panose="02000600000000000000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47700" y="240665"/>
            <a:ext cx="10515600" cy="5936615"/>
          </a:xfrm>
        </p:spPr>
        <p:txBody>
          <a:bodyPr/>
          <a:p>
            <a:pPr algn="ctr"/>
            <a:endParaRPr lang="en-US" altLang="en-US" b="1">
              <a:solidFill>
                <a:schemeClr val="tx1"/>
              </a:solidFill>
              <a:latin typeface="Segoe Print" panose="02000600000000000000" charset="0"/>
              <a:cs typeface="Segoe Print" panose="02000600000000000000" charset="0"/>
            </a:endParaRPr>
          </a:p>
          <a:p>
            <a:pPr algn="ctr"/>
            <a:r>
              <a:rPr lang="en-US" altLang="en-US" b="1">
                <a:solidFill>
                  <a:schemeClr val="tx1"/>
                </a:solidFill>
                <a:latin typeface="Segoe Print" panose="02000600000000000000" charset="0"/>
                <a:cs typeface="Segoe Print" panose="02000600000000000000" charset="0"/>
              </a:rPr>
              <a:t>Что такое деньги?</a:t>
            </a:r>
            <a:endParaRPr lang="en-US" altLang="en-US" b="1">
              <a:solidFill>
                <a:schemeClr val="tx1"/>
              </a:solidFill>
              <a:latin typeface="Segoe Print" panose="02000600000000000000" charset="0"/>
              <a:cs typeface="Segoe Print" panose="02000600000000000000" charset="0"/>
            </a:endParaRPr>
          </a:p>
          <a:p>
            <a:endParaRPr lang="en-US" altLang="en-US" b="1">
              <a:solidFill>
                <a:schemeClr val="tx1"/>
              </a:solidFill>
              <a:latin typeface="Segoe Print" panose="02000600000000000000" charset="0"/>
              <a:cs typeface="Segoe Print" panose="02000600000000000000" charset="0"/>
            </a:endParaRPr>
          </a:p>
          <a:p>
            <a:r>
              <a:rPr lang="en-US" altLang="en-US" b="1">
                <a:solidFill>
                  <a:schemeClr val="tx1"/>
                </a:solidFill>
                <a:latin typeface="Segoe Print" panose="02000600000000000000" charset="0"/>
                <a:cs typeface="Segoe Print" panose="02000600000000000000" charset="0"/>
              </a:rPr>
              <a:t>Деньги — это средство оплаты товаров и услуг.</a:t>
            </a:r>
            <a:endParaRPr lang="en-US" altLang="en-US" b="1">
              <a:solidFill>
                <a:schemeClr val="tx1"/>
              </a:solidFill>
              <a:latin typeface="Segoe Print" panose="02000600000000000000" charset="0"/>
              <a:cs typeface="Segoe Print" panose="02000600000000000000" charset="0"/>
            </a:endParaRPr>
          </a:p>
          <a:p>
            <a:r>
              <a:rPr lang="en-US" altLang="en-US" b="1">
                <a:solidFill>
                  <a:schemeClr val="tx1"/>
                </a:solidFill>
                <a:latin typeface="Segoe Print" panose="02000600000000000000" charset="0"/>
                <a:cs typeface="Segoe Print" panose="02000600000000000000" charset="0"/>
              </a:rPr>
              <a:t></a:t>
            </a:r>
            <a:endParaRPr lang="en-US" altLang="en-US" b="1">
              <a:solidFill>
                <a:schemeClr val="tx1"/>
              </a:solidFill>
              <a:latin typeface="Segoe Print" panose="02000600000000000000" charset="0"/>
              <a:cs typeface="Segoe Print" panose="02000600000000000000" charset="0"/>
            </a:endParaRPr>
          </a:p>
          <a:p>
            <a:pPr marL="457200" indent="-457200">
              <a:buFont typeface="Wingdings" panose="05000000000000000000" charset="0"/>
              <a:buChar char="ü"/>
            </a:pPr>
            <a:r>
              <a:rPr lang="en-US" altLang="en-US" b="1">
                <a:solidFill>
                  <a:schemeClr val="tx1"/>
                </a:solidFill>
                <a:latin typeface="Segoe Print" panose="02000600000000000000" charset="0"/>
                <a:cs typeface="Segoe Print" panose="02000600000000000000" charset="0"/>
              </a:rPr>
              <a:t>деньги бывают монетами и купюрами;</a:t>
            </a:r>
            <a:endParaRPr lang="en-US" altLang="en-US" b="1">
              <a:solidFill>
                <a:schemeClr val="tx1"/>
              </a:solidFill>
              <a:latin typeface="Segoe Print" panose="02000600000000000000" charset="0"/>
              <a:cs typeface="Segoe Print" panose="02000600000000000000" charset="0"/>
            </a:endParaRPr>
          </a:p>
          <a:p>
            <a:pPr marL="457200" indent="-457200">
              <a:buFont typeface="Wingdings" panose="05000000000000000000" charset="0"/>
              <a:buChar char="ü"/>
            </a:pPr>
            <a:r>
              <a:rPr lang="en-US" altLang="en-US" b="1">
                <a:solidFill>
                  <a:schemeClr val="tx1"/>
                </a:solidFill>
                <a:latin typeface="Segoe Print" panose="02000600000000000000" charset="0"/>
                <a:cs typeface="Segoe Print" panose="02000600000000000000" charset="0"/>
              </a:rPr>
              <a:t>у каждой страны свои деньги;</a:t>
            </a:r>
            <a:endParaRPr lang="en-US" altLang="en-US" b="1">
              <a:solidFill>
                <a:schemeClr val="tx1"/>
              </a:solidFill>
              <a:latin typeface="Segoe Print" panose="02000600000000000000" charset="0"/>
              <a:cs typeface="Segoe Print" panose="02000600000000000000" charset="0"/>
            </a:endParaRPr>
          </a:p>
          <a:p>
            <a:pPr marL="457200" indent="-457200">
              <a:buFont typeface="Wingdings" panose="05000000000000000000" charset="0"/>
              <a:buChar char="ü"/>
            </a:pPr>
            <a:r>
              <a:rPr lang="en-US" altLang="en-US" b="1">
                <a:solidFill>
                  <a:schemeClr val="tx1"/>
                </a:solidFill>
                <a:latin typeface="Segoe Print" panose="02000600000000000000" charset="0"/>
                <a:cs typeface="Segoe Print" panose="02000600000000000000" charset="0"/>
              </a:rPr>
              <a:t>деньги помогают людям покупать необходимые вещи.</a:t>
            </a:r>
            <a:endParaRPr lang="en-US" altLang="en-US" b="1">
              <a:solidFill>
                <a:schemeClr val="tx1"/>
              </a:solidFill>
              <a:latin typeface="Segoe Print" panose="02000600000000000000" charset="0"/>
              <a:cs typeface="Segoe Print" panose="02000600000000000000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Замещающее содержимое 4"/>
          <p:cNvSpPr/>
          <p:nvPr>
            <p:ph idx="1"/>
          </p:nvPr>
        </p:nvSpPr>
        <p:spPr>
          <a:xfrm>
            <a:off x="81280" y="122555"/>
            <a:ext cx="11951970" cy="6735445"/>
          </a:xfrm>
        </p:spPr>
        <p:txBody>
          <a:bodyPr>
            <a:normAutofit fontScale="25000"/>
          </a:bodyPr>
          <a:p>
            <a:pPr algn="ctr"/>
            <a:r>
              <a:rPr lang="en-US" altLang="en-US" sz="9300" b="1">
                <a:solidFill>
                  <a:schemeClr val="tx1"/>
                </a:solidFill>
                <a:latin typeface="Segoe Print" panose="02000600000000000000" charset="0"/>
                <a:cs typeface="Segoe Print" panose="02000600000000000000" charset="0"/>
              </a:rPr>
              <a:t>Примеры денежных единиц</a:t>
            </a:r>
            <a:endParaRPr lang="en-US" altLang="en-US" sz="9300" b="1">
              <a:solidFill>
                <a:schemeClr val="tx1"/>
              </a:solidFill>
              <a:latin typeface="Segoe Print" panose="02000600000000000000" charset="0"/>
              <a:cs typeface="Segoe Print" panose="02000600000000000000" charset="0"/>
            </a:endParaRPr>
          </a:p>
          <a:p>
            <a:pPr algn="l"/>
            <a:r>
              <a:rPr lang="ru-RU" altLang="en-US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                    </a:t>
            </a:r>
            <a:endParaRPr lang="ru-RU" altLang="en-US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endParaRPr lang="ru-RU" altLang="en-US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ru-RU" altLang="en-US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                              </a:t>
            </a:r>
            <a:endParaRPr lang="ru-RU" altLang="en-US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endParaRPr lang="ru-RU" altLang="en-US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endParaRPr lang="ru-RU" altLang="en-US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endParaRPr lang="ru-RU" altLang="en-US" b="1">
              <a:solidFill>
                <a:schemeClr val="tx1"/>
              </a:solidFill>
              <a:latin typeface="Segoe Print" panose="02000600000000000000" charset="0"/>
              <a:cs typeface="Segoe Print" panose="02000600000000000000" charset="0"/>
            </a:endParaRPr>
          </a:p>
          <a:p>
            <a:pPr algn="l"/>
            <a:endParaRPr lang="ru-RU" altLang="en-US" b="1">
              <a:solidFill>
                <a:schemeClr val="tx1"/>
              </a:solidFill>
              <a:latin typeface="Segoe Print" panose="02000600000000000000" charset="0"/>
              <a:cs typeface="Segoe Print" panose="02000600000000000000" charset="0"/>
            </a:endParaRPr>
          </a:p>
          <a:p>
            <a:pPr algn="l"/>
            <a:endParaRPr lang="ru-RU" altLang="en-US" b="1">
              <a:solidFill>
                <a:schemeClr val="tx1"/>
              </a:solidFill>
              <a:latin typeface="Segoe Print" panose="02000600000000000000" charset="0"/>
              <a:cs typeface="Segoe Print" panose="02000600000000000000" charset="0"/>
            </a:endParaRPr>
          </a:p>
          <a:p>
            <a:pPr algn="l"/>
            <a:r>
              <a:rPr lang="ru-RU" altLang="en-US" b="1">
                <a:solidFill>
                  <a:schemeClr val="tx1"/>
                </a:solidFill>
                <a:latin typeface="Segoe Print" panose="02000600000000000000" charset="0"/>
                <a:cs typeface="Segoe Print" panose="02000600000000000000" charset="0"/>
              </a:rPr>
              <a:t>                       </a:t>
            </a:r>
            <a:endParaRPr lang="ru-RU" altLang="en-US" b="1">
              <a:solidFill>
                <a:schemeClr val="tx1"/>
              </a:solidFill>
              <a:latin typeface="Segoe Print" panose="02000600000000000000" charset="0"/>
              <a:cs typeface="Segoe Print" panose="02000600000000000000" charset="0"/>
            </a:endParaRPr>
          </a:p>
          <a:p>
            <a:pPr algn="l"/>
            <a:r>
              <a:rPr lang="ru-RU" altLang="en-US" b="1">
                <a:solidFill>
                  <a:schemeClr val="tx1"/>
                </a:solidFill>
                <a:latin typeface="Segoe Print" panose="02000600000000000000" charset="0"/>
                <a:cs typeface="Segoe Print" panose="02000600000000000000" charset="0"/>
              </a:rPr>
              <a:t>            </a:t>
            </a:r>
            <a:endParaRPr lang="ru-RU" altLang="en-US" b="1">
              <a:solidFill>
                <a:schemeClr val="tx1"/>
              </a:solidFill>
              <a:latin typeface="Segoe Print" panose="02000600000000000000" charset="0"/>
              <a:cs typeface="Segoe Print" panose="02000600000000000000" charset="0"/>
            </a:endParaRPr>
          </a:p>
          <a:p>
            <a:pPr algn="l"/>
            <a:endParaRPr lang="ru-RU" altLang="en-US" b="1">
              <a:solidFill>
                <a:schemeClr val="tx1"/>
              </a:solidFill>
              <a:latin typeface="Segoe Print" panose="02000600000000000000" charset="0"/>
              <a:cs typeface="Segoe Print" panose="02000600000000000000" charset="0"/>
            </a:endParaRPr>
          </a:p>
          <a:p>
            <a:pPr algn="l"/>
            <a:r>
              <a:rPr lang="ru-RU" altLang="en-US" b="1">
                <a:solidFill>
                  <a:schemeClr val="tx1"/>
                </a:solidFill>
                <a:latin typeface="Segoe Print" panose="02000600000000000000" charset="0"/>
                <a:cs typeface="Segoe Print" panose="02000600000000000000" charset="0"/>
              </a:rPr>
              <a:t> </a:t>
            </a:r>
            <a:r>
              <a:rPr lang="ru-RU" altLang="en-US" sz="8000" b="1">
                <a:solidFill>
                  <a:schemeClr val="tx1"/>
                </a:solidFill>
                <a:latin typeface="Segoe Print" panose="02000600000000000000" charset="0"/>
                <a:cs typeface="Segoe Print" panose="02000600000000000000" charset="0"/>
              </a:rPr>
              <a:t> </a:t>
            </a:r>
            <a:endParaRPr lang="ru-RU" altLang="en-US" sz="8000" b="1">
              <a:solidFill>
                <a:schemeClr val="tx1"/>
              </a:solidFill>
              <a:latin typeface="Segoe Print" panose="02000600000000000000" charset="0"/>
              <a:cs typeface="Segoe Print" panose="02000600000000000000" charset="0"/>
            </a:endParaRPr>
          </a:p>
          <a:p>
            <a:pPr algn="l"/>
            <a:r>
              <a:rPr lang="ru-RU" altLang="en-US" sz="8000" b="1">
                <a:solidFill>
                  <a:schemeClr val="tx1"/>
                </a:solidFill>
                <a:latin typeface="Segoe Print" panose="02000600000000000000" charset="0"/>
                <a:cs typeface="Segoe Print" panose="02000600000000000000" charset="0"/>
              </a:rPr>
              <a:t>              Россия-Рубль             США-Доллар                  Страны Евросоюза- Евро</a:t>
            </a:r>
            <a:endParaRPr lang="ru-RU" altLang="en-US" sz="8000" b="1">
              <a:solidFill>
                <a:schemeClr val="tx1"/>
              </a:solidFill>
              <a:latin typeface="Segoe Print" panose="02000600000000000000" charset="0"/>
              <a:cs typeface="Segoe Print" panose="02000600000000000000" charset="0"/>
            </a:endParaRPr>
          </a:p>
          <a:p>
            <a:pPr algn="l"/>
            <a:endParaRPr lang="ru-RU" altLang="en-US" sz="8000" b="1">
              <a:solidFill>
                <a:schemeClr val="tx1"/>
              </a:solidFill>
              <a:latin typeface="Segoe Print" panose="02000600000000000000" charset="0"/>
              <a:cs typeface="Segoe Print" panose="02000600000000000000" charset="0"/>
            </a:endParaRPr>
          </a:p>
          <a:p>
            <a:pPr algn="l"/>
            <a:endParaRPr lang="ru-RU" altLang="en-US" b="1">
              <a:solidFill>
                <a:schemeClr val="tx1"/>
              </a:solidFill>
              <a:latin typeface="Segoe Print" panose="02000600000000000000" charset="0"/>
              <a:cs typeface="Segoe Print" panose="02000600000000000000" charset="0"/>
            </a:endParaRPr>
          </a:p>
          <a:p>
            <a:pPr algn="l"/>
            <a:endParaRPr lang="ru-RU" altLang="en-US" b="1">
              <a:solidFill>
                <a:schemeClr val="tx1"/>
              </a:solidFill>
              <a:latin typeface="Segoe Print" panose="02000600000000000000" charset="0"/>
              <a:cs typeface="Segoe Print" panose="02000600000000000000" charset="0"/>
            </a:endParaRPr>
          </a:p>
          <a:p>
            <a:pPr algn="l"/>
            <a:endParaRPr lang="ru-RU" altLang="en-US" b="1">
              <a:solidFill>
                <a:schemeClr val="tx1"/>
              </a:solidFill>
              <a:latin typeface="Segoe Print" panose="02000600000000000000" charset="0"/>
              <a:cs typeface="Segoe Print" panose="02000600000000000000" charset="0"/>
            </a:endParaRPr>
          </a:p>
          <a:p>
            <a:pPr algn="l"/>
            <a:endParaRPr lang="ru-RU" altLang="en-US" b="1">
              <a:solidFill>
                <a:schemeClr val="tx1"/>
              </a:solidFill>
              <a:latin typeface="Segoe Print" panose="02000600000000000000" charset="0"/>
              <a:cs typeface="Segoe Print" panose="02000600000000000000" charset="0"/>
            </a:endParaRPr>
          </a:p>
          <a:p>
            <a:pPr algn="l"/>
            <a:endParaRPr lang="ru-RU" altLang="en-US" b="1">
              <a:solidFill>
                <a:schemeClr val="tx1"/>
              </a:solidFill>
              <a:latin typeface="Segoe Print" panose="02000600000000000000" charset="0"/>
              <a:cs typeface="Segoe Print" panose="02000600000000000000" charset="0"/>
            </a:endParaRPr>
          </a:p>
          <a:p>
            <a:pPr algn="l"/>
            <a:endParaRPr lang="ru-RU" altLang="en-US" b="1">
              <a:solidFill>
                <a:schemeClr val="tx1"/>
              </a:solidFill>
              <a:latin typeface="Segoe Print" panose="02000600000000000000" charset="0"/>
              <a:cs typeface="Segoe Print" panose="02000600000000000000" charset="0"/>
            </a:endParaRPr>
          </a:p>
          <a:p>
            <a:pPr algn="l"/>
            <a:endParaRPr lang="ru-RU" altLang="en-US" b="1">
              <a:solidFill>
                <a:schemeClr val="tx1"/>
              </a:solidFill>
              <a:latin typeface="Segoe Print" panose="02000600000000000000" charset="0"/>
              <a:cs typeface="Segoe Print" panose="02000600000000000000" charset="0"/>
            </a:endParaRPr>
          </a:p>
          <a:p>
            <a:pPr algn="l"/>
            <a:endParaRPr lang="ru-RU" altLang="en-US" b="1">
              <a:solidFill>
                <a:schemeClr val="tx1"/>
              </a:solidFill>
              <a:latin typeface="Segoe Print" panose="02000600000000000000" charset="0"/>
              <a:cs typeface="Segoe Print" panose="02000600000000000000" charset="0"/>
            </a:endParaRPr>
          </a:p>
          <a:p>
            <a:pPr algn="l"/>
            <a:endParaRPr lang="ru-RU" altLang="en-US" b="1">
              <a:solidFill>
                <a:schemeClr val="tx1"/>
              </a:solidFill>
              <a:latin typeface="Segoe Print" panose="02000600000000000000" charset="0"/>
              <a:cs typeface="Segoe Print" panose="02000600000000000000" charset="0"/>
            </a:endParaRPr>
          </a:p>
          <a:p>
            <a:pPr algn="l"/>
            <a:r>
              <a:rPr lang="ru-RU" altLang="en-US" sz="8000" b="1">
                <a:solidFill>
                  <a:schemeClr val="tx1"/>
                </a:solidFill>
                <a:latin typeface="Segoe Print" panose="02000600000000000000" charset="0"/>
                <a:cs typeface="Segoe Print" panose="02000600000000000000" charset="0"/>
              </a:rPr>
              <a:t>     Китай-Юань               Великобритания Фунт стерлингов      </a:t>
            </a:r>
            <a:r>
              <a:rPr lang="ru-RU" altLang="en-US" sz="8000" b="1">
                <a:solidFill>
                  <a:schemeClr val="tx1"/>
                </a:solidFill>
                <a:latin typeface="Segoe Print" panose="02000600000000000000" charset="0"/>
                <a:cs typeface="Segoe Print" panose="02000600000000000000" charset="0"/>
                <a:sym typeface="+mn-ea"/>
              </a:rPr>
              <a:t>Япония-Иена</a:t>
            </a:r>
            <a:endParaRPr lang="ru-RU" altLang="en-US" sz="8000" b="1">
              <a:solidFill>
                <a:schemeClr val="tx1"/>
              </a:solidFill>
              <a:latin typeface="Segoe Print" panose="02000600000000000000" charset="0"/>
              <a:cs typeface="Segoe Print" panose="02000600000000000000" charset="0"/>
            </a:endParaRPr>
          </a:p>
          <a:p>
            <a:pPr algn="l"/>
            <a:endParaRPr lang="ru-RU" altLang="en-US" sz="8000" b="1">
              <a:solidFill>
                <a:schemeClr val="tx1"/>
              </a:solidFill>
              <a:latin typeface="Segoe Print" panose="02000600000000000000" charset="0"/>
              <a:cs typeface="Segoe Print" panose="02000600000000000000" charset="0"/>
            </a:endParaRPr>
          </a:p>
        </p:txBody>
      </p:sp>
      <p:pic>
        <p:nvPicPr>
          <p:cNvPr id="6" name="Изображение 5"/>
          <p:cNvPicPr/>
          <p:nvPr/>
        </p:nvPicPr>
        <p:blipFill>
          <a:blip r:embed="rId2"/>
          <a:srcRect l="17559" t="13721" r="25515" b="7896"/>
          <a:stretch>
            <a:fillRect/>
          </a:stretch>
        </p:blipFill>
        <p:spPr>
          <a:xfrm>
            <a:off x="442595" y="657225"/>
            <a:ext cx="3863340" cy="2449195"/>
          </a:xfrm>
          <a:prstGeom prst="rect">
            <a:avLst/>
          </a:prstGeom>
        </p:spPr>
      </p:pic>
      <p:pic>
        <p:nvPicPr>
          <p:cNvPr id="8" name="Изображение 7"/>
          <p:cNvPicPr/>
          <p:nvPr/>
        </p:nvPicPr>
        <p:blipFill>
          <a:blip r:embed="rId3"/>
          <a:stretch>
            <a:fillRect/>
          </a:stretch>
        </p:blipFill>
        <p:spPr>
          <a:xfrm>
            <a:off x="4424045" y="657225"/>
            <a:ext cx="3078480" cy="2449195"/>
          </a:xfrm>
          <a:prstGeom prst="rect">
            <a:avLst/>
          </a:prstGeom>
        </p:spPr>
      </p:pic>
      <p:pic>
        <p:nvPicPr>
          <p:cNvPr id="9" name="Изображение 8"/>
          <p:cNvPicPr/>
          <p:nvPr/>
        </p:nvPicPr>
        <p:blipFill>
          <a:blip r:embed="rId4"/>
          <a:stretch>
            <a:fillRect/>
          </a:stretch>
        </p:blipFill>
        <p:spPr>
          <a:xfrm>
            <a:off x="7936230" y="657225"/>
            <a:ext cx="4032885" cy="2327910"/>
          </a:xfrm>
          <a:prstGeom prst="rect">
            <a:avLst/>
          </a:prstGeom>
        </p:spPr>
      </p:pic>
      <p:pic>
        <p:nvPicPr>
          <p:cNvPr id="10" name="Изображение 9"/>
          <p:cNvPicPr/>
          <p:nvPr/>
        </p:nvPicPr>
        <p:blipFill>
          <a:blip r:embed="rId5"/>
          <a:stretch>
            <a:fillRect/>
          </a:stretch>
        </p:blipFill>
        <p:spPr>
          <a:xfrm>
            <a:off x="442595" y="3923030"/>
            <a:ext cx="3489325" cy="2248535"/>
          </a:xfrm>
          <a:prstGeom prst="rect">
            <a:avLst/>
          </a:prstGeom>
        </p:spPr>
      </p:pic>
      <p:pic>
        <p:nvPicPr>
          <p:cNvPr id="11" name="Изображение 10"/>
          <p:cNvPicPr/>
          <p:nvPr/>
        </p:nvPicPr>
        <p:blipFill>
          <a:blip r:embed="rId6"/>
          <a:srcRect l="23145" t="4565" r="8451" b="5343"/>
          <a:stretch>
            <a:fillRect/>
          </a:stretch>
        </p:blipFill>
        <p:spPr>
          <a:xfrm>
            <a:off x="4813935" y="3923030"/>
            <a:ext cx="2917190" cy="2092325"/>
          </a:xfrm>
          <a:prstGeom prst="rect">
            <a:avLst/>
          </a:prstGeom>
        </p:spPr>
      </p:pic>
      <p:pic>
        <p:nvPicPr>
          <p:cNvPr id="12" name="Изображение 11"/>
          <p:cNvPicPr/>
          <p:nvPr/>
        </p:nvPicPr>
        <p:blipFill>
          <a:blip r:embed="rId7"/>
          <a:stretch>
            <a:fillRect/>
          </a:stretch>
        </p:blipFill>
        <p:spPr>
          <a:xfrm>
            <a:off x="8613140" y="3923030"/>
            <a:ext cx="3162300" cy="20929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Замещающее содержимое 4"/>
          <p:cNvSpPr/>
          <p:nvPr>
            <p:ph idx="1"/>
          </p:nvPr>
        </p:nvSpPr>
        <p:spPr>
          <a:xfrm>
            <a:off x="647700" y="363220"/>
            <a:ext cx="10515600" cy="5814060"/>
          </a:xfrm>
        </p:spPr>
        <p:txBody>
          <a:bodyPr/>
          <a:p>
            <a:pPr algn="ctr"/>
            <a:endParaRPr lang="en-US" altLang="en-US"/>
          </a:p>
          <a:p>
            <a:pPr algn="ctr"/>
            <a:r>
              <a:rPr lang="en-US" altLang="en-US" b="1">
                <a:solidFill>
                  <a:schemeClr val="tx1"/>
                </a:solidFill>
                <a:latin typeface="Segoe Print" panose="02000600000000000000" charset="0"/>
                <a:cs typeface="Segoe Print" panose="02000600000000000000" charset="0"/>
              </a:rPr>
              <a:t>Что можно увидеть на деньгах?</a:t>
            </a:r>
            <a:endParaRPr lang="en-US" altLang="en-US" b="1">
              <a:solidFill>
                <a:schemeClr val="tx1"/>
              </a:solidFill>
              <a:latin typeface="Segoe Print" panose="02000600000000000000" charset="0"/>
              <a:cs typeface="Segoe Print" panose="02000600000000000000" charset="0"/>
            </a:endParaRPr>
          </a:p>
          <a:p>
            <a:r>
              <a:rPr lang="en-US" altLang="en-US" b="1">
                <a:solidFill>
                  <a:schemeClr val="tx1"/>
                </a:solidFill>
                <a:latin typeface="Segoe Print" panose="02000600000000000000" charset="0"/>
                <a:cs typeface="Segoe Print" panose="02000600000000000000" charset="0"/>
              </a:rPr>
              <a:t></a:t>
            </a:r>
            <a:endParaRPr lang="en-US" altLang="en-US" b="1">
              <a:solidFill>
                <a:schemeClr val="tx1"/>
              </a:solidFill>
              <a:latin typeface="Segoe Print" panose="02000600000000000000" charset="0"/>
              <a:cs typeface="Segoe Print" panose="02000600000000000000" charset="0"/>
            </a:endParaRPr>
          </a:p>
          <a:p>
            <a:pPr marL="457200" indent="-457200">
              <a:buFont typeface="Wingdings" panose="05000000000000000000" charset="0"/>
              <a:buChar char="ü"/>
            </a:pPr>
            <a:r>
              <a:rPr lang="en-US" altLang="en-US" b="1">
                <a:solidFill>
                  <a:schemeClr val="tx1"/>
                </a:solidFill>
                <a:latin typeface="Segoe Print" panose="02000600000000000000" charset="0"/>
                <a:cs typeface="Segoe Print" panose="02000600000000000000" charset="0"/>
              </a:rPr>
              <a:t>известных людей;</a:t>
            </a:r>
            <a:endParaRPr lang="en-US" altLang="en-US" b="1">
              <a:solidFill>
                <a:schemeClr val="tx1"/>
              </a:solidFill>
              <a:latin typeface="Segoe Print" panose="02000600000000000000" charset="0"/>
              <a:cs typeface="Segoe Print" panose="02000600000000000000" charset="0"/>
            </a:endParaRPr>
          </a:p>
          <a:p>
            <a:pPr marL="457200" indent="-457200">
              <a:buFont typeface="Wingdings" panose="05000000000000000000" charset="0"/>
              <a:buChar char="ü"/>
            </a:pPr>
            <a:r>
              <a:rPr lang="en-US" altLang="en-US" b="1">
                <a:solidFill>
                  <a:schemeClr val="tx1"/>
                </a:solidFill>
                <a:latin typeface="Segoe Print" panose="02000600000000000000" charset="0"/>
                <a:cs typeface="Segoe Print" panose="02000600000000000000" charset="0"/>
              </a:rPr>
              <a:t>памятники;</a:t>
            </a:r>
            <a:endParaRPr lang="en-US" altLang="en-US" b="1">
              <a:solidFill>
                <a:schemeClr val="tx1"/>
              </a:solidFill>
              <a:latin typeface="Segoe Print" panose="02000600000000000000" charset="0"/>
              <a:cs typeface="Segoe Print" panose="02000600000000000000" charset="0"/>
            </a:endParaRPr>
          </a:p>
          <a:p>
            <a:pPr marL="457200" indent="-457200">
              <a:buFont typeface="Wingdings" panose="05000000000000000000" charset="0"/>
              <a:buChar char="ü"/>
            </a:pPr>
            <a:r>
              <a:rPr lang="en-US" altLang="en-US" b="1">
                <a:solidFill>
                  <a:schemeClr val="tx1"/>
                </a:solidFill>
                <a:latin typeface="Segoe Print" panose="02000600000000000000" charset="0"/>
                <a:cs typeface="Segoe Print" panose="02000600000000000000" charset="0"/>
              </a:rPr>
              <a:t>здания;</a:t>
            </a:r>
            <a:endParaRPr lang="en-US" altLang="en-US" b="1">
              <a:solidFill>
                <a:schemeClr val="tx1"/>
              </a:solidFill>
              <a:latin typeface="Segoe Print" panose="02000600000000000000" charset="0"/>
              <a:cs typeface="Segoe Print" panose="02000600000000000000" charset="0"/>
            </a:endParaRPr>
          </a:p>
          <a:p>
            <a:pPr marL="457200" indent="-457200">
              <a:buFont typeface="Wingdings" panose="05000000000000000000" charset="0"/>
              <a:buChar char="ü"/>
            </a:pPr>
            <a:r>
              <a:rPr lang="en-US" altLang="en-US" b="1">
                <a:solidFill>
                  <a:schemeClr val="tx1"/>
                </a:solidFill>
                <a:latin typeface="Segoe Print" panose="02000600000000000000" charset="0"/>
                <a:cs typeface="Segoe Print" panose="02000600000000000000" charset="0"/>
              </a:rPr>
              <a:t>животных;</a:t>
            </a:r>
            <a:endParaRPr lang="en-US" altLang="en-US" b="1">
              <a:solidFill>
                <a:schemeClr val="tx1"/>
              </a:solidFill>
              <a:latin typeface="Segoe Print" panose="02000600000000000000" charset="0"/>
              <a:cs typeface="Segoe Print" panose="02000600000000000000" charset="0"/>
            </a:endParaRPr>
          </a:p>
          <a:p>
            <a:pPr marL="457200" indent="-457200">
              <a:buFont typeface="Wingdings" panose="05000000000000000000" charset="0"/>
              <a:buChar char="ü"/>
            </a:pPr>
            <a:r>
              <a:rPr lang="en-US" altLang="en-US" b="1">
                <a:solidFill>
                  <a:schemeClr val="tx1"/>
                </a:solidFill>
                <a:latin typeface="Segoe Print" panose="02000600000000000000" charset="0"/>
                <a:cs typeface="Segoe Print" panose="02000600000000000000" charset="0"/>
              </a:rPr>
              <a:t>символы страны.</a:t>
            </a:r>
            <a:endParaRPr lang="en-US" altLang="en-US" b="1">
              <a:solidFill>
                <a:schemeClr val="tx1"/>
              </a:solidFill>
              <a:latin typeface="Segoe Print" panose="02000600000000000000" charset="0"/>
              <a:cs typeface="Segoe Print" panose="02000600000000000000" charset="0"/>
            </a:endParaRPr>
          </a:p>
          <a:p>
            <a:endParaRPr lang="en-US" altLang="en-US" b="1">
              <a:solidFill>
                <a:schemeClr val="tx1"/>
              </a:solidFill>
              <a:latin typeface="Segoe Print" panose="02000600000000000000" charset="0"/>
              <a:cs typeface="Segoe Print" panose="02000600000000000000" charset="0"/>
            </a:endParaRPr>
          </a:p>
          <a:p>
            <a:r>
              <a:rPr lang="en-US" altLang="en-US" b="1">
                <a:solidFill>
                  <a:schemeClr val="tx1"/>
                </a:solidFill>
                <a:latin typeface="Segoe Print" panose="02000600000000000000" charset="0"/>
                <a:cs typeface="Segoe Print" panose="02000600000000000000" charset="0"/>
              </a:rPr>
              <a:t>Вывод: деньги могут рассказать о культуре и истории государства.</a:t>
            </a:r>
            <a:endParaRPr lang="en-US" altLang="en-US" b="1">
              <a:solidFill>
                <a:schemeClr val="tx1"/>
              </a:solidFill>
              <a:latin typeface="Segoe Print" panose="02000600000000000000" charset="0"/>
              <a:cs typeface="Segoe Print" panose="02000600000000000000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47700" y="412750"/>
            <a:ext cx="10515600" cy="5764530"/>
          </a:xfrm>
        </p:spPr>
        <p:txBody>
          <a:bodyPr/>
          <a:p>
            <a:pPr algn="ctr"/>
            <a:endParaRPr lang="en-US" altLang="en-US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altLang="en-US" b="1">
                <a:solidFill>
                  <a:schemeClr val="tx1"/>
                </a:solidFill>
                <a:latin typeface="Segoe Print" panose="02000600000000000000" charset="0"/>
                <a:cs typeface="Segoe Print" panose="02000600000000000000" charset="0"/>
              </a:rPr>
              <a:t>Упражнение 1. «Узнай валюту»</a:t>
            </a:r>
            <a:endParaRPr lang="en-US" altLang="en-US" b="1">
              <a:solidFill>
                <a:schemeClr val="tx1"/>
              </a:solidFill>
              <a:latin typeface="Segoe Print" panose="02000600000000000000" charset="0"/>
              <a:cs typeface="Segoe Print" panose="02000600000000000000" charset="0"/>
            </a:endParaRPr>
          </a:p>
          <a:p>
            <a:pPr algn="l"/>
            <a:endParaRPr lang="en-US" altLang="en-US" b="1">
              <a:solidFill>
                <a:schemeClr val="tx1"/>
              </a:solidFill>
              <a:latin typeface="Segoe Print" panose="02000600000000000000" charset="0"/>
              <a:cs typeface="Segoe Print" panose="02000600000000000000" charset="0"/>
            </a:endParaRPr>
          </a:p>
          <a:p>
            <a:pPr algn="l"/>
            <a:r>
              <a:rPr lang="en-US" altLang="en-US" b="1">
                <a:solidFill>
                  <a:schemeClr val="tx1"/>
                </a:solidFill>
                <a:latin typeface="Segoe Print" panose="02000600000000000000" charset="0"/>
                <a:cs typeface="Segoe Print" panose="02000600000000000000" charset="0"/>
              </a:rPr>
              <a:t>Цель: показать, как развивать классификацию и внимание.</a:t>
            </a:r>
            <a:endParaRPr lang="en-US" altLang="en-US" b="1">
              <a:solidFill>
                <a:schemeClr val="tx1"/>
              </a:solidFill>
              <a:latin typeface="Segoe Print" panose="02000600000000000000" charset="0"/>
              <a:cs typeface="Segoe Print" panose="02000600000000000000" charset="0"/>
            </a:endParaRPr>
          </a:p>
          <a:p>
            <a:pPr algn="l"/>
            <a:endParaRPr lang="en-US" altLang="en-US" b="1">
              <a:solidFill>
                <a:schemeClr val="tx1"/>
              </a:solidFill>
              <a:latin typeface="Segoe Print" panose="02000600000000000000" charset="0"/>
              <a:cs typeface="Segoe Print" panose="02000600000000000000" charset="0"/>
            </a:endParaRPr>
          </a:p>
          <a:p>
            <a:pPr algn="ctr"/>
            <a:r>
              <a:rPr lang="en-US" altLang="en-US" b="1">
                <a:solidFill>
                  <a:schemeClr val="tx1"/>
                </a:solidFill>
                <a:latin typeface="Segoe Print" panose="02000600000000000000" charset="0"/>
                <a:cs typeface="Segoe Print" panose="02000600000000000000" charset="0"/>
              </a:rPr>
              <a:t>Задание для воспитателей: </a:t>
            </a:r>
            <a:endParaRPr lang="en-US" altLang="en-US" b="1">
              <a:solidFill>
                <a:schemeClr val="tx1"/>
              </a:solidFill>
              <a:latin typeface="Segoe Print" panose="02000600000000000000" charset="0"/>
              <a:cs typeface="Segoe Print" panose="02000600000000000000" charset="0"/>
            </a:endParaRPr>
          </a:p>
          <a:p>
            <a:pPr marL="457200" indent="-457200" algn="l">
              <a:buFont typeface="Wingdings" panose="05000000000000000000" charset="0"/>
              <a:buChar char="ü"/>
            </a:pPr>
            <a:r>
              <a:rPr lang="en-US" altLang="en-US" b="1">
                <a:solidFill>
                  <a:schemeClr val="tx1"/>
                </a:solidFill>
                <a:latin typeface="Segoe Print" panose="02000600000000000000" charset="0"/>
                <a:cs typeface="Segoe Print" panose="02000600000000000000" charset="0"/>
              </a:rPr>
              <a:t>Разделить карточки на группы:</a:t>
            </a:r>
            <a:endParaRPr lang="en-US" altLang="en-US" b="1">
              <a:solidFill>
                <a:schemeClr val="tx1"/>
              </a:solidFill>
              <a:latin typeface="Segoe Print" panose="02000600000000000000" charset="0"/>
              <a:cs typeface="Segoe Print" panose="02000600000000000000" charset="0"/>
            </a:endParaRPr>
          </a:p>
          <a:p>
            <a:pPr marL="457200" indent="-457200" algn="l">
              <a:buFont typeface="Wingdings" panose="05000000000000000000" charset="0"/>
              <a:buChar char="ü"/>
            </a:pPr>
            <a:r>
              <a:rPr lang="en-US" altLang="en-US" b="1">
                <a:solidFill>
                  <a:schemeClr val="tx1"/>
                </a:solidFill>
                <a:latin typeface="Segoe Print" panose="02000600000000000000" charset="0"/>
                <a:cs typeface="Segoe Print" panose="02000600000000000000" charset="0"/>
              </a:rPr>
              <a:t>по стране;</a:t>
            </a:r>
            <a:endParaRPr lang="en-US" altLang="en-US" b="1">
              <a:solidFill>
                <a:schemeClr val="tx1"/>
              </a:solidFill>
              <a:latin typeface="Segoe Print" panose="02000600000000000000" charset="0"/>
              <a:cs typeface="Segoe Print" panose="02000600000000000000" charset="0"/>
            </a:endParaRPr>
          </a:p>
          <a:p>
            <a:pPr marL="457200" indent="-457200" algn="l">
              <a:buFont typeface="Wingdings" panose="05000000000000000000" charset="0"/>
              <a:buChar char="ü"/>
            </a:pPr>
            <a:r>
              <a:rPr lang="en-US" altLang="en-US" b="1">
                <a:solidFill>
                  <a:schemeClr val="tx1"/>
                </a:solidFill>
                <a:latin typeface="Segoe Print" panose="02000600000000000000" charset="0"/>
                <a:cs typeface="Segoe Print" panose="02000600000000000000" charset="0"/>
              </a:rPr>
              <a:t>по виду денег: монеты и купюры;</a:t>
            </a:r>
            <a:endParaRPr lang="en-US" altLang="en-US" b="1">
              <a:solidFill>
                <a:schemeClr val="tx1"/>
              </a:solidFill>
              <a:latin typeface="Segoe Print" panose="02000600000000000000" charset="0"/>
              <a:cs typeface="Segoe Print" panose="02000600000000000000" charset="0"/>
            </a:endParaRPr>
          </a:p>
          <a:p>
            <a:pPr marL="457200" indent="-457200" algn="l">
              <a:buFont typeface="Wingdings" panose="05000000000000000000" charset="0"/>
              <a:buChar char="ü"/>
            </a:pPr>
            <a:r>
              <a:rPr lang="en-US" altLang="en-US" b="1">
                <a:solidFill>
                  <a:schemeClr val="tx1"/>
                </a:solidFill>
                <a:latin typeface="Segoe Print" panose="02000600000000000000" charset="0"/>
                <a:cs typeface="Segoe Print" panose="02000600000000000000" charset="0"/>
              </a:rPr>
              <a:t>по цвету, размеру, изображению.</a:t>
            </a:r>
            <a:endParaRPr lang="en-US" altLang="en-US" b="1">
              <a:solidFill>
                <a:schemeClr val="tx1"/>
              </a:solidFill>
              <a:latin typeface="Segoe Print" panose="02000600000000000000" charset="0"/>
              <a:cs typeface="Segoe Print" panose="02000600000000000000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Замещающее содержимое 4"/>
          <p:cNvSpPr/>
          <p:nvPr>
            <p:ph idx="1"/>
          </p:nvPr>
        </p:nvSpPr>
        <p:spPr>
          <a:xfrm>
            <a:off x="647700" y="177800"/>
            <a:ext cx="10515600" cy="5999480"/>
          </a:xfrm>
        </p:spPr>
        <p:txBody>
          <a:bodyPr/>
          <a:p>
            <a:pPr algn="ctr"/>
            <a:endParaRPr lang="en-US" altLang="en-US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ru-RU" altLang="en-US" b="1">
                <a:solidFill>
                  <a:schemeClr val="tx1"/>
                </a:solidFill>
                <a:latin typeface="Segoe Print" panose="02000600000000000000" charset="0"/>
                <a:cs typeface="Segoe Print" panose="02000600000000000000" charset="0"/>
              </a:rPr>
              <a:t>Упражнение 2. «Путешествие по миру»</a:t>
            </a:r>
            <a:endParaRPr lang="en-US" altLang="en-US" b="1">
              <a:solidFill>
                <a:schemeClr val="tx1"/>
              </a:solidFill>
              <a:latin typeface="Segoe Print" panose="02000600000000000000" charset="0"/>
              <a:cs typeface="Segoe Print" panose="02000600000000000000" charset="0"/>
            </a:endParaRPr>
          </a:p>
          <a:p>
            <a:pPr marL="0" indent="0"/>
            <a:r>
              <a:rPr lang="en-US" altLang="zh-CN" b="1">
                <a:solidFill>
                  <a:schemeClr val="tx1"/>
                </a:solidFill>
                <a:latin typeface="Segoe Print" panose="02000600000000000000" charset="0"/>
                <a:ea typeface="ui-sans-serif"/>
                <a:cs typeface="Segoe Print" panose="02000600000000000000" charset="0"/>
                <a:sym typeface="+mn-ea"/>
              </a:rPr>
              <a:t>Ход:</a:t>
            </a:r>
            <a:endParaRPr lang="en-US" altLang="zh-CN" b="1" i="0">
              <a:solidFill>
                <a:schemeClr val="tx1"/>
              </a:solidFill>
              <a:latin typeface="Segoe Print" panose="02000600000000000000" charset="0"/>
              <a:ea typeface="ui-sans-serif"/>
              <a:cs typeface="Segoe Print" panose="02000600000000000000" charset="0"/>
            </a:endParaRPr>
          </a:p>
          <a:p>
            <a:pPr marL="0" indent="0"/>
            <a:r>
              <a:rPr lang="en-US" altLang="zh-CN" b="1">
                <a:solidFill>
                  <a:schemeClr val="tx1"/>
                </a:solidFill>
                <a:latin typeface="Segoe Print" panose="02000600000000000000" charset="0"/>
                <a:ea typeface="ui-sans-serif"/>
                <a:cs typeface="Segoe Print" panose="02000600000000000000" charset="0"/>
                <a:sym typeface="+mn-ea"/>
              </a:rPr>
              <a:t> Ведущий называет страну, а участники подбирают деньги этой страны.</a:t>
            </a:r>
            <a:endParaRPr lang="en-US" altLang="zh-CN" b="1" i="0">
              <a:solidFill>
                <a:schemeClr val="tx1"/>
              </a:solidFill>
              <a:latin typeface="Segoe Print" panose="02000600000000000000" charset="0"/>
              <a:ea typeface="ui-sans-serif"/>
              <a:cs typeface="Segoe Print" panose="02000600000000000000" charset="0"/>
            </a:endParaRPr>
          </a:p>
          <a:p>
            <a:pPr algn="l"/>
            <a:endParaRPr lang="en-US" altLang="zh-CN" b="1" i="0">
              <a:solidFill>
                <a:schemeClr val="tx1"/>
              </a:solidFill>
              <a:latin typeface="Segoe Print" panose="02000600000000000000" charset="0"/>
              <a:ea typeface="ui-sans-serif"/>
              <a:cs typeface="Segoe Print" panose="02000600000000000000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47700" y="250825"/>
            <a:ext cx="11421745" cy="6327775"/>
          </a:xfrm>
        </p:spPr>
        <p:txBody>
          <a:bodyPr/>
          <a:p>
            <a:pPr algn="ctr"/>
            <a:endParaRPr lang="en-US" altLang="en-US">
              <a:latin typeface="Segoe Print" panose="02000600000000000000" charset="0"/>
              <a:cs typeface="Segoe Print" panose="02000600000000000000" charset="0"/>
            </a:endParaRPr>
          </a:p>
          <a:p>
            <a:pPr algn="ctr"/>
            <a:r>
              <a:rPr lang="en-US" altLang="en-US" b="1">
                <a:solidFill>
                  <a:schemeClr val="tx1"/>
                </a:solidFill>
                <a:latin typeface="Segoe Print" panose="02000600000000000000" charset="0"/>
                <a:cs typeface="Segoe Print" panose="02000600000000000000" charset="0"/>
              </a:rPr>
              <a:t>Упражнение 3. «Чем похожи и чем отличаются деньги»</a:t>
            </a:r>
            <a:endParaRPr lang="en-US" altLang="en-US" b="1">
              <a:solidFill>
                <a:schemeClr val="tx1"/>
              </a:solidFill>
              <a:latin typeface="Segoe Print" panose="02000600000000000000" charset="0"/>
              <a:cs typeface="Segoe Print" panose="02000600000000000000" charset="0"/>
            </a:endParaRPr>
          </a:p>
          <a:p>
            <a:pPr algn="l"/>
            <a:endParaRPr lang="en-US" altLang="en-US" b="1">
              <a:solidFill>
                <a:schemeClr val="tx1"/>
              </a:solidFill>
              <a:latin typeface="Segoe Print" panose="02000600000000000000" charset="0"/>
              <a:cs typeface="Segoe Print" panose="02000600000000000000" charset="0"/>
            </a:endParaRPr>
          </a:p>
          <a:p>
            <a:pPr algn="l"/>
            <a:r>
              <a:rPr lang="en-US" altLang="en-US" b="1" u="sng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charset="0"/>
                <a:cs typeface="Segoe Print" panose="02000600000000000000" charset="0"/>
              </a:rPr>
              <a:t>Вопросы для обсуждения:</a:t>
            </a:r>
            <a:endParaRPr lang="en-US" altLang="en-US" b="1" u="sng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charset="0"/>
              <a:cs typeface="Segoe Print" panose="02000600000000000000" charset="0"/>
            </a:endParaRPr>
          </a:p>
          <a:p>
            <a:pPr marL="457200" indent="-457200" algn="l">
              <a:buFont typeface="Wingdings" panose="05000000000000000000" charset="0"/>
              <a:buChar char="ü"/>
            </a:pPr>
            <a:r>
              <a:rPr lang="en-US" altLang="en-US" b="1">
                <a:solidFill>
                  <a:schemeClr val="tx1"/>
                </a:solidFill>
                <a:latin typeface="Segoe Print" panose="02000600000000000000" charset="0"/>
                <a:cs typeface="Segoe Print" panose="02000600000000000000" charset="0"/>
              </a:rPr>
              <a:t>Чем похожи купюры разных стран?</a:t>
            </a:r>
            <a:endParaRPr lang="en-US" altLang="en-US" b="1">
              <a:solidFill>
                <a:schemeClr val="tx1"/>
              </a:solidFill>
              <a:latin typeface="Segoe Print" panose="02000600000000000000" charset="0"/>
              <a:cs typeface="Segoe Print" panose="02000600000000000000" charset="0"/>
            </a:endParaRPr>
          </a:p>
          <a:p>
            <a:pPr marL="457200" indent="-457200" algn="l">
              <a:buFont typeface="Wingdings" panose="05000000000000000000" charset="0"/>
              <a:buChar char="ü"/>
            </a:pPr>
            <a:r>
              <a:rPr lang="en-US" altLang="en-US" b="1">
                <a:solidFill>
                  <a:schemeClr val="tx1"/>
                </a:solidFill>
                <a:latin typeface="Segoe Print" panose="02000600000000000000" charset="0"/>
                <a:cs typeface="Segoe Print" panose="02000600000000000000" charset="0"/>
              </a:rPr>
              <a:t>Чем отличаются?</a:t>
            </a:r>
            <a:endParaRPr lang="en-US" altLang="en-US" b="1">
              <a:solidFill>
                <a:schemeClr val="tx1"/>
              </a:solidFill>
              <a:latin typeface="Segoe Print" panose="02000600000000000000" charset="0"/>
              <a:cs typeface="Segoe Print" panose="02000600000000000000" charset="0"/>
            </a:endParaRPr>
          </a:p>
          <a:p>
            <a:pPr marL="457200" indent="-457200" algn="l">
              <a:buFont typeface="Wingdings" panose="05000000000000000000" charset="0"/>
              <a:buChar char="ü"/>
            </a:pPr>
            <a:r>
              <a:rPr lang="en-US" altLang="en-US" b="1">
                <a:solidFill>
                  <a:schemeClr val="tx1"/>
                </a:solidFill>
                <a:latin typeface="Segoe Print" panose="02000600000000000000" charset="0"/>
                <a:cs typeface="Segoe Print" panose="02000600000000000000" charset="0"/>
              </a:rPr>
              <a:t>Какие цвета часто используют?</a:t>
            </a:r>
            <a:endParaRPr lang="en-US" altLang="en-US" b="1">
              <a:solidFill>
                <a:schemeClr val="tx1"/>
              </a:solidFill>
              <a:latin typeface="Segoe Print" panose="02000600000000000000" charset="0"/>
              <a:cs typeface="Segoe Print" panose="02000600000000000000" charset="0"/>
            </a:endParaRPr>
          </a:p>
          <a:p>
            <a:pPr marL="457200" indent="-457200" algn="l">
              <a:buFont typeface="Wingdings" panose="05000000000000000000" charset="0"/>
              <a:buChar char="ü"/>
            </a:pPr>
            <a:r>
              <a:rPr lang="en-US" altLang="en-US" b="1">
                <a:solidFill>
                  <a:schemeClr val="tx1"/>
                </a:solidFill>
                <a:latin typeface="Segoe Print" panose="02000600000000000000" charset="0"/>
                <a:cs typeface="Segoe Print" panose="02000600000000000000" charset="0"/>
              </a:rPr>
              <a:t>Какие символы можно увидеть?</a:t>
            </a:r>
            <a:endParaRPr lang="en-US" altLang="en-US" b="1">
              <a:solidFill>
                <a:schemeClr val="tx1"/>
              </a:solidFill>
              <a:latin typeface="Segoe Print" panose="02000600000000000000" charset="0"/>
              <a:cs typeface="Segoe Print" panose="02000600000000000000" charset="0"/>
            </a:endParaRPr>
          </a:p>
          <a:p>
            <a:pPr algn="l"/>
            <a:endParaRPr lang="en-US" altLang="en-US" b="1">
              <a:solidFill>
                <a:schemeClr val="tx1"/>
              </a:solidFill>
              <a:latin typeface="Segoe Print" panose="02000600000000000000" charset="0"/>
              <a:cs typeface="Segoe Print" panose="02000600000000000000" charset="0"/>
            </a:endParaRPr>
          </a:p>
          <a:p>
            <a:pPr algn="l"/>
            <a:r>
              <a:rPr lang="en-US" altLang="en-US" b="1" u="sng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charset="0"/>
                <a:cs typeface="Segoe Print" panose="02000600000000000000" charset="0"/>
              </a:rPr>
              <a:t>Педагогический эффект: р</a:t>
            </a:r>
            <a:r>
              <a:rPr lang="en-US" altLang="en-US" b="1">
                <a:solidFill>
                  <a:schemeClr val="tx1"/>
                </a:solidFill>
                <a:latin typeface="Segoe Print" panose="02000600000000000000" charset="0"/>
                <a:cs typeface="Segoe Print" panose="02000600000000000000" charset="0"/>
              </a:rPr>
              <a:t>азвитие наблюдательности, речи, умения сравнивать.</a:t>
            </a:r>
            <a:endParaRPr lang="en-US" altLang="en-US" b="1">
              <a:solidFill>
                <a:schemeClr val="tx1"/>
              </a:solidFill>
              <a:latin typeface="Segoe Print" panose="02000600000000000000" charset="0"/>
              <a:cs typeface="Segoe Print" panose="02000600000000000000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2845</Words>
  <Application>WPS Presentation</Application>
  <PresentationFormat>宽屏</PresentationFormat>
  <Paragraphs>147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46" baseType="lpstr">
      <vt:lpstr>Arial</vt:lpstr>
      <vt:lpstr>SimSun</vt:lpstr>
      <vt:lpstr>Wingdings</vt:lpstr>
      <vt:lpstr>Calibri Light</vt:lpstr>
      <vt:lpstr>Microsoft YaHei</vt:lpstr>
      <vt:lpstr>Arial Unicode MS</vt:lpstr>
      <vt:lpstr>Calibri</vt:lpstr>
      <vt:lpstr>Arial Black</vt:lpstr>
      <vt:lpstr>Arial Narrow</vt:lpstr>
      <vt:lpstr>Bahnschrift</vt:lpstr>
      <vt:lpstr>Bahnschrift SemiBold Condensed</vt:lpstr>
      <vt:lpstr>Trebuchet MS</vt:lpstr>
      <vt:lpstr>Times New Roman</vt:lpstr>
      <vt:lpstr>Wingdings</vt:lpstr>
      <vt:lpstr>ui-sans-serif</vt:lpstr>
      <vt:lpstr>Arial</vt:lpstr>
      <vt:lpstr>Segoe Print</vt:lpstr>
      <vt:lpstr>Agency FB</vt:lpstr>
      <vt:lpstr>Onyx</vt:lpstr>
      <vt:lpstr>Parchment</vt:lpstr>
      <vt:lpstr>Rage Italic</vt:lpstr>
      <vt:lpstr>Segoe Script</vt:lpstr>
      <vt:lpstr>XO Symbol</vt:lpstr>
      <vt:lpstr>Vladimir Script</vt:lpstr>
      <vt:lpstr>Kunstler Script</vt:lpstr>
      <vt:lpstr>Juice ITC</vt:lpstr>
      <vt:lpstr>Freestyle Script</vt:lpstr>
      <vt:lpstr>French Script MT</vt:lpstr>
      <vt:lpstr>Segoe UI</vt:lpstr>
      <vt:lpstr>Times New Roman</vt:lpstr>
      <vt:lpstr>Symbol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1</cp:lastModifiedBy>
  <cp:revision>4</cp:revision>
  <dcterms:created xsi:type="dcterms:W3CDTF">2025-07-23T00:59:00Z</dcterms:created>
  <dcterms:modified xsi:type="dcterms:W3CDTF">2026-05-20T03:00:09Z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1049-12.1.0.26372</vt:lpwstr>
  </property>
  <property fmtid="{D5CDD505-2E9C-101B-9397-08002B2CF9AE}" pid="3" name="ICV">
    <vt:lpwstr>E9570D2E314C4FE9B5D2497FAA2293AB_13</vt:lpwstr>
  </property>
</Properties>
</file>