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sldIdLst>
    <p:sldId id="449" r:id="rId2"/>
    <p:sldId id="256" r:id="rId3"/>
    <p:sldId id="423" r:id="rId4"/>
    <p:sldId id="425" r:id="rId5"/>
    <p:sldId id="422" r:id="rId6"/>
    <p:sldId id="424" r:id="rId7"/>
    <p:sldId id="344" r:id="rId8"/>
    <p:sldId id="345" r:id="rId9"/>
    <p:sldId id="347" r:id="rId10"/>
    <p:sldId id="426" r:id="rId11"/>
    <p:sldId id="319" r:id="rId12"/>
    <p:sldId id="368" r:id="rId13"/>
    <p:sldId id="349" r:id="rId14"/>
    <p:sldId id="351" r:id="rId15"/>
    <p:sldId id="405" r:id="rId16"/>
    <p:sldId id="323" r:id="rId17"/>
    <p:sldId id="324" r:id="rId18"/>
    <p:sldId id="396" r:id="rId19"/>
    <p:sldId id="401" r:id="rId20"/>
    <p:sldId id="398" r:id="rId21"/>
    <p:sldId id="397" r:id="rId22"/>
    <p:sldId id="399" r:id="rId23"/>
    <p:sldId id="400" r:id="rId24"/>
    <p:sldId id="402" r:id="rId25"/>
    <p:sldId id="377" r:id="rId26"/>
    <p:sldId id="370" r:id="rId27"/>
    <p:sldId id="382" r:id="rId28"/>
    <p:sldId id="372" r:id="rId29"/>
    <p:sldId id="411" r:id="rId30"/>
    <p:sldId id="371" r:id="rId31"/>
    <p:sldId id="440" r:id="rId32"/>
    <p:sldId id="374" r:id="rId33"/>
    <p:sldId id="373" r:id="rId34"/>
    <p:sldId id="418" r:id="rId35"/>
    <p:sldId id="438" r:id="rId36"/>
    <p:sldId id="375" r:id="rId37"/>
    <p:sldId id="413" r:id="rId38"/>
    <p:sldId id="414" r:id="rId39"/>
    <p:sldId id="376" r:id="rId40"/>
    <p:sldId id="412" r:id="rId41"/>
    <p:sldId id="380" r:id="rId42"/>
    <p:sldId id="384" r:id="rId43"/>
    <p:sldId id="379" r:id="rId44"/>
    <p:sldId id="386" r:id="rId45"/>
    <p:sldId id="383" r:id="rId46"/>
    <p:sldId id="385" r:id="rId47"/>
    <p:sldId id="407" r:id="rId48"/>
    <p:sldId id="378" r:id="rId49"/>
    <p:sldId id="395" r:id="rId50"/>
    <p:sldId id="387" r:id="rId51"/>
    <p:sldId id="365" r:id="rId52"/>
    <p:sldId id="367" r:id="rId53"/>
    <p:sldId id="441" r:id="rId54"/>
    <p:sldId id="442" r:id="rId55"/>
    <p:sldId id="443" r:id="rId56"/>
    <p:sldId id="444" r:id="rId57"/>
    <p:sldId id="445" r:id="rId58"/>
    <p:sldId id="446" r:id="rId59"/>
    <p:sldId id="447" r:id="rId60"/>
    <p:sldId id="448" r:id="rId61"/>
    <p:sldId id="325" r:id="rId62"/>
    <p:sldId id="403" r:id="rId63"/>
    <p:sldId id="278" r:id="rId64"/>
    <p:sldId id="326" r:id="rId65"/>
    <p:sldId id="364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0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1D32-0214-4EBA-85B1-498A711B349B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8B0E0-50AD-4250-973B-FBFF0955D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8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B0E0-50AD-4250-973B-FBFF0955D449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9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AADCA55-64A6-451B-A7D6-4951F0770381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C851B43-DEBD-4EDE-97A0-C67CFC22EF6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188640"/>
            <a:ext cx="5105400" cy="244827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УРОК-ПРЕЗЕНТАЦИЯ </a:t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по окружающему миру</a:t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 для </a:t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1-4 классов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3429000"/>
            <a:ext cx="6048672" cy="1212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МБОУ «</a:t>
            </a:r>
            <a:r>
              <a:rPr lang="ru-RU" b="1" dirty="0" err="1" smtClean="0">
                <a:solidFill>
                  <a:schemeClr val="tx1"/>
                </a:solidFill>
              </a:rPr>
              <a:t>Нижнежиримская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smtClean="0">
                <a:solidFill>
                  <a:schemeClr val="tx1"/>
                </a:solidFill>
              </a:rPr>
              <a:t>ООШ»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</a:rPr>
              <a:t>Выполнил </a:t>
            </a:r>
            <a:r>
              <a:rPr lang="ru-RU" b="1" dirty="0" smtClean="0">
                <a:solidFill>
                  <a:schemeClr val="tx1"/>
                </a:solidFill>
              </a:rPr>
              <a:t>учитель начальных классов: Замалеева Федосья Климовна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9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age-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2.infourok.ru/uploads/ex/1123/00042fd2-4135ad91/img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7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8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F6B4C3D-8382-4B93-9207-B9B47DB64305}"/>
              </a:ext>
            </a:extLst>
          </p:cNvPr>
          <p:cNvSpPr/>
          <p:nvPr/>
        </p:nvSpPr>
        <p:spPr>
          <a:xfrm>
            <a:off x="395536" y="1196753"/>
            <a:ext cx="51845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Грибница- подземная часть гриба. Она всасывает из почвы воду с растворёнными солями. Грибы не могут сами производить для себя питательные вещества. Они поглощают питательные вещества из находящихся в почве мёртвых остатков растений и животных. При этом грибы способствуют разрушению остатков организмов и образованию перегноя.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1BA7FB3-9C9B-4A18-B61C-73FA80D1A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60981"/>
            <a:ext cx="8172400" cy="579701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B3D0A510-BD45-4F20-9E7E-E2400FCEE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60648"/>
            <a:ext cx="49685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4400" b="1" dirty="0" smtClean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Грибница</a:t>
            </a:r>
            <a:endParaRPr lang="ru-RU" sz="4400" b="1" dirty="0">
              <a:solidFill>
                <a:srgbClr val="482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Объект 3" descr="C:\Users\PC\Desktop\img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12820" r="15703" b="23718"/>
          <a:stretch/>
        </p:blipFill>
        <p:spPr bwMode="auto">
          <a:xfrm>
            <a:off x="6444208" y="5157192"/>
            <a:ext cx="2699792" cy="1700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63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6FE6AC1-D83A-4938-9BEF-4C152733A519}"/>
              </a:ext>
            </a:extLst>
          </p:cNvPr>
          <p:cNvSpPr/>
          <p:nvPr/>
        </p:nvSpPr>
        <p:spPr>
          <a:xfrm>
            <a:off x="251520" y="1340768"/>
            <a:ext cx="4176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Многие грибы в лесу тесно связаны с деревьями. Нити грибницы срастаются с корнями деревьев и помогают им всасывать из почвы воду и соли. Взамен грибы получают от растений те питательные вещества, которые растения производят на </a:t>
            </a:r>
            <a:r>
              <a:rPr lang="ru-RU" sz="2400" b="1" dirty="0" smtClean="0">
                <a:latin typeface="Comic Sans MS" pitchFamily="66" charset="0"/>
              </a:rPr>
              <a:t>свету (сахар)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CA36D80C-309D-400F-AE56-0862897651BA}"/>
              </a:ext>
            </a:extLst>
          </p:cNvPr>
          <p:cNvSpPr txBox="1">
            <a:spLocks noChangeArrowheads="1"/>
          </p:cNvSpPr>
          <p:nvPr/>
        </p:nvSpPr>
        <p:spPr>
          <a:xfrm>
            <a:off x="1259681" y="103109"/>
            <a:ext cx="6624638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Связь грибов с деревьями</a:t>
            </a:r>
            <a:endParaRPr lang="ru-RU" sz="3600" b="1" dirty="0">
              <a:solidFill>
                <a:srgbClr val="482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Объект 3" descr="https://autogear.ru/misc/i/gallery/14901/117920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316416" cy="609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1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864096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6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biologiy-rom.ucoz.ru/test6/04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4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felisov.ru/wp-content/uploads/chto-takoe-mikoriz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4807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3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166992" cy="72008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Грибы Красной книги</a:t>
            </a:r>
            <a:endParaRPr lang="ru-RU" dirty="0"/>
          </a:p>
        </p:txBody>
      </p:sp>
      <p:pic>
        <p:nvPicPr>
          <p:cNvPr id="3074" name="Picture 2" descr="C:\Users\PC\Desktop\img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42"/>
            <a:ext cx="9144000" cy="68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PC\Desktop\167769407_445681479.pdf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1799279" cy="1867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4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920880" cy="620688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шишкогриб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хлопьеножковый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 descr="https://sdelai-lestnicu.ru/wp-content/uploads/3/6/c/36c8ed0e38eb04d24c529e9ba7fba2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8316416" cy="616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9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533400"/>
            <a:ext cx="6120680" cy="2868168"/>
          </a:xfrm>
        </p:spPr>
        <p:txBody>
          <a:bodyPr/>
          <a:lstStyle/>
          <a:p>
            <a:pPr algn="ctr"/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509120"/>
            <a:ext cx="4248472" cy="15841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images.myshared.ru/10/1001348/slide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640960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848872" cy="119675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Гриб баран или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грифола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курчавая </a:t>
            </a:r>
          </a:p>
        </p:txBody>
      </p:sp>
      <p:pic>
        <p:nvPicPr>
          <p:cNvPr id="4" name="Объект 3" descr="https://ds03.infourok.ru/uploads/ex/0483/00022762-73dcf903/img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316416" cy="566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3675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Решёточник</a:t>
            </a:r>
            <a:r>
              <a:rPr lang="ru-RU" dirty="0" smtClean="0">
                <a:solidFill>
                  <a:srgbClr val="C00000"/>
                </a:solidFill>
              </a:rPr>
              <a:t> красный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 err="1"/>
              <a:t>Решёточник</a:t>
            </a:r>
            <a:r>
              <a:rPr lang="ru-RU" b="1" dirty="0"/>
              <a:t> красный</a:t>
            </a:r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 err="1"/>
              <a:t>Решёточник</a:t>
            </a:r>
            <a:r>
              <a:rPr lang="ru-RU" b="1" dirty="0"/>
              <a:t> </a:t>
            </a:r>
            <a:r>
              <a:rPr lang="ru-RU" b="1" dirty="0" smtClean="0"/>
              <a:t>красный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052736"/>
            <a:ext cx="7239000" cy="540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https://wiki.agro-sales.ru/wp-content/uploads/2017/12/4760778_large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8244408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5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Паутинник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фиолетовый </a:t>
            </a:r>
          </a:p>
        </p:txBody>
      </p:sp>
      <p:pic>
        <p:nvPicPr>
          <p:cNvPr id="4" name="Объект 3" descr="https://im0-tub-ru.yandex.net/i?id=bde6bf034f87f1df6054b4b73cac3064-l&amp;n=1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172400" cy="5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8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Рогатик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Объект 3" descr="https://ds02.infourok.ru/uploads/ex/136c/0002bf03-85852065/img20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10684" r="23237" b="6837"/>
          <a:stretch/>
        </p:blipFill>
        <p:spPr bwMode="auto">
          <a:xfrm>
            <a:off x="0" y="1052736"/>
            <a:ext cx="8316416" cy="5805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53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CBBD22EA-0FBE-438B-BBDA-4C513523E48E}"/>
              </a:ext>
            </a:extLst>
          </p:cNvPr>
          <p:cNvSpPr txBox="1">
            <a:spLocks noChangeArrowheads="1"/>
          </p:cNvSpPr>
          <p:nvPr/>
        </p:nvSpPr>
        <p:spPr>
          <a:xfrm>
            <a:off x="1269071" y="34341"/>
            <a:ext cx="6624638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Грибы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F1F2A83-BAEC-447B-85BE-2835CA0043BA}"/>
              </a:ext>
            </a:extLst>
          </p:cNvPr>
          <p:cNvCxnSpPr>
            <a:cxnSpLocks/>
          </p:cNvCxnSpPr>
          <p:nvPr/>
        </p:nvCxnSpPr>
        <p:spPr>
          <a:xfrm flipH="1">
            <a:off x="3491881" y="692300"/>
            <a:ext cx="546161" cy="518458"/>
          </a:xfrm>
          <a:prstGeom prst="straightConnector1">
            <a:avLst/>
          </a:prstGeom>
          <a:ln w="38100">
            <a:solidFill>
              <a:srgbClr val="48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949A6CB5-DAFB-4497-B8E2-7BAA4758246A}"/>
              </a:ext>
            </a:extLst>
          </p:cNvPr>
          <p:cNvCxnSpPr>
            <a:cxnSpLocks/>
          </p:cNvCxnSpPr>
          <p:nvPr/>
        </p:nvCxnSpPr>
        <p:spPr>
          <a:xfrm>
            <a:off x="5105960" y="711388"/>
            <a:ext cx="402144" cy="596287"/>
          </a:xfrm>
          <a:prstGeom prst="straightConnector1">
            <a:avLst/>
          </a:prstGeom>
          <a:ln w="38100">
            <a:solidFill>
              <a:srgbClr val="48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9880E7F-CFE3-4713-B2CE-82CEC15950E4}"/>
              </a:ext>
            </a:extLst>
          </p:cNvPr>
          <p:cNvSpPr txBox="1">
            <a:spLocks noChangeArrowheads="1"/>
          </p:cNvSpPr>
          <p:nvPr/>
        </p:nvSpPr>
        <p:spPr>
          <a:xfrm>
            <a:off x="1282444" y="1262617"/>
            <a:ext cx="290626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Съедобные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A27C3A44-84C2-4578-A47F-870779EFFF37}"/>
              </a:ext>
            </a:extLst>
          </p:cNvPr>
          <p:cNvSpPr txBox="1">
            <a:spLocks noChangeArrowheads="1"/>
          </p:cNvSpPr>
          <p:nvPr/>
        </p:nvSpPr>
        <p:spPr>
          <a:xfrm>
            <a:off x="4955296" y="1262617"/>
            <a:ext cx="290626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Несъедобные</a:t>
            </a:r>
          </a:p>
        </p:txBody>
      </p:sp>
      <p:pic>
        <p:nvPicPr>
          <p:cNvPr id="13" name="Рисунок 12" descr="C:\Users\PC\Desktop\grib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34117"/>
            <a:ext cx="4608512" cy="502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PC\Desktop\Zju-186323-aBG_5-1NHG_6-2nhgVFg-N_4jhgX_t-Рисунки-грибов-с-названиями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1834117"/>
            <a:ext cx="4441240" cy="5023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9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87129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4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6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8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Пластинчатые грибы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482453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016070"/>
              </p:ext>
            </p:extLst>
          </p:nvPr>
        </p:nvGraphicFramePr>
        <p:xfrm>
          <a:off x="539553" y="1844824"/>
          <a:ext cx="2664296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</a:tblGrid>
              <a:tr h="43924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нижней стороне этих грибов находятся пластинки.</a:t>
                      </a:r>
                    </a:p>
                    <a:p>
                      <a:endParaRPr lang="ru-RU" sz="2400" b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Пластинчатые грибы: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опята, груздь, шампиньон.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2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Сыроежки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3" descr="C:\Users\PC\Desktop\nazvaniya-sedobnyh-i-nesedobnyh-gribov-s-kartinkami12-768x46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172400" cy="566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3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cloud.prezentacii.org/18/11/106248/images/screen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PC\Desktop\screen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9416"/>
            <a:ext cx="7848872" cy="484632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«МИР ОСВЕЩАЕТСЯ СОЛНЦЕМ,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C00000"/>
                </a:solidFill>
              </a:rPr>
              <a:t>А ЧЕЛОВЕК-ЗНАНИЕМ»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Шампиньоны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PC\Desktop\nazvaniya-sedobnyh-i-nesedobnyh-gribov-s-kartinkami11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172400" cy="566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3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avatars.mds.yandex.net/get-zen_doc/1906877/pub_5d796f467cccba3dc8bc88b2_5d798dfa4e05773c3d092738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14581"/>
            <a:ext cx="1259632" cy="11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esktop\img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6" t="15517"/>
          <a:stretch/>
        </p:blipFill>
        <p:spPr bwMode="auto">
          <a:xfrm>
            <a:off x="32804" y="3429000"/>
            <a:ext cx="4179155" cy="3410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PC\Desktop\horse-mushroom-1254040_960_720_2018-10-05_06-33-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963"/>
          <a:stretch/>
        </p:blipFill>
        <p:spPr bwMode="auto">
          <a:xfrm>
            <a:off x="6927110" y="404664"/>
            <a:ext cx="2216889" cy="1935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PC\Desktop\SHampinonyi-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" y="1973383"/>
            <a:ext cx="2406446" cy="143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C\Desktop\champignon-ob-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41" y="2295074"/>
            <a:ext cx="1416685" cy="109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3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Рядовки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 descr="C:\Users\PC\Desktop\nazvaniya-sedobnyh-i-nesedobnyh-gribov-s-kartinkami23-768x48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100392" cy="5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5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Лисички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PC\Desktop\nazvaniya-sedobnyh-i-nesedobnyh-gribov-s-kartinkami15-768x56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172400" cy="5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2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Опята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PC\Desktop\DSCF028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172400" cy="566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6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img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PC\Desktop\DSCF02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5"/>
            <a:ext cx="475252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mycoweb.narod.ru/fungi/Submitted/ASN/Hypholoma_sublateritium_ASN_2009082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16375"/>
            <a:ext cx="4752528" cy="2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PC\Desktop\031_2_P91584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4286" r="10273" b="1846"/>
          <a:stretch/>
        </p:blipFill>
        <p:spPr bwMode="auto">
          <a:xfrm>
            <a:off x="93630" y="2842573"/>
            <a:ext cx="1980113" cy="1130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PC\Desktop\img3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45513" r="76923" b="17735"/>
          <a:stretch/>
        </p:blipFill>
        <p:spPr bwMode="auto">
          <a:xfrm>
            <a:off x="0" y="5219700"/>
            <a:ext cx="1285875" cy="1638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PC\Desktop\img13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5" t="75000" r="31250" b="4060"/>
          <a:stretch/>
        </p:blipFill>
        <p:spPr bwMode="auto">
          <a:xfrm>
            <a:off x="6804248" y="5805264"/>
            <a:ext cx="2390775" cy="1052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50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Рыжики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 descr="C:\Users\PC\Desktop\1802-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8172400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26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62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мухомор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PC\Desktop\muxomor_krasnyj_pod_shlyapkoj_velikolepnye_plastinki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52" y="4725144"/>
            <a:ext cx="2663784" cy="210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korusno-znatu.in.ua/wp-content/uploads/2020/04/549e2006d1ddeb64e0f2-1024x576.jpg.pagespeed.ce.Y3cNQrzhD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3101"/>
          <a:stretch/>
        </p:blipFill>
        <p:spPr bwMode="auto">
          <a:xfrm>
            <a:off x="0" y="620688"/>
            <a:ext cx="6804248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2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548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Бледная поганка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https://avatars.mds.yandex.net/get-zen_doc/1906877/pub_5d796f467cccba3dc8bc88b2_5d798dfa4e05773c3d092738/scale_12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604448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5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Vynderkind_s_pelenok_Kartochki_mini_Gribi_s_6_mesyacev_20sht__959_3_o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3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3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404664"/>
            <a:ext cx="7128792" cy="60510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Посмотри мой милый друг,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Что находится вокруг?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Небо светло-голубое,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Солнце светит золотое,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Ветер листьями играет,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Тучка в небе проплывает,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Поле, речка и трава,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Горы, воздух и листва.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Птицы, звери и леса,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Гром, туманы и роса.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Человек и время года-</a:t>
            </a:r>
            <a:endParaRPr lang="ru-RU" sz="3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900" b="1" i="1" dirty="0">
                <a:solidFill>
                  <a:srgbClr val="002060"/>
                </a:solidFill>
              </a:rPr>
              <a:t>Это все вокруг … </a:t>
            </a:r>
            <a:r>
              <a:rPr lang="ru-RU" sz="3900" dirty="0">
                <a:solidFill>
                  <a:srgbClr val="002060"/>
                </a:solidFill>
              </a:rPr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3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0"/>
            <a:ext cx="2232248" cy="6206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Груздь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http://otravleno.ru/wp-content/uploads/2017/04/otravlenie-gruzdiami-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8" y="620688"/>
            <a:ext cx="7326792" cy="6237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1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Трубчатые грибы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177341"/>
              </p:ext>
            </p:extLst>
          </p:nvPr>
        </p:nvGraphicFramePr>
        <p:xfrm>
          <a:off x="539552" y="1484784"/>
          <a:ext cx="288032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</a:tblGrid>
              <a:tr h="370840"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Char char=""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Споры, с помощью которых гриб размножается, находятся внутри трубочек. </a:t>
                      </a:r>
                    </a:p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Char char=""/>
                        <a:tabLst/>
                        <a:defRPr/>
                      </a:pP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Char char=""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Трубчатые грибы: белый, подберёзовик, подосиновик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4006554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1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4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20040"/>
            <a:ext cx="5428456" cy="876712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Маслёнок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 descr="C:\Users\PC\Desktop\maxresdefault-e15493700153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59" y="1340768"/>
            <a:ext cx="449999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C\Desktop\Suillus-granulatus-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13" y="4407982"/>
            <a:ext cx="4468941" cy="245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PC\Desktop\Gr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816424" cy="28803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340768"/>
            <a:ext cx="7239000" cy="511496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5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Подберёзовик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PC\Desktop\photo_33_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6912768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5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Подосиновик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 descr="C:\Users\PC\Desktop\img5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9677" r="15260" b="7143"/>
          <a:stretch/>
        </p:blipFill>
        <p:spPr bwMode="auto">
          <a:xfrm>
            <a:off x="0" y="2000919"/>
            <a:ext cx="5401027" cy="4846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PC\Desktop\Podosinovik_600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10562" r="5400" b="8763"/>
          <a:stretch/>
        </p:blipFill>
        <p:spPr bwMode="auto">
          <a:xfrm>
            <a:off x="4880610" y="1268760"/>
            <a:ext cx="4263390" cy="3688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32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20040"/>
            <a:ext cx="3168352" cy="94872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Белый гриб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7200800" cy="558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6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s1.fotokto.ru/photo/full/57/5722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752"/>
            <a:ext cx="3888432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.mycdn.me/i?r=AFFkOJH5Tkd6orcZHCrniPsrx3B7inDwmsT5K24-lQULqhSA8S71z7sKFrgEQ9SsNxu5WvYT7kmMgqPm4_NuF9QJk8yC_54aZeV2KMO5bJrgmw&amp;i=1&amp;uccuc=0&amp;fn=external_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933056"/>
            <a:ext cx="3888432" cy="292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1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1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0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0db4d1e08d5459d6dc0a7df5ec93fc6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8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124094283_IMG_401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0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PC\Desktop\img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892899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6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834971"/>
            <a:ext cx="3168352" cy="4156861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96752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1.Откройте учебник на стр.115.</a:t>
            </a:r>
          </a:p>
          <a:p>
            <a:r>
              <a:rPr lang="ru-RU" sz="2800" dirty="0">
                <a:latin typeface="Comic Sans MS" pitchFamily="66" charset="0"/>
              </a:rPr>
              <a:t>2.Прочитайте текст. Как нужно правильно собирать грибы?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88640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Работа по учебнику</a:t>
            </a:r>
            <a:endParaRPr lang="ru-RU" sz="3600" dirty="0"/>
          </a:p>
        </p:txBody>
      </p:sp>
      <p:pic>
        <p:nvPicPr>
          <p:cNvPr id="5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 rotWithShape="1">
          <a:blip r:embed="rId4" cstate="email"/>
          <a:srcRect t="15638" r="3602" b="7920"/>
          <a:stretch/>
        </p:blipFill>
        <p:spPr bwMode="auto">
          <a:xfrm rot="441831">
            <a:off x="6788384" y="4749609"/>
            <a:ext cx="1640865" cy="210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 rotWithShape="1">
          <a:blip r:embed="rId5" cstate="email"/>
          <a:srcRect l="17043" r="15966"/>
          <a:stretch/>
        </p:blipFill>
        <p:spPr bwMode="auto">
          <a:xfrm>
            <a:off x="-52457" y="4443046"/>
            <a:ext cx="1013013" cy="241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C\Desktop\nozh-gribnika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6" y="3861048"/>
            <a:ext cx="4835580" cy="280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с вырезом 8">
            <a:hlinkClick r:id="" action="ppaction://hlinkshowjump?jump=nextslide"/>
          </p:cNvPr>
          <p:cNvSpPr/>
          <p:nvPr/>
        </p:nvSpPr>
        <p:spPr>
          <a:xfrm>
            <a:off x="8244830" y="297221"/>
            <a:ext cx="575642" cy="345638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6B4C3D-8382-4B93-9207-B9B47DB64305}"/>
              </a:ext>
            </a:extLst>
          </p:cNvPr>
          <p:cNvSpPr/>
          <p:nvPr/>
        </p:nvSpPr>
        <p:spPr>
          <a:xfrm>
            <a:off x="177062" y="752508"/>
            <a:ext cx="7923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1.Собирай только те грибы, которые хорошо знаешь. Ведь среди грибов немало ядовитых.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EA3D7777-0BE5-4DD7-8AE6-0DC16ECCEDAD}"/>
              </a:ext>
            </a:extLst>
          </p:cNvPr>
          <p:cNvSpPr txBox="1">
            <a:spLocks noChangeArrowheads="1"/>
          </p:cNvSpPr>
          <p:nvPr/>
        </p:nvSpPr>
        <p:spPr>
          <a:xfrm>
            <a:off x="1259680" y="103109"/>
            <a:ext cx="6624638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Как собирать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грибы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3F2A241-71E5-4E4D-94CD-77555243B82A}"/>
              </a:ext>
            </a:extLst>
          </p:cNvPr>
          <p:cNvSpPr/>
          <p:nvPr/>
        </p:nvSpPr>
        <p:spPr>
          <a:xfrm>
            <a:off x="177061" y="1583505"/>
            <a:ext cx="7923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2.Когда ищешь грибы, не разрывай и не раскидывай в стороны листву, мох. Грибница, оказавшись под лучами солнца, может высохнуть и погибнуть.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F8847E-25AF-4574-966C-807F7D068E91}"/>
              </a:ext>
            </a:extLst>
          </p:cNvPr>
          <p:cNvSpPr/>
          <p:nvPr/>
        </p:nvSpPr>
        <p:spPr>
          <a:xfrm>
            <a:off x="177061" y="3169772"/>
            <a:ext cx="7923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3.Чтобы не повредить грибницу, лучше всего срезать ножиком.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4DDE28D-B5A1-4BC3-915B-DF93613F4EEE}"/>
              </a:ext>
            </a:extLst>
          </p:cNvPr>
          <p:cNvSpPr/>
          <p:nvPr/>
        </p:nvSpPr>
        <p:spPr>
          <a:xfrm>
            <a:off x="-108520" y="4120278"/>
            <a:ext cx="8789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4.Не надо брать старые грибы. В них может быть опасный для человека яд.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1EEF9F0-B11B-44B3-AEA0-C1ABF2116A57}"/>
              </a:ext>
            </a:extLst>
          </p:cNvPr>
          <p:cNvSpPr/>
          <p:nvPr/>
        </p:nvSpPr>
        <p:spPr>
          <a:xfrm>
            <a:off x="177063" y="5157193"/>
            <a:ext cx="7923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5.Нельзя собирать грибы возле шоссейных дорог и промышленных предприятий, в городских скверах. В таких грибах накапливаются вредные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38140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7" grpId="0"/>
      <p:bldP spid="6" grpId="0"/>
      <p:bldP spid="8" grpId="0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img11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243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0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griby_yadovity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948263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PC\Desktop\img5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5" t="19658" r="-961" b="9615"/>
          <a:stretch/>
        </p:blipFill>
        <p:spPr bwMode="auto">
          <a:xfrm>
            <a:off x="6959245" y="0"/>
            <a:ext cx="2184755" cy="3717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59245" y="3717032"/>
            <a:ext cx="21847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</a:rPr>
              <a:t>Бледная поганка считается самым ядовитым грибом из рода мухоморов.  Употребление в пищу даже небольшой части может закончиться смертельным исходом.</a:t>
            </a:r>
          </a:p>
        </p:txBody>
      </p:sp>
    </p:spTree>
    <p:extLst>
      <p:ext uri="{BB962C8B-B14F-4D97-AF65-F5344CB8AC3E}">
        <p14:creationId xmlns:p14="http://schemas.microsoft.com/office/powerpoint/2010/main" val="1205999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    Зачем лесу грибы?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879710"/>
              </p:ext>
            </p:extLst>
          </p:nvPr>
        </p:nvGraphicFramePr>
        <p:xfrm>
          <a:off x="3707904" y="1033480"/>
          <a:ext cx="424847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1872207"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Char char=""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Грибы-пища для многих животных.: белок, полёвок,  сорок, слизней.</a:t>
                      </a:r>
                    </a:p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Char char=""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Мухомор-лекарство для лосей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6400"/>
              </p:ext>
            </p:extLst>
          </p:nvPr>
        </p:nvGraphicFramePr>
        <p:xfrm>
          <a:off x="467544" y="980729"/>
          <a:ext cx="2592288" cy="252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</a:tblGrid>
              <a:tr h="2520279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475730"/>
              </p:ext>
            </p:extLst>
          </p:nvPr>
        </p:nvGraphicFramePr>
        <p:xfrm>
          <a:off x="5076056" y="4065094"/>
          <a:ext cx="2808312" cy="2519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</a:tblGrid>
              <a:tr h="2519721"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880320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338437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328443"/>
              </p:ext>
            </p:extLst>
          </p:nvPr>
        </p:nvGraphicFramePr>
        <p:xfrm>
          <a:off x="611560" y="3789040"/>
          <a:ext cx="4104456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</a:tblGrid>
              <a:tr h="28083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24847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F6B4C3D-8382-4B93-9207-B9B47DB64305}"/>
              </a:ext>
            </a:extLst>
          </p:cNvPr>
          <p:cNvSpPr/>
          <p:nvPr/>
        </p:nvSpPr>
        <p:spPr>
          <a:xfrm>
            <a:off x="177063" y="752507"/>
            <a:ext cx="7779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400" b="1" dirty="0">
                <a:latin typeface="Comic Sans MS" pitchFamily="66" charset="0"/>
              </a:rPr>
              <a:t>Грибы нужны в лесу потому, что ими питаются многие лесные животные. Грибы-богатство леса. Относись к ним бережно!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EA3D7777-0BE5-4DD7-8AE6-0DC16ECCEDAD}"/>
              </a:ext>
            </a:extLst>
          </p:cNvPr>
          <p:cNvSpPr txBox="1">
            <a:spLocks noChangeArrowheads="1"/>
          </p:cNvSpPr>
          <p:nvPr/>
        </p:nvSpPr>
        <p:spPr>
          <a:xfrm>
            <a:off x="1259681" y="192324"/>
            <a:ext cx="6624638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Грибы</a:t>
            </a:r>
            <a:endParaRPr lang="ru-RU" sz="3200" b="1" dirty="0">
              <a:solidFill>
                <a:srgbClr val="482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90E04564-1665-4FBB-AEEC-0A8E7090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265" y="4293096"/>
            <a:ext cx="3801789" cy="2448271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PC\Desktop\screen462a29a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24" y="1952836"/>
            <a:ext cx="5346476" cy="490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old.kronoki.ru/ufiles/mod/7/11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88" y="1952836"/>
            <a:ext cx="2512060" cy="170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vatars.mds.yandex.net/get-zen_doc/1880126/pub_5ed7870533e4d626fec37754_5ed7906526f55774346125c1/ori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75" y="3140968"/>
            <a:ext cx="2015000" cy="1396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2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</a:t>
            </a:r>
            <a:r>
              <a:rPr lang="ru-RU" dirty="0" smtClean="0">
                <a:solidFill>
                  <a:srgbClr val="C00000"/>
                </a:solidFill>
              </a:rPr>
              <a:t>Зачем лесу грибы?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699026"/>
              </p:ext>
            </p:extLst>
          </p:nvPr>
        </p:nvGraphicFramePr>
        <p:xfrm>
          <a:off x="4792487" y="1124744"/>
          <a:ext cx="3019873" cy="2132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9873"/>
              </a:tblGrid>
              <a:tr h="21324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51748"/>
              </p:ext>
            </p:extLst>
          </p:nvPr>
        </p:nvGraphicFramePr>
        <p:xfrm>
          <a:off x="255348" y="836711"/>
          <a:ext cx="3600400" cy="297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2973201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888865"/>
              </p:ext>
            </p:extLst>
          </p:nvPr>
        </p:nvGraphicFramePr>
        <p:xfrm>
          <a:off x="4499992" y="3789040"/>
          <a:ext cx="338437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</a:tblGrid>
              <a:tr h="2795776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Грибы-санитары леса. Они участвуют в переработке растительных остатков: разрушают пни, поваленные деревья, отмершую листву.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352839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88843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835010"/>
              </p:ext>
            </p:extLst>
          </p:nvPr>
        </p:nvGraphicFramePr>
        <p:xfrm>
          <a:off x="395536" y="4183232"/>
          <a:ext cx="3536049" cy="234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049"/>
              </a:tblGrid>
              <a:tr h="23421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7444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  это грибы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6931868" cy="48463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61206"/>
              </p:ext>
            </p:extLst>
          </p:nvPr>
        </p:nvGraphicFramePr>
        <p:xfrm>
          <a:off x="611560" y="1196752"/>
          <a:ext cx="3635896" cy="295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896"/>
              </a:tblGrid>
              <a:tr h="2952328"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525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Плесень  под                                                                      микроскопом</a:t>
                      </a:r>
                      <a:endParaRPr lang="ru-RU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27937"/>
            <a:ext cx="2508990" cy="188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731951"/>
              </p:ext>
            </p:extLst>
          </p:nvPr>
        </p:nvGraphicFramePr>
        <p:xfrm>
          <a:off x="4427984" y="2455346"/>
          <a:ext cx="3561824" cy="372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1824"/>
              </a:tblGrid>
              <a:tr h="3727525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Плесень</a:t>
                      </a:r>
                      <a:endParaRPr lang="ru-RU" sz="36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28098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023772"/>
              </p:ext>
            </p:extLst>
          </p:nvPr>
        </p:nvGraphicFramePr>
        <p:xfrm>
          <a:off x="306051" y="4653136"/>
          <a:ext cx="3617877" cy="1815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877"/>
              </a:tblGrid>
              <a:tr h="1815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6910"/>
            <a:ext cx="3816424" cy="20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4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C\Desktop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</a:rPr>
              <a:t>Тема урока:</a:t>
            </a: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7239000" cy="4466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u="sng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 </a:t>
            </a:r>
            <a:r>
              <a:rPr lang="ru-RU" sz="5400" b="1" u="sng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  <a:ea typeface="+mj-ea"/>
                <a:cs typeface="+mj-cs"/>
              </a:rPr>
              <a:t>«Царство грибов»</a:t>
            </a:r>
          </a:p>
          <a:p>
            <a:pPr marL="0" indent="0" algn="ctr">
              <a:buNone/>
            </a:pPr>
            <a:endParaRPr lang="ru-RU" sz="5400" b="1" cap="all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solidFill>
                <a:srgbClr val="C0000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54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  <a:ea typeface="+mj-ea"/>
                <a:cs typeface="+mj-cs"/>
              </a:rPr>
              <a:t>Какая наука изучает грибы?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 rotWithShape="1">
          <a:blip r:embed="rId2" cstate="email"/>
          <a:srcRect t="15638" r="3602" b="7920"/>
          <a:stretch/>
        </p:blipFill>
        <p:spPr bwMode="auto">
          <a:xfrm rot="20674798" flipH="1">
            <a:off x="29838" y="4991312"/>
            <a:ext cx="1406747" cy="180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 rotWithShape="1">
          <a:blip r:embed="rId3" cstate="email"/>
          <a:srcRect l="17043" r="15966"/>
          <a:stretch/>
        </p:blipFill>
        <p:spPr bwMode="auto">
          <a:xfrm flipH="1">
            <a:off x="7092280" y="4509120"/>
            <a:ext cx="1097054" cy="247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3" descr="C:\Users\PC\Desktop\img2 (1)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20073" r="49793" b="30976"/>
          <a:stretch/>
        </p:blipFill>
        <p:spPr bwMode="auto">
          <a:xfrm>
            <a:off x="3284824" y="5445224"/>
            <a:ext cx="1534310" cy="1186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5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 это грибы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23795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340768"/>
            <a:ext cx="4224899" cy="21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535710"/>
            <a:ext cx="4224899" cy="29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2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4.infourok.ru/uploads/ex/04dd/001219c4-7db48e0a/2/img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4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dirty="0" smtClean="0"/>
              <a:t>Необычные грибы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46993"/>
              </p:ext>
            </p:extLst>
          </p:nvPr>
        </p:nvGraphicFramePr>
        <p:xfrm>
          <a:off x="4283968" y="1147641"/>
          <a:ext cx="3312368" cy="2758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7581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Сморчок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67512"/>
            <a:ext cx="2376264" cy="1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510535"/>
              </p:ext>
            </p:extLst>
          </p:nvPr>
        </p:nvGraphicFramePr>
        <p:xfrm>
          <a:off x="683569" y="4149080"/>
          <a:ext cx="3096344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</a:tblGrid>
              <a:tr h="2448272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Порховка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895793"/>
              </p:ext>
            </p:extLst>
          </p:nvPr>
        </p:nvGraphicFramePr>
        <p:xfrm>
          <a:off x="467544" y="1196752"/>
          <a:ext cx="3384376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</a:tblGrid>
              <a:tr h="25922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Дождевик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2088232" cy="179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93" y="4725144"/>
            <a:ext cx="2340260" cy="155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43440"/>
              </p:ext>
            </p:extLst>
          </p:nvPr>
        </p:nvGraphicFramePr>
        <p:xfrm>
          <a:off x="4139952" y="4221089"/>
          <a:ext cx="3816424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</a:tblGrid>
              <a:tr h="23042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FF00"/>
                          </a:solidFill>
                        </a:rPr>
                        <a:t>Дождевик и </a:t>
                      </a:r>
                      <a:r>
                        <a:rPr lang="ru-RU" b="1" dirty="0" err="1" smtClean="0">
                          <a:solidFill>
                            <a:srgbClr val="FFFF00"/>
                          </a:solidFill>
                        </a:rPr>
                        <a:t>порховка</a:t>
                      </a:r>
                      <a:r>
                        <a:rPr lang="ru-RU" b="1" dirty="0" smtClean="0">
                          <a:solidFill>
                            <a:srgbClr val="FFFF00"/>
                          </a:solidFill>
                        </a:rPr>
                        <a:t> не имеют ни шляпок, ни ножек. Созревая, эти грибы превращаются в мешочки с</a:t>
                      </a:r>
                      <a:r>
                        <a:rPr lang="ru-RU" b="1" baseline="0" dirty="0" smtClean="0">
                          <a:solidFill>
                            <a:srgbClr val="FFFF00"/>
                          </a:solidFill>
                        </a:rPr>
                        <a:t> великим множеством мельчайших спор. Наступишь на гриб, и он словно взрывается – споры вылетают тёмным облаком.</a:t>
                      </a:r>
                      <a:endParaRPr lang="ru-RU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6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4.infourok.ru/uploads/ex/1042/00023321-240d6536/img12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" b="5128"/>
          <a:stretch/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3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 rotWithShape="1">
          <a:blip r:embed="rId2" cstate="email"/>
          <a:srcRect t="15638" r="3602" b="7920"/>
          <a:stretch/>
        </p:blipFill>
        <p:spPr bwMode="auto">
          <a:xfrm rot="20674798" flipH="1">
            <a:off x="1698602" y="3090940"/>
            <a:ext cx="2196272" cy="281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 rotWithShape="1">
          <a:blip r:embed="rId3" cstate="email"/>
          <a:srcRect l="17043" r="15966"/>
          <a:stretch/>
        </p:blipFill>
        <p:spPr bwMode="auto">
          <a:xfrm flipH="1">
            <a:off x="4932040" y="3273039"/>
            <a:ext cx="1241070" cy="276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EA5BCC-1BCC-4891-995B-3497D2BAE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96688"/>
            <a:ext cx="784887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24744"/>
            <a:ext cx="3312368" cy="4896544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8609" y="3244334"/>
            <a:ext cx="3467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8640"/>
            <a:ext cx="6408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Работа </a:t>
            </a:r>
            <a:r>
              <a:rPr lang="ru-RU" sz="4000" b="1" dirty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 учебнику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1700808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Comic Sans MS" pitchFamily="66" charset="0"/>
              </a:rPr>
              <a:t>1.Откройте учебник на стр.112.</a:t>
            </a:r>
          </a:p>
          <a:p>
            <a:r>
              <a:rPr lang="ru-RU" sz="3600" dirty="0">
                <a:latin typeface="Comic Sans MS" pitchFamily="66" charset="0"/>
              </a:rPr>
              <a:t>2.Прочитайте текст . Из чего состоит гриб?</a:t>
            </a:r>
          </a:p>
        </p:txBody>
      </p:sp>
      <p:pic>
        <p:nvPicPr>
          <p:cNvPr id="9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 rotWithShape="1">
          <a:blip r:embed="rId3" cstate="email"/>
          <a:srcRect l="17043" r="15966"/>
          <a:stretch/>
        </p:blipFill>
        <p:spPr bwMode="auto">
          <a:xfrm>
            <a:off x="3923928" y="4317675"/>
            <a:ext cx="1013013" cy="241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 rotWithShape="1">
          <a:blip r:embed="rId4" cstate="email"/>
          <a:srcRect t="15638" r="3602" b="7920"/>
          <a:stretch/>
        </p:blipFill>
        <p:spPr bwMode="auto">
          <a:xfrm rot="441831">
            <a:off x="6068304" y="4410601"/>
            <a:ext cx="1640865" cy="210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2" t="7331" r="-78" b="73901"/>
          <a:stretch/>
        </p:blipFill>
        <p:spPr bwMode="auto">
          <a:xfrm>
            <a:off x="5126679" y="5440074"/>
            <a:ext cx="813472" cy="1085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PC\Desktop\56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6250" r="5883" b="5724"/>
          <a:stretch/>
        </p:blipFill>
        <p:spPr bwMode="auto">
          <a:xfrm>
            <a:off x="6533483" y="47531"/>
            <a:ext cx="1566909" cy="1697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54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multiurok.ru/html/2018/12/17/s_5c17b066c67ab/1029584_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12879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6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с вырезом 8">
            <a:hlinkClick r:id="" action="ppaction://hlinkshowjump?jump=nextslide"/>
          </p:cNvPr>
          <p:cNvSpPr/>
          <p:nvPr/>
        </p:nvSpPr>
        <p:spPr>
          <a:xfrm>
            <a:off x="8244830" y="297221"/>
            <a:ext cx="575642" cy="345638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42ADAC0-08FF-45F5-8B8C-C0523FA3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674241"/>
            <a:ext cx="7200751" cy="618375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7BBD91-754B-48C9-8567-E0DC9A66929A}"/>
              </a:ext>
            </a:extLst>
          </p:cNvPr>
          <p:cNvSpPr/>
          <p:nvPr/>
        </p:nvSpPr>
        <p:spPr>
          <a:xfrm>
            <a:off x="5724129" y="2740799"/>
            <a:ext cx="204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u="sng" dirty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Ножка</a:t>
            </a:r>
            <a:endParaRPr lang="ru-RU" sz="2800" b="1" dirty="0">
              <a:solidFill>
                <a:srgbClr val="482E00"/>
              </a:solidFill>
              <a:latin typeface="Comic Sans MS" pitchFamily="66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1972F5E-B2C1-4EFA-81BA-7EF7AB258742}"/>
              </a:ext>
            </a:extLst>
          </p:cNvPr>
          <p:cNvSpPr/>
          <p:nvPr/>
        </p:nvSpPr>
        <p:spPr>
          <a:xfrm>
            <a:off x="5724130" y="4372294"/>
            <a:ext cx="2319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u="sng" dirty="0">
                <a:solidFill>
                  <a:srgbClr val="482E00"/>
                </a:solidFill>
                <a:latin typeface="Comic Sans MS" pitchFamily="66" charset="0"/>
              </a:rPr>
              <a:t>Грибница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F4ECB5AD-6923-43E4-9810-E38B198043AA}"/>
              </a:ext>
            </a:extLst>
          </p:cNvPr>
          <p:cNvSpPr txBox="1">
            <a:spLocks noChangeArrowheads="1"/>
          </p:cNvSpPr>
          <p:nvPr/>
        </p:nvSpPr>
        <p:spPr>
          <a:xfrm>
            <a:off x="1259632" y="-69968"/>
            <a:ext cx="6624638" cy="1079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Строение </a:t>
            </a:r>
            <a:r>
              <a:rPr lang="ru-RU" sz="3200" b="1" dirty="0" smtClean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гриба</a:t>
            </a:r>
            <a:endParaRPr lang="ru-RU" sz="3200" b="1" dirty="0">
              <a:solidFill>
                <a:srgbClr val="482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F6B4C3D-8382-4B93-9207-B9B47DB64305}"/>
              </a:ext>
            </a:extLst>
          </p:cNvPr>
          <p:cNvSpPr/>
          <p:nvPr/>
        </p:nvSpPr>
        <p:spPr>
          <a:xfrm>
            <a:off x="5724129" y="957448"/>
            <a:ext cx="204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u="sng" dirty="0">
                <a:solidFill>
                  <a:srgbClr val="48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Шляпка</a:t>
            </a:r>
            <a:endParaRPr lang="ru-RU" sz="2800" b="1" dirty="0">
              <a:solidFill>
                <a:srgbClr val="482E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8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1662</TotalTime>
  <Words>516</Words>
  <Application>Microsoft Office PowerPoint</Application>
  <PresentationFormat>Экран (4:3)</PresentationFormat>
  <Paragraphs>103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Изящная</vt:lpstr>
      <vt:lpstr>УРОК-ПРЕЗЕНТАЦИЯ  по окружающему миру  для  1-4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Грибы Красной книги</vt:lpstr>
      <vt:lpstr>шишкогриб   хлопьеножковый</vt:lpstr>
      <vt:lpstr>Гриб баран или грифола курчавая </vt:lpstr>
      <vt:lpstr>Решёточник красный </vt:lpstr>
      <vt:lpstr>Паутинник фиолетовый </vt:lpstr>
      <vt:lpstr>Рогатик</vt:lpstr>
      <vt:lpstr>Презентация PowerPoint</vt:lpstr>
      <vt:lpstr>Презентация PowerPoint</vt:lpstr>
      <vt:lpstr>Презентация PowerPoint</vt:lpstr>
      <vt:lpstr>Пластинчатые грибы</vt:lpstr>
      <vt:lpstr>Сыроежки</vt:lpstr>
      <vt:lpstr>Презентация PowerPoint</vt:lpstr>
      <vt:lpstr>Шампиньоны</vt:lpstr>
      <vt:lpstr>Презентация PowerPoint</vt:lpstr>
      <vt:lpstr>Рядовки</vt:lpstr>
      <vt:lpstr>Лисички</vt:lpstr>
      <vt:lpstr>Опята</vt:lpstr>
      <vt:lpstr>Презентация PowerPoint</vt:lpstr>
      <vt:lpstr>Рыжики</vt:lpstr>
      <vt:lpstr>мухомор</vt:lpstr>
      <vt:lpstr>Бледная поганка</vt:lpstr>
      <vt:lpstr>Презентация PowerPoint</vt:lpstr>
      <vt:lpstr>Груздь</vt:lpstr>
      <vt:lpstr>Трубчатые грибы </vt:lpstr>
      <vt:lpstr>Презентация PowerPoint</vt:lpstr>
      <vt:lpstr>Маслёнок</vt:lpstr>
      <vt:lpstr>Подберёзовик</vt:lpstr>
      <vt:lpstr>Подосиновик</vt:lpstr>
      <vt:lpstr>Белый гриб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Зачем лесу грибы?</vt:lpstr>
      <vt:lpstr>Презентация PowerPoint</vt:lpstr>
      <vt:lpstr>    Зачем лесу грибы?</vt:lpstr>
      <vt:lpstr>И  это грибы</vt:lpstr>
      <vt:lpstr>Презентация PowerPoint</vt:lpstr>
      <vt:lpstr>И это грибы</vt:lpstr>
      <vt:lpstr>Презентация PowerPoint</vt:lpstr>
      <vt:lpstr>Презентация PowerPoint</vt:lpstr>
      <vt:lpstr>Необычные грибы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Грибы</dc:title>
  <dc:creator>1</dc:creator>
  <cp:lastModifiedBy>PC</cp:lastModifiedBy>
  <cp:revision>133</cp:revision>
  <dcterms:created xsi:type="dcterms:W3CDTF">2015-10-07T19:51:54Z</dcterms:created>
  <dcterms:modified xsi:type="dcterms:W3CDTF">2026-06-23T08:42:16Z</dcterms:modified>
</cp:coreProperties>
</file>