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40" r:id="rId1"/>
  </p:sldMasterIdLst>
  <p:notesMasterIdLst>
    <p:notesMasterId r:id="rId25"/>
  </p:notesMasterIdLst>
  <p:sldIdLst>
    <p:sldId id="256" r:id="rId2"/>
    <p:sldId id="284" r:id="rId3"/>
    <p:sldId id="290" r:id="rId4"/>
    <p:sldId id="291" r:id="rId5"/>
    <p:sldId id="294" r:id="rId6"/>
    <p:sldId id="288" r:id="rId7"/>
    <p:sldId id="272" r:id="rId8"/>
    <p:sldId id="289" r:id="rId9"/>
    <p:sldId id="264" r:id="rId10"/>
    <p:sldId id="293" r:id="rId11"/>
    <p:sldId id="285" r:id="rId12"/>
    <p:sldId id="279" r:id="rId13"/>
    <p:sldId id="280" r:id="rId14"/>
    <p:sldId id="281" r:id="rId15"/>
    <p:sldId id="282" r:id="rId16"/>
    <p:sldId id="283" r:id="rId17"/>
    <p:sldId id="266" r:id="rId18"/>
    <p:sldId id="275" r:id="rId19"/>
    <p:sldId id="276" r:id="rId20"/>
    <p:sldId id="277" r:id="rId21"/>
    <p:sldId id="278" r:id="rId22"/>
    <p:sldId id="271" r:id="rId23"/>
    <p:sldId id="295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259" autoAdjust="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38040-9B66-437E-AEB5-7CE60BE584FA}" type="datetimeFigureOut">
              <a:rPr lang="ru-RU" smtClean="0"/>
              <a:t>07.04.2026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2EF70-9257-4EBB-B7A2-BCD5A53DE0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027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2EF70-9257-4EBB-B7A2-BCD5A53DE02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604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6F05B0E-DD8A-41D3-BE50-0749ACF246D8}" type="datetime1">
              <a:rPr lang="ru-RU" smtClean="0"/>
              <a:t>07.04.2026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C984A-0A74-4161-AC56-4DBE1F32949F}" type="datetime1">
              <a:rPr lang="ru-RU" smtClean="0"/>
              <a:t>07.04.2026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98646-310C-43E6-B683-AFDFB573625F}" type="datetime1">
              <a:rPr lang="ru-RU" smtClean="0"/>
              <a:t>07.04.2026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9EE5-C808-4F53-9374-5DACC5F4946C}" type="datetime1">
              <a:rPr lang="ru-RU" smtClean="0"/>
              <a:t>07.04.2026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A6739-4E75-40E4-B517-B66A7C8F5F4B}" type="datetime1">
              <a:rPr lang="ru-RU" smtClean="0"/>
              <a:t>07.04.2026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264AB-DACA-4676-901C-55C052CCAA36}" type="datetime1">
              <a:rPr lang="ru-RU" smtClean="0"/>
              <a:t>07.04.2026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4B121-FACD-490D-BA9F-C185E95F0D88}" type="datetime1">
              <a:rPr lang="ru-RU" smtClean="0"/>
              <a:t>07.04.2026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0D16-0E27-4EE1-8BA3-B089CC9C11C9}" type="datetime1">
              <a:rPr lang="ru-RU" smtClean="0"/>
              <a:t>07.04.2026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43B7E-CA4B-4948-A59E-DA3B3D7C1C3B}" type="datetime1">
              <a:rPr lang="ru-RU" smtClean="0"/>
              <a:t>07.04.2026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67F3F-07E1-4FA5-8D86-701729792B65}" type="datetime1">
              <a:rPr lang="ru-RU" smtClean="0"/>
              <a:t>07.04.2026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7151A5B-A593-4DCA-A7BF-8463BBEDA8AC}" type="datetime1">
              <a:rPr lang="ru-RU" smtClean="0"/>
              <a:t>07.04.2026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84F5DDA1-C39E-487B-9453-67B648719B83}" type="datetime1">
              <a:rPr lang="ru-RU" smtClean="0"/>
              <a:t>07.04.2026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spd="slow">
    <p:wipe/>
  </p:transition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16695" y="610440"/>
            <a:ext cx="7752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</a:t>
            </a:r>
          </a:p>
          <a:p>
            <a:pPr lvl="0"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Гимназия № 79 города Ульяновска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07731" y="1680577"/>
            <a:ext cx="3027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на тему: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681369" y="2504493"/>
            <a:ext cx="98231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«Формирование, выявление, оценивание образовательных результатов в первом классе в условия </a:t>
            </a:r>
            <a:r>
              <a:rPr lang="ru-RU" sz="32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безоценочной</a:t>
            </a:r>
            <a:r>
              <a:rPr lang="ru-RU" sz="32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системы»</a:t>
            </a:r>
            <a:endParaRPr lang="ru-RU" sz="3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62384" y="4070497"/>
            <a:ext cx="43748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подготовила:</a:t>
            </a:r>
          </a:p>
          <a:p>
            <a:pPr algn="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</a:t>
            </a:r>
          </a:p>
          <a:p>
            <a:pPr algn="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Чабанова Татьяна Алексеевна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61252" y="621166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Ульяновск, 2026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8502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AutoShape 2" descr="C:\Users\%D0%A1%D0%B0%D1%88%D0%B0\Downloads\IMG_20260407_102159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862" y="1080730"/>
            <a:ext cx="7686260" cy="510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179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9034" y="430795"/>
            <a:ext cx="1142296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600" dirty="0" err="1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Нейробика</a:t>
            </a:r>
            <a:endParaRPr lang="ru-RU" sz="6600" dirty="0">
              <a:ln w="0">
                <a:solidFill>
                  <a:srgbClr val="002060"/>
                </a:solidFill>
              </a:ln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</a:t>
            </a:fld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2547" b="18347"/>
          <a:stretch/>
        </p:blipFill>
        <p:spPr>
          <a:xfrm>
            <a:off x="3004625" y="2115019"/>
            <a:ext cx="6363872" cy="376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803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851" y="673369"/>
            <a:ext cx="8608298" cy="5511262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0973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766" y="758720"/>
            <a:ext cx="7608467" cy="5340559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9457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979" y="572304"/>
            <a:ext cx="9660212" cy="612457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803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644" y="658128"/>
            <a:ext cx="8760711" cy="554174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2488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996" y="761769"/>
            <a:ext cx="8590008" cy="5334462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5626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04910" y="233847"/>
            <a:ext cx="114229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Приём «Урок без темы»</a:t>
            </a:r>
            <a:endParaRPr lang="ru-RU" sz="4000" dirty="0">
              <a:ln w="0">
                <a:solidFill>
                  <a:srgbClr val="00206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3218" y="1294228"/>
            <a:ext cx="11535508" cy="512088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lvl="0" indent="-285750" algn="just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>
                <a:srgbClr val="30ACEC">
                  <a:lumMod val="75000"/>
                </a:srgbClr>
              </a:buClr>
              <a:buSzPct val="145000"/>
              <a:buFont typeface="Arial"/>
              <a:buChar char="•"/>
            </a:pP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Описание: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универсальный приём </a:t>
            </a:r>
            <a:r>
              <a:rPr lang="ru-RU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триз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направленный на создание внешней мотивации изучения темы урока. Данный прием позволяет привлечь интерес учащихся к изучению новой темы, не блокируя восприятия непонятными терминами.</a:t>
            </a:r>
          </a:p>
          <a:p>
            <a:pPr marL="285750" lvl="0" indent="-285750" algn="just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>
                <a:srgbClr val="30ACEC">
                  <a:lumMod val="75000"/>
                </a:srgbClr>
              </a:buClr>
              <a:buSzPct val="145000"/>
              <a:buFont typeface="Arial"/>
              <a:buChar char="•"/>
            </a:pP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Пример:</a:t>
            </a: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 записывает на доске слово «тема», выдерживает паузу до тех пор, пока все не обратят внимание на руку учителя, которая не хочет выводить саму тему.</a:t>
            </a:r>
          </a:p>
          <a:p>
            <a:pPr marL="285750" lvl="0" indent="-285750" algn="just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>
                <a:srgbClr val="30ACEC">
                  <a:lumMod val="75000"/>
                </a:srgbClr>
              </a:buClr>
              <a:buSzPct val="145000"/>
              <a:buFont typeface="Arial"/>
              <a:buChar char="•"/>
            </a:pP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Учитель: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ребята, извините, но моя рука отказалась написать тему урока, и, кажется, неслучайно! Вот вам еще одна загадка, которую вы разгадаете уже в середине урока: почему рука отказалась записать тему урока?</a:t>
            </a:r>
          </a:p>
          <a:p>
            <a:pPr marL="285750" lvl="0" indent="-285750" algn="just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>
                <a:srgbClr val="30ACEC">
                  <a:lumMod val="75000"/>
                </a:srgbClr>
              </a:buClr>
              <a:buSzPct val="145000"/>
              <a:buFont typeface="Arial"/>
              <a:buChar char="•"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Данный вопрос записывает в уголке классной доски.</a:t>
            </a:r>
          </a:p>
          <a:p>
            <a:pPr marL="285750" lvl="0" indent="-285750" algn="just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>
                <a:srgbClr val="30ACEC">
                  <a:lumMod val="75000"/>
                </a:srgbClr>
              </a:buClr>
              <a:buSzPct val="145000"/>
              <a:buFont typeface="Arial"/>
              <a:buChar char="•"/>
            </a:pPr>
            <a:r>
              <a:rPr lang="ru-RU" sz="22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Учитель: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ребята, вам предстоит проанализировать и доказать, с точки зрения полезности, отсутствие темы в начале урока! Но начинать урок нам все равно надо, и начнем с хорошо знакомого материала…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2264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04910" y="233847"/>
            <a:ext cx="114229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Приём «Ложная альтернатива»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3218" y="1294228"/>
            <a:ext cx="11535508" cy="473693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lvl="0" indent="-285750" algn="just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>
                <a:srgbClr val="30ACEC">
                  <a:lumMod val="75000"/>
                </a:srgbClr>
              </a:buClr>
              <a:buSzPct val="145000"/>
              <a:buFont typeface="Arial"/>
              <a:buChar char="•"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Описание: внимание слушателя уводится в сторону с помощью альтернативы "или-или", совершенно произвольно выраженной. Ни один из предлагаемых ответов не является верным.</a:t>
            </a:r>
          </a:p>
          <a:p>
            <a:pPr marL="285750" lvl="0" indent="-285750" algn="just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>
                <a:srgbClr val="30ACEC">
                  <a:lumMod val="75000"/>
                </a:srgbClr>
              </a:buClr>
              <a:buSzPct val="145000"/>
              <a:buFont typeface="Arial"/>
              <a:buChar char="•"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Пример.</a:t>
            </a:r>
          </a:p>
          <a:p>
            <a:pPr marL="285750" lvl="0" indent="-285750" algn="just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>
                <a:srgbClr val="30ACEC">
                  <a:lumMod val="75000"/>
                </a:srgbClr>
              </a:buClr>
              <a:buSzPct val="145000"/>
              <a:buFont typeface="Arial"/>
              <a:buChar char="•"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 предлагает вразброс обычные загадки и </a:t>
            </a:r>
            <a:r>
              <a:rPr lang="ru-RU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лжезагадки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дети должны их угадывать и указывать их тип. Например:</a:t>
            </a:r>
          </a:p>
          <a:p>
            <a:pPr marL="285750" lvl="0" indent="-285750" algn="just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>
                <a:srgbClr val="30ACEC">
                  <a:lumMod val="75000"/>
                </a:srgbClr>
              </a:buClr>
              <a:buSzPct val="145000"/>
              <a:buFont typeface="Arial"/>
              <a:buChar char="•"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Сколько будет 8 + 4: 11 или 13 ?</a:t>
            </a:r>
          </a:p>
          <a:p>
            <a:pPr marL="285750" lvl="0" indent="-285750" algn="just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>
                <a:srgbClr val="30ACEC">
                  <a:lumMod val="75000"/>
                </a:srgbClr>
              </a:buClr>
              <a:buSzPct val="145000"/>
              <a:buFont typeface="Arial"/>
              <a:buChar char="•"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растет не березе - яблоки или груши?</a:t>
            </a:r>
          </a:p>
          <a:p>
            <a:pPr marL="285750" lvl="0" indent="-285750" algn="just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>
                <a:srgbClr val="30ACEC">
                  <a:lumMod val="75000"/>
                </a:srgbClr>
              </a:buClr>
              <a:buSzPct val="145000"/>
              <a:buFont typeface="Arial"/>
              <a:buChar char="•"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Слово "часы" - пишется как "чесы" или "</a:t>
            </a:r>
            <a:r>
              <a:rPr lang="ru-RU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чисы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"?</a:t>
            </a:r>
          </a:p>
          <a:p>
            <a:pPr marL="285750" lvl="0" indent="-285750" algn="just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>
                <a:srgbClr val="30ACEC">
                  <a:lumMod val="75000"/>
                </a:srgbClr>
              </a:buClr>
              <a:buSzPct val="145000"/>
              <a:buFont typeface="Arial"/>
              <a:buChar char="•"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Кто быстрее плавает - котенок или цыпленок</a:t>
            </a:r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172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04910" y="233847"/>
            <a:ext cx="114229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Приём «Я возьму тебя с собой</a:t>
            </a:r>
            <a:r>
              <a:rPr lang="ru-RU" sz="4000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000" dirty="0">
              <a:ln w="0">
                <a:solidFill>
                  <a:srgbClr val="00206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5083" y="2349305"/>
            <a:ext cx="11535508" cy="258224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lvl="0" indent="-285750" algn="just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>
                <a:srgbClr val="30ACEC">
                  <a:lumMod val="75000"/>
                </a:srgbClr>
              </a:buClr>
              <a:buSzPct val="145000"/>
              <a:buFont typeface="Arial"/>
              <a:buChar char="•"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Описание: Учитель загадывает признак, по которому будет собрано множество объектов. Задача класса угадать этот признак. Для этого они называют разнообразные предметы, а учитель говорит, возьмет ли он их с собой или нет. Игра продолжается, пока кто-то из учеников не догадается, какой признак объединяет все «взятые» предметы.</a:t>
            </a:r>
          </a:p>
          <a:p>
            <a:pPr marL="285750" lvl="0" indent="-285750" algn="just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>
                <a:srgbClr val="30ACEC">
                  <a:lumMod val="75000"/>
                </a:srgbClr>
              </a:buClr>
              <a:buSzPct val="145000"/>
              <a:buFont typeface="Arial"/>
              <a:buChar char="•"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«Я беру тебя с собой» - гибкий прием, который можно изменять согласно теме урока.</a:t>
            </a:r>
          </a:p>
          <a:p>
            <a:pPr marL="285750" lvl="0" indent="-285750" algn="just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>
                <a:srgbClr val="30ACEC">
                  <a:lumMod val="75000"/>
                </a:srgbClr>
              </a:buClr>
              <a:buSzPct val="145000"/>
              <a:buFont typeface="Arial"/>
              <a:buChar char="•"/>
            </a:pPr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Задача 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учителя - помочь ученику ориентироваться в обилии поступающей информации.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9807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9034" y="430795"/>
            <a:ext cx="1142296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600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Притча</a:t>
            </a:r>
            <a:endParaRPr lang="ru-RU" sz="6600" dirty="0">
              <a:ln w="0">
                <a:solidFill>
                  <a:srgbClr val="002060"/>
                </a:solidFill>
              </a:ln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 dirty="0"/>
          </a:p>
        </p:txBody>
      </p:sp>
      <p:pic>
        <p:nvPicPr>
          <p:cNvPr id="4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15" y="2229129"/>
            <a:ext cx="3859237" cy="38592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686" y="2059205"/>
            <a:ext cx="4963637" cy="411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702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04910" y="233847"/>
            <a:ext cx="114229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Приём </a:t>
            </a:r>
            <a:r>
              <a:rPr lang="ru-RU" sz="4000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«Антиципация»</a:t>
            </a:r>
            <a:endParaRPr lang="ru-RU" sz="4000" dirty="0">
              <a:ln w="0">
                <a:solidFill>
                  <a:srgbClr val="00206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823" y="1646662"/>
            <a:ext cx="8535140" cy="4493141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2545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78" y="831858"/>
            <a:ext cx="8315665" cy="5547841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9133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04910" y="233847"/>
            <a:ext cx="114229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sz="4000" dirty="0">
              <a:ln w="0">
                <a:solidFill>
                  <a:srgbClr val="00206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32184" y="1772529"/>
            <a:ext cx="7568418" cy="2677656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спользование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разнообразных приёмов обучения на уроках создаёт необходимые условия для развития умений обучающихся самостоятельно мыслить, анализировать, отбирать материал, ориентироваться в новой ситуации, находить способы деятельности для решения практических задач в жизненном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7447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23</a:t>
            </a:fld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095" y="3169897"/>
            <a:ext cx="6303810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5778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476" y="1069643"/>
            <a:ext cx="7645047" cy="471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271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9" y="182880"/>
            <a:ext cx="10993728" cy="667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1158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04910" y="233847"/>
            <a:ext cx="114229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>
                <a:ln w="0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в 1 классе не используется балльная система оценивания? </a:t>
            </a:r>
            <a:endParaRPr lang="ru-RU" sz="4000" dirty="0">
              <a:ln w="0">
                <a:solidFill>
                  <a:srgbClr val="00206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7263" y="2250237"/>
            <a:ext cx="11535508" cy="241463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>
                <a:srgbClr val="30ACEC">
                  <a:lumMod val="75000"/>
                </a:srgbClr>
              </a:buClr>
              <a:buSzPct val="145000"/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тсутствует 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индивидуальный подход</a:t>
            </a:r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 algn="just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>
                <a:srgbClr val="30ACEC">
                  <a:lumMod val="75000"/>
                </a:srgbClr>
              </a:buClr>
              <a:buSzPct val="145000"/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Отметка 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вынуждает ученика сравнивать себя и свои знания с другими детьми и общим уровнем знаний в </a:t>
            </a:r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классе;</a:t>
            </a:r>
          </a:p>
          <a:p>
            <a:pPr marL="342900" lvl="0" indent="-342900" algn="just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>
                <a:srgbClr val="30ACEC">
                  <a:lumMod val="75000"/>
                </a:srgbClr>
              </a:buClr>
              <a:buSzPct val="145000"/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Отметка 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мало информативна (как для ученика, так и для родителя) и часто субъективна</a:t>
            </a:r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342900" lvl="0" indent="-342900" algn="just">
              <a:lnSpc>
                <a:spcPct val="107000"/>
              </a:lnSpc>
              <a:spcBef>
                <a:spcPct val="20000"/>
              </a:spcBef>
              <a:spcAft>
                <a:spcPts val="800"/>
              </a:spcAft>
              <a:buClr>
                <a:srgbClr val="30ACEC">
                  <a:lumMod val="75000"/>
                </a:srgbClr>
              </a:buClr>
              <a:buSzPct val="145000"/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Отметка </a:t>
            </a:r>
            <a:r>
              <a:rPr lang="ru-RU" sz="2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часто становится орудием манипуляции и давления взрослых на </a:t>
            </a:r>
            <a:r>
              <a:rPr lang="ru-RU" sz="22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школьника.</a:t>
            </a:r>
            <a:endParaRPr lang="ru-RU" sz="22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8073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  <p:pic>
        <p:nvPicPr>
          <p:cNvPr id="1030" name="Picture 6" descr="https://fs.znanio.ru/d5af0e/61/dc/f9d68617e9fafa88050ea836a7e8745e3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37" y="-36990"/>
            <a:ext cx="9177360" cy="689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498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  <p:pic>
        <p:nvPicPr>
          <p:cNvPr id="5122" name="Picture 2" descr="https://fs.znanio.ru/d5af0e/5f/2e/dbe6e2967b6397b630f93bf54dbc4ee0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078" y="0"/>
            <a:ext cx="8970452" cy="673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576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  <p:pic>
        <p:nvPicPr>
          <p:cNvPr id="3074" name="Picture 2" descr="https://fs.znanio.ru/d5af0e/f7/63/508861ce9287781cbb518bfccb4a49f7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33" y="508318"/>
            <a:ext cx="10588819" cy="634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0434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  <p:pic>
        <p:nvPicPr>
          <p:cNvPr id="8196" name="Picture 4" descr="https://fs.znanio.ru/d5af0e/8d/c9/b3fed48459cb3fb44dbb34cd6418cbe4a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1" y="297697"/>
            <a:ext cx="8731885" cy="656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C:\Users\%D0%A1%D0%B0%D1%88%D0%B0\Downloads\IMG_20260407_102159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C:\Users\%D0%A1%D0%B0%D1%88%D0%B0\Downloads\IMG_20260407_102159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9550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етрополия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2393</TotalTime>
  <Words>518</Words>
  <Application>Microsoft Office PowerPoint</Application>
  <PresentationFormat>Широкоэкранный</PresentationFormat>
  <Paragraphs>59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Wingdings</vt:lpstr>
      <vt:lpstr>Метрополия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Саша</dc:creator>
  <cp:lastModifiedBy>Саша</cp:lastModifiedBy>
  <cp:revision>71</cp:revision>
  <dcterms:created xsi:type="dcterms:W3CDTF">2025-11-05T06:50:04Z</dcterms:created>
  <dcterms:modified xsi:type="dcterms:W3CDTF">2026-04-07T12:16:16Z</dcterms:modified>
</cp:coreProperties>
</file>