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7" r:id="rId15"/>
    <p:sldId id="272" r:id="rId16"/>
    <p:sldId id="273" r:id="rId17"/>
  </p:sldIdLst>
  <p:sldSz cx="12192000" cy="6858000"/>
  <p:notesSz cx="12192000" cy="6858000"/>
  <p:defaultTextStyle>
    <a:defPPr>
      <a:defRPr lang="ru-RU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Shape 1059"/>
          <p:cNvSpPr>
            <a:spLocks noGrp="1" noChangeArrowheads="1"/>
          </p:cNvSpPr>
          <p:nvPr userDrawn="1"/>
        </p:nvSpPr>
        <p:spPr bwMode="auto">
          <a:xfrm>
            <a:off x="2396066" y="2291401"/>
            <a:ext cx="5452533" cy="41651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2112" y="3116"/>
                </a:moveTo>
                <a:lnTo>
                  <a:pt x="22112" y="3116"/>
                </a:lnTo>
                <a:cubicBezTo>
                  <a:pt x="22112" y="3116"/>
                  <a:pt x="27356" y="0"/>
                  <a:pt x="30300" y="4263"/>
                </a:cubicBezTo>
                <a:lnTo>
                  <a:pt x="30300" y="4263"/>
                </a:lnTo>
                <a:cubicBezTo>
                  <a:pt x="33277" y="8577"/>
                  <a:pt x="36666" y="13779"/>
                  <a:pt x="39369" y="17410"/>
                </a:cubicBezTo>
                <a:lnTo>
                  <a:pt x="39369" y="17410"/>
                </a:lnTo>
                <a:cubicBezTo>
                  <a:pt x="41761" y="20624"/>
                  <a:pt x="43200" y="22708"/>
                  <a:pt x="40979" y="26940"/>
                </a:cubicBezTo>
                <a:lnTo>
                  <a:pt x="40979" y="26940"/>
                </a:lnTo>
                <a:cubicBezTo>
                  <a:pt x="39655" y="29461"/>
                  <a:pt x="35076" y="35072"/>
                  <a:pt x="32639" y="38623"/>
                </a:cubicBezTo>
                <a:lnTo>
                  <a:pt x="32639" y="38623"/>
                </a:lnTo>
                <a:cubicBezTo>
                  <a:pt x="30200" y="42175"/>
                  <a:pt x="26202" y="43200"/>
                  <a:pt x="23268" y="42185"/>
                </a:cubicBezTo>
                <a:lnTo>
                  <a:pt x="23268" y="42185"/>
                </a:lnTo>
                <a:cubicBezTo>
                  <a:pt x="20331" y="41168"/>
                  <a:pt x="11584" y="38623"/>
                  <a:pt x="6213" y="36974"/>
                </a:cubicBezTo>
                <a:lnTo>
                  <a:pt x="6213" y="36974"/>
                </a:lnTo>
                <a:cubicBezTo>
                  <a:pt x="1431" y="35502"/>
                  <a:pt x="0" y="32900"/>
                  <a:pt x="214" y="31157"/>
                </a:cubicBezTo>
                <a:lnTo>
                  <a:pt x="214" y="31157"/>
                </a:lnTo>
                <a:cubicBezTo>
                  <a:pt x="760" y="26703"/>
                  <a:pt x="1113" y="19920"/>
                  <a:pt x="1214" y="16042"/>
                </a:cubicBezTo>
                <a:lnTo>
                  <a:pt x="1214" y="16042"/>
                </a:lnTo>
                <a:cubicBezTo>
                  <a:pt x="1303" y="12626"/>
                  <a:pt x="4203" y="11313"/>
                  <a:pt x="6907" y="9989"/>
                </a:cubicBezTo>
                <a:lnTo>
                  <a:pt x="6907" y="9989"/>
                </a:lnTo>
                <a:cubicBezTo>
                  <a:pt x="9245" y="8843"/>
                  <a:pt x="19774" y="4261"/>
                  <a:pt x="22112" y="31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060"/>
          <p:cNvSpPr>
            <a:spLocks noGrp="1" noChangeArrowheads="1"/>
          </p:cNvSpPr>
          <p:nvPr userDrawn="1"/>
        </p:nvSpPr>
        <p:spPr bwMode="auto">
          <a:xfrm>
            <a:off x="1309514" y="1839834"/>
            <a:ext cx="4011787" cy="131432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0162" y="13104"/>
                </a:moveTo>
                <a:lnTo>
                  <a:pt x="40162" y="13104"/>
                </a:lnTo>
                <a:cubicBezTo>
                  <a:pt x="36799" y="16736"/>
                  <a:pt x="26204" y="28154"/>
                  <a:pt x="22676" y="31251"/>
                </a:cubicBezTo>
                <a:lnTo>
                  <a:pt x="22676" y="31251"/>
                </a:lnTo>
                <a:cubicBezTo>
                  <a:pt x="18513" y="34899"/>
                  <a:pt x="15093" y="37527"/>
                  <a:pt x="13136" y="38511"/>
                </a:cubicBezTo>
                <a:lnTo>
                  <a:pt x="13136" y="38511"/>
                </a:lnTo>
                <a:cubicBezTo>
                  <a:pt x="10861" y="39650"/>
                  <a:pt x="0" y="43200"/>
                  <a:pt x="422" y="38511"/>
                </a:cubicBezTo>
                <a:lnTo>
                  <a:pt x="422" y="38511"/>
                </a:lnTo>
                <a:cubicBezTo>
                  <a:pt x="750" y="34836"/>
                  <a:pt x="12785" y="17028"/>
                  <a:pt x="15584" y="14358"/>
                </a:cubicBezTo>
                <a:lnTo>
                  <a:pt x="15584" y="14358"/>
                </a:lnTo>
                <a:cubicBezTo>
                  <a:pt x="18382" y="11693"/>
                  <a:pt x="34508" y="0"/>
                  <a:pt x="36286" y="2133"/>
                </a:cubicBezTo>
                <a:lnTo>
                  <a:pt x="36286" y="2133"/>
                </a:lnTo>
                <a:cubicBezTo>
                  <a:pt x="38064" y="4272"/>
                  <a:pt x="43200" y="9825"/>
                  <a:pt x="40162" y="1310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061"/>
          <p:cNvSpPr>
            <a:spLocks noGrp="1" noChangeArrowheads="1"/>
          </p:cNvSpPr>
          <p:nvPr userDrawn="1"/>
        </p:nvSpPr>
        <p:spPr bwMode="auto">
          <a:xfrm>
            <a:off x="6567030" y="4629133"/>
            <a:ext cx="5395523" cy="2231707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43200"/>
                </a:moveTo>
                <a:lnTo>
                  <a:pt x="43200" y="43200"/>
                </a:lnTo>
                <a:cubicBezTo>
                  <a:pt x="42680" y="32337"/>
                  <a:pt x="42264" y="24810"/>
                  <a:pt x="41982" y="22533"/>
                </a:cubicBezTo>
                <a:lnTo>
                  <a:pt x="41982" y="22533"/>
                </a:lnTo>
                <a:cubicBezTo>
                  <a:pt x="41353" y="17445"/>
                  <a:pt x="31020" y="10782"/>
                  <a:pt x="25434" y="7567"/>
                </a:cubicBezTo>
                <a:lnTo>
                  <a:pt x="25434" y="7567"/>
                </a:lnTo>
                <a:cubicBezTo>
                  <a:pt x="20461" y="4707"/>
                  <a:pt x="15752" y="0"/>
                  <a:pt x="10688" y="12771"/>
                </a:cubicBezTo>
                <a:lnTo>
                  <a:pt x="10688" y="12771"/>
                </a:lnTo>
                <a:cubicBezTo>
                  <a:pt x="5409" y="26085"/>
                  <a:pt x="2329" y="33891"/>
                  <a:pt x="451" y="39632"/>
                </a:cubicBezTo>
                <a:lnTo>
                  <a:pt x="451" y="39632"/>
                </a:lnTo>
                <a:cubicBezTo>
                  <a:pt x="180" y="40459"/>
                  <a:pt x="44" y="41820"/>
                  <a:pt x="0" y="43200"/>
                </a:cubicBezTo>
                <a:lnTo>
                  <a:pt x="4320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062"/>
          <p:cNvSpPr>
            <a:spLocks noGrp="1" noChangeArrowheads="1"/>
          </p:cNvSpPr>
          <p:nvPr userDrawn="1"/>
        </p:nvSpPr>
        <p:spPr bwMode="auto">
          <a:xfrm>
            <a:off x="389187" y="6100774"/>
            <a:ext cx="4968521" cy="75999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43200"/>
                </a:moveTo>
                <a:lnTo>
                  <a:pt x="43200" y="43200"/>
                </a:lnTo>
                <a:cubicBezTo>
                  <a:pt x="37750" y="34083"/>
                  <a:pt x="28707" y="20178"/>
                  <a:pt x="28707" y="20178"/>
                </a:cubicBezTo>
                <a:lnTo>
                  <a:pt x="28707" y="20178"/>
                </a:lnTo>
                <a:cubicBezTo>
                  <a:pt x="23196" y="11772"/>
                  <a:pt x="17935" y="0"/>
                  <a:pt x="14588" y="1341"/>
                </a:cubicBezTo>
                <a:lnTo>
                  <a:pt x="14588" y="1341"/>
                </a:lnTo>
                <a:cubicBezTo>
                  <a:pt x="11240" y="2673"/>
                  <a:pt x="6350" y="22671"/>
                  <a:pt x="1602" y="37718"/>
                </a:cubicBezTo>
                <a:lnTo>
                  <a:pt x="1602" y="37718"/>
                </a:lnTo>
                <a:cubicBezTo>
                  <a:pt x="1072" y="39393"/>
                  <a:pt x="536" y="41175"/>
                  <a:pt x="0" y="43200"/>
                </a:cubicBezTo>
                <a:lnTo>
                  <a:pt x="4320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063"/>
          <p:cNvSpPr>
            <a:spLocks noGrp="1" noChangeArrowheads="1"/>
          </p:cNvSpPr>
          <p:nvPr userDrawn="1"/>
        </p:nvSpPr>
        <p:spPr bwMode="auto">
          <a:xfrm>
            <a:off x="0" y="3254701"/>
            <a:ext cx="2099733" cy="3343682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43200"/>
                </a:moveTo>
                <a:lnTo>
                  <a:pt x="0" y="43200"/>
                </a:lnTo>
                <a:cubicBezTo>
                  <a:pt x="10450" y="39319"/>
                  <a:pt x="26476" y="34991"/>
                  <a:pt x="31760" y="32779"/>
                </a:cubicBezTo>
                <a:lnTo>
                  <a:pt x="31760" y="32779"/>
                </a:lnTo>
                <a:cubicBezTo>
                  <a:pt x="38554" y="29929"/>
                  <a:pt x="35982" y="23868"/>
                  <a:pt x="39587" y="11934"/>
                </a:cubicBezTo>
                <a:lnTo>
                  <a:pt x="39587" y="11934"/>
                </a:lnTo>
                <a:cubicBezTo>
                  <a:pt x="43199" y="0"/>
                  <a:pt x="33409" y="2565"/>
                  <a:pt x="25082" y="2041"/>
                </a:cubicBezTo>
                <a:lnTo>
                  <a:pt x="25082" y="2041"/>
                </a:lnTo>
                <a:cubicBezTo>
                  <a:pt x="14497" y="1374"/>
                  <a:pt x="7053" y="4621"/>
                  <a:pt x="0" y="7243"/>
                </a:cubicBezTo>
                <a:lnTo>
                  <a:pt x="0" y="43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4655839" y="2708919"/>
            <a:ext cx="6720745" cy="72007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 bwMode="auto">
          <a:xfrm>
            <a:off x="4595833" y="1808820"/>
            <a:ext cx="6720745" cy="720079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39"/>
            <a:ext cx="2743200" cy="5851525"/>
          </a:xfrm>
        </p:spPr>
        <p:txBody>
          <a:bodyPr vert="eaVert"/>
          <a:lstStyle>
            <a:lvl1pPr algn="ctr"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39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1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3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09599" y="1600201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600201"/>
            <a:ext cx="53847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09599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0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33860202" name="Прямоугольник 433860201"/>
          <p:cNvSpPr/>
          <p:nvPr/>
        </p:nvSpPr>
        <p:spPr bwMode="auto">
          <a:xfrm>
            <a:off x="0" y="-19049"/>
            <a:ext cx="12174898" cy="6915150"/>
          </a:xfrm>
          <a:prstGeom prst="rect">
            <a:avLst/>
          </a:prstGeom>
          <a:solidFill>
            <a:srgbClr val="AFE2E6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3" y="273049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2" y="273051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3" y="1435102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4"/>
            <a:ext cx="7315200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9"/>
          <p:cNvSpPr>
            <a:spLocks noGrp="1" noChangeArrowheads="1"/>
          </p:cNvSpPr>
          <p:nvPr userDrawn="1"/>
        </p:nvSpPr>
        <p:spPr bwMode="auto">
          <a:xfrm>
            <a:off x="4976706" y="2"/>
            <a:ext cx="3058159" cy="8937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0" y="0"/>
                </a:moveTo>
                <a:lnTo>
                  <a:pt x="0" y="0"/>
                </a:lnTo>
                <a:cubicBezTo>
                  <a:pt x="1690" y="6213"/>
                  <a:pt x="3698" y="13338"/>
                  <a:pt x="6091" y="21902"/>
                </a:cubicBezTo>
                <a:lnTo>
                  <a:pt x="6091" y="21902"/>
                </a:lnTo>
                <a:cubicBezTo>
                  <a:pt x="12043" y="43199"/>
                  <a:pt x="17573" y="35347"/>
                  <a:pt x="23417" y="30579"/>
                </a:cubicBezTo>
                <a:lnTo>
                  <a:pt x="23417" y="30579"/>
                </a:lnTo>
                <a:cubicBezTo>
                  <a:pt x="29984" y="25223"/>
                  <a:pt x="42123" y="14119"/>
                  <a:pt x="42860" y="5640"/>
                </a:cubicBezTo>
                <a:lnTo>
                  <a:pt x="42860" y="5640"/>
                </a:lnTo>
                <a:cubicBezTo>
                  <a:pt x="42960" y="4507"/>
                  <a:pt x="43072" y="2479"/>
                  <a:pt x="432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060"/>
          <p:cNvSpPr>
            <a:spLocks noGrp="1" noChangeArrowheads="1"/>
          </p:cNvSpPr>
          <p:nvPr userDrawn="1"/>
        </p:nvSpPr>
        <p:spPr bwMode="auto">
          <a:xfrm>
            <a:off x="-24679" y="1"/>
            <a:ext cx="1399539" cy="17975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1743" y="2484"/>
                </a:moveTo>
                <a:lnTo>
                  <a:pt x="31743" y="2484"/>
                </a:lnTo>
                <a:cubicBezTo>
                  <a:pt x="30428" y="1799"/>
                  <a:pt x="28450" y="1080"/>
                  <a:pt x="26054" y="0"/>
                </a:cubicBezTo>
                <a:lnTo>
                  <a:pt x="0" y="0"/>
                </a:lnTo>
                <a:lnTo>
                  <a:pt x="0" y="34200"/>
                </a:lnTo>
                <a:lnTo>
                  <a:pt x="0" y="34200"/>
                </a:lnTo>
                <a:cubicBezTo>
                  <a:pt x="7029" y="37461"/>
                  <a:pt x="14504" y="41491"/>
                  <a:pt x="25070" y="40664"/>
                </a:cubicBezTo>
                <a:lnTo>
                  <a:pt x="25070" y="40664"/>
                </a:lnTo>
                <a:cubicBezTo>
                  <a:pt x="33399" y="40015"/>
                  <a:pt x="43200" y="43200"/>
                  <a:pt x="39593" y="28375"/>
                </a:cubicBezTo>
                <a:lnTo>
                  <a:pt x="39593" y="28375"/>
                </a:lnTo>
                <a:cubicBezTo>
                  <a:pt x="35986" y="13550"/>
                  <a:pt x="38530" y="6023"/>
                  <a:pt x="31743" y="24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061"/>
          <p:cNvSpPr>
            <a:spLocks noGrp="1" noChangeArrowheads="1"/>
          </p:cNvSpPr>
          <p:nvPr userDrawn="1"/>
        </p:nvSpPr>
        <p:spPr bwMode="auto">
          <a:xfrm>
            <a:off x="1637456" y="1"/>
            <a:ext cx="3839633" cy="26096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2864" y="0"/>
                </a:moveTo>
                <a:lnTo>
                  <a:pt x="10583" y="0"/>
                </a:lnTo>
                <a:lnTo>
                  <a:pt x="10583" y="0"/>
                </a:lnTo>
                <a:cubicBezTo>
                  <a:pt x="9017" y="532"/>
                  <a:pt x="7515" y="1058"/>
                  <a:pt x="6214" y="1509"/>
                </a:cubicBezTo>
                <a:lnTo>
                  <a:pt x="6214" y="1509"/>
                </a:lnTo>
                <a:cubicBezTo>
                  <a:pt x="1428" y="3166"/>
                  <a:pt x="0" y="6109"/>
                  <a:pt x="212" y="8072"/>
                </a:cubicBezTo>
                <a:lnTo>
                  <a:pt x="212" y="8072"/>
                </a:lnTo>
                <a:cubicBezTo>
                  <a:pt x="758" y="13092"/>
                  <a:pt x="1111" y="20742"/>
                  <a:pt x="1212" y="25114"/>
                </a:cubicBezTo>
                <a:lnTo>
                  <a:pt x="1212" y="25114"/>
                </a:lnTo>
                <a:cubicBezTo>
                  <a:pt x="1301" y="28962"/>
                  <a:pt x="4204" y="30446"/>
                  <a:pt x="6906" y="31937"/>
                </a:cubicBezTo>
                <a:lnTo>
                  <a:pt x="6906" y="31937"/>
                </a:lnTo>
                <a:cubicBezTo>
                  <a:pt x="9246" y="33229"/>
                  <a:pt x="19775" y="38395"/>
                  <a:pt x="22112" y="39685"/>
                </a:cubicBezTo>
                <a:lnTo>
                  <a:pt x="22112" y="39685"/>
                </a:lnTo>
                <a:cubicBezTo>
                  <a:pt x="22112" y="39685"/>
                  <a:pt x="27355" y="43200"/>
                  <a:pt x="30298" y="38395"/>
                </a:cubicBezTo>
                <a:lnTo>
                  <a:pt x="30298" y="38395"/>
                </a:lnTo>
                <a:cubicBezTo>
                  <a:pt x="33277" y="33533"/>
                  <a:pt x="36665" y="27667"/>
                  <a:pt x="39367" y="23576"/>
                </a:cubicBezTo>
                <a:lnTo>
                  <a:pt x="39367" y="23576"/>
                </a:lnTo>
                <a:cubicBezTo>
                  <a:pt x="41761" y="19953"/>
                  <a:pt x="43200" y="17587"/>
                  <a:pt x="40977" y="12816"/>
                </a:cubicBezTo>
                <a:lnTo>
                  <a:pt x="40977" y="12816"/>
                </a:lnTo>
                <a:cubicBezTo>
                  <a:pt x="39697" y="10062"/>
                  <a:pt x="35347" y="3936"/>
                  <a:pt x="3286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99" y="1600201"/>
            <a:ext cx="109728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Образец текста</a:t>
            </a:r>
          </a:p>
          <a:p>
            <a:pPr lvl="1">
              <a:defRPr/>
            </a:pPr>
            <a:r>
              <a:rPr/>
              <a:t>Второй уровень</a:t>
            </a:r>
          </a:p>
          <a:p>
            <a:pPr lvl="2">
              <a:defRPr/>
            </a:pPr>
            <a:r>
              <a:rPr/>
              <a:t>Третий уровень</a:t>
            </a:r>
          </a:p>
          <a:p>
            <a:pPr lvl="3">
              <a:defRPr/>
            </a:pPr>
            <a:r>
              <a:rPr/>
              <a:t>Четвертый уровень</a:t>
            </a:r>
          </a:p>
          <a:p>
            <a:pPr lvl="4">
              <a:defRPr/>
            </a:pPr>
            <a:r>
              <a:rPr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599" y="6356351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9D51E0-3758-456B-809F-07B187805C7D}" type="datetimeFigureOut">
              <a:rPr/>
              <a:pPr>
                <a:defRPr/>
              </a:pPr>
              <a:t>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1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599" y="6356351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3B38E7-149F-4D77-9EEF-9309C2CB69A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>
        <a:spcBef>
          <a:spcPts val="0"/>
        </a:spcBef>
        <a:buNone/>
        <a:defRPr sz="44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3442026" name="Прямоугольник 373442025"/>
          <p:cNvSpPr/>
          <p:nvPr/>
        </p:nvSpPr>
        <p:spPr bwMode="auto">
          <a:xfrm>
            <a:off x="-562803" y="-238124"/>
            <a:ext cx="8628928" cy="723159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1096942140" name="Рисунок 1096942139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6843748" y="-238123"/>
            <a:ext cx="5370788" cy="7231592"/>
          </a:xfrm>
          <a:prstGeom prst="rect">
            <a:avLst/>
          </a:prstGeom>
        </p:spPr>
      </p:pic>
      <p:sp>
        <p:nvSpPr>
          <p:cNvPr id="47" name="PlaceHolder 1"/>
          <p:cNvSpPr>
            <a:spLocks noGrp="1"/>
          </p:cNvSpPr>
          <p:nvPr>
            <p:ph type="title"/>
          </p:nvPr>
        </p:nvSpPr>
        <p:spPr bwMode="auto">
          <a:xfrm>
            <a:off x="-225544" y="1691968"/>
            <a:ext cx="9367993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14999"/>
              </a:lnSpc>
              <a:buNone/>
              <a:defRPr/>
            </a:pPr>
            <a:r>
              <a:rPr sz="3600" b="0" strike="noStrike" spc="0">
                <a:solidFill>
                  <a:schemeClr val="bg1"/>
                </a:solidFill>
                <a:latin typeface="Liberation Sans"/>
                <a:cs typeface="Liberation Sans"/>
              </a:rPr>
              <a:t>«</a:t>
            </a:r>
            <a:r>
              <a:rPr lang="ru-RU" sz="3600" b="0" i="0" u="none" strike="noStrike" cap="none" spc="0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Змеи и факты о них</a:t>
            </a:r>
            <a:r>
              <a:rPr sz="3600" b="0" strike="noStrike" spc="0">
                <a:solidFill>
                  <a:schemeClr val="bg1"/>
                </a:solidFill>
                <a:latin typeface="Liberation Sans"/>
                <a:cs typeface="Liberation Sans"/>
              </a:rPr>
              <a:t>» </a:t>
            </a:r>
            <a:br>
              <a:rPr sz="3600" b="0" strike="noStrike" spc="0">
                <a:solidFill>
                  <a:schemeClr val="bg1"/>
                </a:solidFill>
                <a:latin typeface="Liberation Sans"/>
                <a:cs typeface="Liberation Sans"/>
              </a:rPr>
            </a:br>
            <a:endParaRPr sz="3600" b="0" strike="noStrike" spc="-1">
              <a:solidFill>
                <a:schemeClr val="bg1"/>
              </a:solidFill>
              <a:latin typeface="Liberation Sans"/>
              <a:cs typeface="Liberation San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 bwMode="auto">
          <a:xfrm>
            <a:off x="-15993" y="4268908"/>
            <a:ext cx="9669619" cy="165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l">
              <a:lnSpc>
                <a:spcPct val="114999"/>
              </a:lnSpc>
              <a:buNone/>
              <a:defRPr/>
            </a:pPr>
            <a:endParaRPr sz="2400" b="0" strike="noStrike" spc="0" dirty="0">
              <a:solidFill>
                <a:schemeClr val="bg1"/>
              </a:solidFill>
              <a:latin typeface="Liberation Sans"/>
              <a:cs typeface="Liberation Sans"/>
            </a:endParaRPr>
          </a:p>
        </p:txBody>
      </p:sp>
      <p:sp>
        <p:nvSpPr>
          <p:cNvPr id="1186277837" name="PlaceHolder 1"/>
          <p:cNvSpPr>
            <a:spLocks noGrp="1"/>
          </p:cNvSpPr>
          <p:nvPr/>
        </p:nvSpPr>
        <p:spPr bwMode="auto">
          <a:xfrm>
            <a:off x="593604" y="-800100"/>
            <a:ext cx="9367992" cy="274320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b">
            <a:noAutofit/>
          </a:bodyPr>
          <a:lstStyle>
            <a:lvl1pPr algn="r" defTabSz="914400">
              <a:spcBef>
                <a:spcPts val="0"/>
              </a:spcBef>
              <a:buNone/>
              <a:defRPr sz="4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0" algn="ctr">
              <a:lnSpc>
                <a:spcPct val="114999"/>
              </a:lnSpc>
              <a:buNone/>
              <a:defRPr/>
            </a:pPr>
            <a:r>
              <a:rPr sz="3600" b="0" strike="noStrike" spc="0" dirty="0">
                <a:solidFill>
                  <a:schemeClr val="bg1"/>
                </a:solidFill>
                <a:latin typeface="Liberation Sans"/>
                <a:cs typeface="Liberation Sans"/>
              </a:rPr>
              <a:t/>
            </a:r>
            <a:br>
              <a:rPr sz="3600" b="0" strike="noStrike" spc="0" dirty="0">
                <a:solidFill>
                  <a:schemeClr val="bg1"/>
                </a:solidFill>
                <a:latin typeface="Liberation Sans"/>
                <a:cs typeface="Liberation Sans"/>
              </a:rPr>
            </a:br>
            <a:endParaRPr sz="3600" b="0" strike="noStrike" spc="0" dirty="0">
              <a:solidFill>
                <a:schemeClr val="bg1"/>
              </a:solidFill>
              <a:latin typeface="Liberation Sans"/>
              <a:cs typeface="Liberatio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7805940" name="Прямоугольник 1727805939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90773737" name="Заголовок 1"/>
          <p:cNvSpPr>
            <a:spLocks noGrp="1"/>
          </p:cNvSpPr>
          <p:nvPr>
            <p:ph type="title"/>
          </p:nvPr>
        </p:nvSpPr>
        <p:spPr bwMode="auto">
          <a:xfrm>
            <a:off x="1010508" y="-30132"/>
            <a:ext cx="10972800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</a:rPr>
              <a:t>Как змеи </a:t>
            </a:r>
            <a:r>
              <a:rPr lang="ru-RU" dirty="0" smtClean="0">
                <a:solidFill>
                  <a:schemeClr val="bg1"/>
                </a:solidFill>
              </a:rPr>
              <a:t>чувствуют запахи</a:t>
            </a:r>
            <a:r>
              <a:rPr lang="ru-RU" dirty="0" smtClean="0">
                <a:solidFill>
                  <a:schemeClr val="bg1"/>
                </a:solidFill>
              </a:rPr>
              <a:t>?</a:t>
            </a:r>
            <a:br>
              <a:rPr lang="ru-RU" dirty="0" smtClean="0">
                <a:solidFill>
                  <a:schemeClr val="bg1"/>
                </a:solidFill>
              </a:rPr>
            </a:br>
            <a:endParaRPr sz="4400" dirty="0">
              <a:solidFill>
                <a:schemeClr val="bg1"/>
              </a:solidFill>
            </a:endParaRPr>
          </a:p>
        </p:txBody>
      </p:sp>
      <p:pic>
        <p:nvPicPr>
          <p:cNvPr id="959013171" name="Рисунок 959013170"/>
          <p:cNvPicPr>
            <a:picLocks noChangeAspect="1"/>
          </p:cNvPicPr>
          <p:nvPr/>
        </p:nvPicPr>
        <p:blipFill>
          <a:blip r:embed="rId2" cstate="print"/>
          <a:srcRect l="1169" t="1869" r="762" b="2170"/>
          <a:stretch/>
        </p:blipFill>
        <p:spPr bwMode="auto">
          <a:xfrm>
            <a:off x="-33693" y="1449393"/>
            <a:ext cx="7353299" cy="5391150"/>
          </a:xfrm>
          <a:prstGeom prst="rect">
            <a:avLst/>
          </a:prstGeom>
        </p:spPr>
      </p:pic>
      <p:sp>
        <p:nvSpPr>
          <p:cNvPr id="1632822569" name="Прямоугольник 1632822568"/>
          <p:cNvSpPr/>
          <p:nvPr/>
        </p:nvSpPr>
        <p:spPr bwMode="auto">
          <a:xfrm>
            <a:off x="737504" y="4153443"/>
            <a:ext cx="901653" cy="353474"/>
          </a:xfrm>
          <a:prstGeom prst="rect">
            <a:avLst/>
          </a:prstGeom>
          <a:solidFill>
            <a:srgbClr val="F5947A"/>
          </a:solidFill>
          <a:ln w="6349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122080327" name="Текст 2"/>
          <p:cNvSpPr>
            <a:spLocks noGrp="1"/>
          </p:cNvSpPr>
          <p:nvPr>
            <p:ph type="body" idx="1"/>
          </p:nvPr>
        </p:nvSpPr>
        <p:spPr bwMode="auto">
          <a:xfrm>
            <a:off x="787704" y="4077306"/>
            <a:ext cx="1114772" cy="405022"/>
          </a:xfrm>
        </p:spPr>
        <p:txBody>
          <a:bodyPr anchor="b">
            <a:normAutofit lnSpcReduction="10000"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 sz="2200">
                <a:solidFill>
                  <a:schemeClr val="tx1"/>
                </a:solidFill>
              </a:rPr>
              <a:t>язык</a:t>
            </a:r>
          </a:p>
        </p:txBody>
      </p:sp>
      <p:sp>
        <p:nvSpPr>
          <p:cNvPr id="1857622112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5725322" y="4095012"/>
            <a:ext cx="914877" cy="316654"/>
          </a:xfrm>
          <a:prstGeom prst="rect">
            <a:avLst/>
          </a:prstGeom>
          <a:solidFill>
            <a:srgbClr val="F8F3EF"/>
          </a:solidFill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 fontScale="80000" lnSpcReduction="20000"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algn="ctr">
              <a:defRPr/>
            </a:pPr>
            <a:r>
              <a:rPr>
                <a:solidFill>
                  <a:schemeClr val="tx1"/>
                </a:solidFill>
              </a:rPr>
              <a:t>мозг</a:t>
            </a:r>
          </a:p>
        </p:txBody>
      </p:sp>
      <p:grpSp>
        <p:nvGrpSpPr>
          <p:cNvPr id="438831477" name="Группа 438831476"/>
          <p:cNvGrpSpPr/>
          <p:nvPr/>
        </p:nvGrpSpPr>
        <p:grpSpPr bwMode="auto">
          <a:xfrm>
            <a:off x="86874" y="2116891"/>
            <a:ext cx="6212962" cy="3908391"/>
            <a:chOff x="0" y="0"/>
            <a:chExt cx="6212962" cy="3908391"/>
          </a:xfrm>
        </p:grpSpPr>
        <p:sp>
          <p:nvSpPr>
            <p:cNvPr id="415668136" name="TextBox 415668135"/>
            <p:cNvSpPr txBox="1"/>
            <p:nvPr/>
          </p:nvSpPr>
          <p:spPr bwMode="auto">
            <a:xfrm>
              <a:off x="0" y="3501126"/>
              <a:ext cx="2370367" cy="407265"/>
            </a:xfrm>
            <a:prstGeom prst="rect">
              <a:avLst/>
            </a:prstGeom>
            <a:solidFill>
              <a:srgbClr val="AFE2E6"/>
            </a:solidFill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algn="r">
                <a:lnSpc>
                  <a:spcPct val="114999"/>
                </a:lnSpc>
                <a:defRPr/>
              </a:pPr>
              <a:r>
                <a:rPr lang="ru-RU" b="0" i="0" u="none" strike="noStrike" cap="none" spc="0">
                  <a:solidFill>
                    <a:schemeClr val="tx1"/>
                  </a:solidFill>
                  <a:latin typeface="Arial"/>
                  <a:ea typeface="Arial"/>
                  <a:cs typeface="Arial"/>
                </a:rPr>
                <a:t>Орган Якобсона</a:t>
              </a:r>
              <a:endParaRPr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677922770" name="Прямоугольник 677922769"/>
            <p:cNvSpPr/>
            <p:nvPr/>
          </p:nvSpPr>
          <p:spPr bwMode="auto">
            <a:xfrm>
              <a:off x="180073" y="3019266"/>
              <a:ext cx="2295120" cy="324017"/>
            </a:xfrm>
            <a:prstGeom prst="rect">
              <a:avLst/>
            </a:prstGeom>
            <a:solidFill>
              <a:srgbClr val="B1E4E8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31759284" name="Прямоугольник 731759283"/>
            <p:cNvSpPr/>
            <p:nvPr/>
          </p:nvSpPr>
          <p:spPr bwMode="auto">
            <a:xfrm>
              <a:off x="4524410" y="0"/>
              <a:ext cx="1688552" cy="294561"/>
            </a:xfrm>
            <a:prstGeom prst="rect">
              <a:avLst/>
            </a:prstGeom>
            <a:solidFill>
              <a:srgbClr val="AFE2E6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15497407" name="TextBox 515497406"/>
            <p:cNvSpPr txBox="1"/>
            <p:nvPr/>
          </p:nvSpPr>
          <p:spPr bwMode="auto">
            <a:xfrm>
              <a:off x="4682044" y="0"/>
              <a:ext cx="1287889" cy="407265"/>
            </a:xfrm>
            <a:prstGeom prst="rect">
              <a:avLst/>
            </a:prstGeom>
            <a:solidFill>
              <a:srgbClr val="AFE2E6"/>
            </a:solidFill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algn="l">
                <a:lnSpc>
                  <a:spcPct val="114999"/>
                </a:lnSpc>
                <a:defRPr/>
              </a:pPr>
              <a:r>
                <a:rPr lang="ru-RU" b="0" i="0" u="none" strike="noStrike" cap="none" spc="0">
                  <a:solidFill>
                    <a:schemeClr val="tx1"/>
                  </a:solidFill>
                  <a:latin typeface="Arial"/>
                  <a:ea typeface="Arial"/>
                  <a:cs typeface="Arial"/>
                </a:rPr>
                <a:t>Нерв</a:t>
              </a:r>
              <a:endParaRPr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734249055" name="Группа 734249054"/>
          <p:cNvGrpSpPr/>
          <p:nvPr/>
        </p:nvGrpSpPr>
        <p:grpSpPr bwMode="auto">
          <a:xfrm>
            <a:off x="61952" y="1544643"/>
            <a:ext cx="6533330" cy="3997234"/>
            <a:chOff x="0" y="0"/>
            <a:chExt cx="6533330" cy="3997234"/>
          </a:xfrm>
        </p:grpSpPr>
        <p:sp>
          <p:nvSpPr>
            <p:cNvPr id="1138283947" name="Прямоугольник 1138283946"/>
            <p:cNvSpPr/>
            <p:nvPr/>
          </p:nvSpPr>
          <p:spPr bwMode="auto">
            <a:xfrm>
              <a:off x="0" y="3666570"/>
              <a:ext cx="2413033" cy="330664"/>
            </a:xfrm>
            <a:prstGeom prst="rect">
              <a:avLst/>
            </a:prstGeom>
            <a:solidFill>
              <a:srgbClr val="B1E4E8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72927449" name="Прямоугольник 172927448"/>
            <p:cNvSpPr/>
            <p:nvPr/>
          </p:nvSpPr>
          <p:spPr bwMode="auto">
            <a:xfrm>
              <a:off x="4758028" y="490113"/>
              <a:ext cx="1775302" cy="300603"/>
            </a:xfrm>
            <a:prstGeom prst="rect">
              <a:avLst/>
            </a:prstGeom>
            <a:solidFill>
              <a:srgbClr val="AFE2E6"/>
            </a:solidFill>
            <a:ln w="254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88933895" name="TextBox 188933894"/>
            <p:cNvSpPr txBox="1"/>
            <p:nvPr/>
          </p:nvSpPr>
          <p:spPr bwMode="auto">
            <a:xfrm>
              <a:off x="4586157" y="0"/>
              <a:ext cx="1354340" cy="407265"/>
            </a:xfrm>
            <a:prstGeom prst="rect">
              <a:avLst/>
            </a:prstGeom>
            <a:solidFill>
              <a:srgbClr val="AFE2E6"/>
            </a:solidFill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 algn="l">
                <a:lnSpc>
                  <a:spcPct val="114999"/>
                </a:lnSpc>
                <a:defRPr/>
              </a:pPr>
              <a:r>
                <a:rPr lang="ru-RU" b="0" i="0" u="none" strike="noStrike" cap="none" spc="0">
                  <a:solidFill>
                    <a:schemeClr val="tx1"/>
                  </a:solidFill>
                  <a:latin typeface="Arial"/>
                  <a:ea typeface="Arial"/>
                  <a:cs typeface="Arial"/>
                </a:rPr>
                <a:t>Нерв</a:t>
              </a:r>
              <a:endParaRPr sz="2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657963424" name="TextBox 1657963423"/>
          <p:cNvSpPr txBox="1"/>
          <p:nvPr/>
        </p:nvSpPr>
        <p:spPr bwMode="auto">
          <a:xfrm>
            <a:off x="4610853" y="1982793"/>
            <a:ext cx="2081479" cy="862937"/>
          </a:xfrm>
          <a:prstGeom prst="rect">
            <a:avLst/>
          </a:prstGeom>
          <a:solidFill>
            <a:srgbClr val="AFE2E6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lnSpc>
                <a:spcPct val="114999"/>
              </a:lnSpc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Молекулы с запахом</a:t>
            </a:r>
            <a:endParaRPr sz="22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12301771" name="TextBox 1112301770"/>
          <p:cNvSpPr txBox="1"/>
          <p:nvPr/>
        </p:nvSpPr>
        <p:spPr bwMode="auto">
          <a:xfrm>
            <a:off x="7014598" y="2800349"/>
            <a:ext cx="5399428" cy="16462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sz="2800">
                <a:solidFill>
                  <a:schemeClr val="bg1"/>
                </a:solidFill>
              </a:rPr>
              <a:t>Язык - удивительный  орган обоняния у змей!</a:t>
            </a:r>
          </a:p>
          <a:p>
            <a:pPr algn="ctr">
              <a:defRPr/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6534516" name="Прямоугольник 1416534515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827254737" name="Заголовок 1"/>
          <p:cNvSpPr>
            <a:spLocks noGrp="1"/>
          </p:cNvSpPr>
          <p:nvPr>
            <p:ph type="title"/>
          </p:nvPr>
        </p:nvSpPr>
        <p:spPr bwMode="auto">
          <a:xfrm>
            <a:off x="1010507" y="-30132"/>
            <a:ext cx="10972800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</a:rPr>
              <a:t>Как змеи слышат?</a:t>
            </a:r>
            <a:br>
              <a:rPr lang="ru-RU" dirty="0" smtClean="0">
                <a:solidFill>
                  <a:schemeClr val="bg1"/>
                </a:solidFill>
              </a:rPr>
            </a:b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151001650" name="TextBox 151001649"/>
          <p:cNvSpPr txBox="1"/>
          <p:nvPr/>
        </p:nvSpPr>
        <p:spPr bwMode="auto">
          <a:xfrm>
            <a:off x="6824098" y="2228850"/>
            <a:ext cx="5400868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076215468" name="TextBox 2076215467"/>
          <p:cNvSpPr txBox="1"/>
          <p:nvPr/>
        </p:nvSpPr>
        <p:spPr bwMode="auto">
          <a:xfrm>
            <a:off x="6496373" y="1963598"/>
            <a:ext cx="5223693" cy="8842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6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Вибрационная чувствительность</a:t>
            </a:r>
            <a:endParaRPr sz="2600" b="0">
              <a:solidFill>
                <a:schemeClr val="bg1"/>
              </a:solidFill>
            </a:endParaRPr>
          </a:p>
        </p:txBody>
      </p:sp>
      <p:sp>
        <p:nvSpPr>
          <p:cNvPr id="1247334428" name="Shape 1247334427"/>
          <p:cNvSpPr/>
          <p:nvPr/>
        </p:nvSpPr>
        <p:spPr bwMode="auto">
          <a:xfrm>
            <a:off x="6954836" y="2926713"/>
            <a:ext cx="4637947" cy="2652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2400" b="0" i="0" u="none" spc="4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Парадоксально, но змея никогда не услышит своего шипения (как и шипения своих сородичей). Они могут улавливать вибрации, которые  создает шипение, движение, треск хвоста. </a:t>
            </a:r>
            <a:endParaRPr sz="2400">
              <a:solidFill>
                <a:schemeClr val="bg1"/>
              </a:solidFill>
            </a:endParaRPr>
          </a:p>
        </p:txBody>
      </p:sp>
      <p:pic>
        <p:nvPicPr>
          <p:cNvPr id="1070554503" name="Рисунок 107055450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39699" y="1462878"/>
            <a:ext cx="6626549" cy="3452021"/>
          </a:xfrm>
          <a:prstGeom prst="rect">
            <a:avLst/>
          </a:prstGeom>
        </p:spPr>
      </p:pic>
      <p:sp>
        <p:nvSpPr>
          <p:cNvPr id="918417066" name="Прямоугольник 918417065"/>
          <p:cNvSpPr/>
          <p:nvPr/>
        </p:nvSpPr>
        <p:spPr bwMode="auto">
          <a:xfrm>
            <a:off x="1130624" y="5048249"/>
            <a:ext cx="4032249" cy="476249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44875179" name="TextBox 1544875178"/>
          <p:cNvSpPr txBox="1"/>
          <p:nvPr/>
        </p:nvSpPr>
        <p:spPr bwMode="auto">
          <a:xfrm>
            <a:off x="1035373" y="5079998"/>
            <a:ext cx="415705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solidFill>
                  <a:schemeClr val="tx1"/>
                </a:solidFill>
              </a:rPr>
              <a:t>Гремучник полосатый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0232808" name="Прямоугольник 440232807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86246934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>
                <a:solidFill>
                  <a:schemeClr val="bg1"/>
                </a:solidFill>
              </a:rPr>
              <a:t>Чего нет у змей?</a:t>
            </a:r>
          </a:p>
        </p:txBody>
      </p:sp>
      <p:sp>
        <p:nvSpPr>
          <p:cNvPr id="1383811072" name="Объект 2"/>
          <p:cNvSpPr>
            <a:spLocks noGrp="1"/>
          </p:cNvSpPr>
          <p:nvPr>
            <p:ph idx="1"/>
          </p:nvPr>
        </p:nvSpPr>
        <p:spPr bwMode="auto">
          <a:xfrm>
            <a:off x="609598" y="1600200"/>
            <a:ext cx="6807525" cy="476567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5000"/>
          </a:bodyPr>
          <a:lstStyle/>
          <a:p>
            <a:pPr marL="438080" indent="-438080">
              <a:buFont typeface="Arial"/>
              <a:buAutoNum type="arabicPeriod"/>
              <a:defRPr/>
            </a:pP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У змей нет конечностей, движение с помощью развитой мускулатуры</a:t>
            </a:r>
            <a:endParaRPr>
              <a:solidFill>
                <a:schemeClr val="bg1"/>
              </a:solidFill>
            </a:endParaRPr>
          </a:p>
          <a:p>
            <a:pPr marL="438080" indent="-438080">
              <a:buFont typeface="Arial"/>
              <a:buAutoNum type="arabicPeriod"/>
              <a:defRPr/>
            </a:pP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У змей левое лёгкое отсутствует, либо есть только его зачаток - рудимент.</a:t>
            </a:r>
            <a:endParaRPr>
              <a:solidFill>
                <a:schemeClr val="bg1"/>
              </a:solidFill>
            </a:endParaRPr>
          </a:p>
          <a:p>
            <a:pPr marL="438080" indent="-438080">
              <a:buFont typeface="Arial"/>
              <a:buAutoNum type="arabicPeriod"/>
              <a:defRPr/>
            </a:pPr>
            <a:r>
              <a:rPr>
                <a:solidFill>
                  <a:schemeClr val="bg1"/>
                </a:solidFill>
              </a:rPr>
              <a:t>У змей нет подвижных век (Они не моргают)</a:t>
            </a:r>
          </a:p>
          <a:p>
            <a:pPr marL="438080" indent="-438080">
              <a:buFont typeface="Arial"/>
              <a:buAutoNum type="arabicPeriod"/>
              <a:defRPr/>
            </a:pPr>
            <a:r>
              <a:rPr>
                <a:solidFill>
                  <a:schemeClr val="bg1"/>
                </a:solidFill>
              </a:rPr>
              <a:t>У змей нет наружных ушей, они не слышат в привычном нам варианте</a:t>
            </a:r>
          </a:p>
          <a:p>
            <a:pPr marL="438080" indent="-438080">
              <a:buFont typeface="Arial"/>
              <a:buAutoNum type="arabicPeriod"/>
              <a:defRPr/>
            </a:pPr>
            <a:r>
              <a:rPr>
                <a:solidFill>
                  <a:schemeClr val="bg1"/>
                </a:solidFill>
              </a:rPr>
              <a:t>У змей нет голосовых связок и нет голоса</a:t>
            </a:r>
          </a:p>
          <a:p>
            <a:pPr marL="438080" indent="-438080">
              <a:buFont typeface="Arial"/>
              <a:buAutoNum type="arabicPeriod"/>
              <a:defRPr/>
            </a:pPr>
            <a:endParaRPr>
              <a:solidFill>
                <a:schemeClr val="bg1"/>
              </a:solidFill>
            </a:endParaRPr>
          </a:p>
          <a:p>
            <a:pPr marL="438080" indent="-438080">
              <a:buFont typeface="Arial"/>
              <a:buAutoNum type="arabicPeriod"/>
              <a:defRPr/>
            </a:pPr>
            <a:endParaRPr>
              <a:solidFill>
                <a:schemeClr val="bg1"/>
              </a:solidFill>
            </a:endParaRPr>
          </a:p>
          <a:p>
            <a:pPr>
              <a:defRPr/>
            </a:pPr>
            <a:endParaRPr>
              <a:solidFill>
                <a:schemeClr val="bg1"/>
              </a:solidFill>
            </a:endParaRPr>
          </a:p>
          <a:p>
            <a:pPr>
              <a:defRPr/>
            </a:pPr>
            <a:endParaRPr sz="32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22136617" name="Рисунок 2122136616"/>
          <p:cNvPicPr>
            <a:picLocks noChangeAspect="1"/>
          </p:cNvPicPr>
          <p:nvPr/>
        </p:nvPicPr>
        <p:blipFill>
          <a:blip r:embed="rId2" cstate="print"/>
          <a:srcRect l="2520" t="9322" r="7625" b="9174"/>
          <a:stretch/>
        </p:blipFill>
        <p:spPr bwMode="auto">
          <a:xfrm>
            <a:off x="8710049" y="536574"/>
            <a:ext cx="2967598" cy="58292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4212752" name="Прямоугольник 1674212751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06136754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b="1" u="none">
                <a:solidFill>
                  <a:schemeClr val="bg1"/>
                </a:solidFill>
              </a:rPr>
              <a:t>Безопасное знакомство со змеями</a:t>
            </a:r>
          </a:p>
        </p:txBody>
      </p:sp>
      <p:sp>
        <p:nvSpPr>
          <p:cNvPr id="242379148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lnSpc>
                <a:spcPct val="114999"/>
              </a:lnSpc>
              <a:defRPr/>
            </a:pP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Саратовский областной музей краеведения, г. Саратов, ул. Московская, 72, строение 3.</a:t>
            </a:r>
            <a:endParaRPr sz="32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indent="0">
              <a:lnSpc>
                <a:spcPct val="114999"/>
              </a:lnSpc>
              <a:buFont typeface="Arial"/>
              <a:buNone/>
              <a:defRPr/>
            </a:pPr>
            <a:endParaRPr sz="32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>
              <a:lnSpc>
                <a:spcPct val="114999"/>
              </a:lnSpc>
              <a:defRPr/>
            </a:pP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Зоологический музей Саратовского государственного университета им. Н.Г. Чернышевского, г. Саратов, ул. Астраханская, 83, корп. 5, этаж 3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571632" name="Прямоугольник 380571631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745169181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8" y="179388"/>
            <a:ext cx="10972800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algn="ctr">
              <a:defRPr/>
            </a:pPr>
            <a:r>
              <a:rPr b="1" u="none">
                <a:solidFill>
                  <a:schemeClr val="bg1"/>
                </a:solidFill>
              </a:rPr>
              <a:t>Экспонаты рептилий зоологического музея СГУ им. Н.Г. Чернышевского</a:t>
            </a:r>
          </a:p>
        </p:txBody>
      </p:sp>
      <p:pic>
        <p:nvPicPr>
          <p:cNvPr id="259084851" name="Рисунок 259084850"/>
          <p:cNvPicPr>
            <a:picLocks noChangeAspect="1"/>
          </p:cNvPicPr>
          <p:nvPr/>
        </p:nvPicPr>
        <p:blipFill>
          <a:blip r:embed="rId2" cstate="print"/>
          <a:srcRect l="12221" t="18192" r="26527" b="4995"/>
          <a:stretch/>
        </p:blipFill>
        <p:spPr bwMode="auto">
          <a:xfrm>
            <a:off x="1881158" y="1627924"/>
            <a:ext cx="8429684" cy="488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9580026" name="Прямоугольник 539580025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82824753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 sz="4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Викторина: что мы знаем о змеях.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57325757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438080" indent="-438080">
              <a:buFont typeface="Arial"/>
              <a:buAutoNum type="arabicPeriod"/>
              <a:defRPr/>
            </a:pPr>
            <a:r>
              <a:rPr>
                <a:solidFill>
                  <a:schemeClr val="bg1"/>
                </a:solidFill>
              </a:rPr>
              <a:t>Где на земле не встречаются змеи?</a:t>
            </a:r>
          </a:p>
          <a:p>
            <a:pPr marL="438080" indent="-438080">
              <a:buFont typeface="Arial"/>
              <a:buAutoNum type="arabicPeriod"/>
              <a:defRPr/>
            </a:pPr>
            <a:r>
              <a:rPr>
                <a:solidFill>
                  <a:schemeClr val="bg1"/>
                </a:solidFill>
              </a:rPr>
              <a:t>Чем чувствуют запахи змеи?</a:t>
            </a:r>
          </a:p>
          <a:p>
            <a:pPr marL="438080" indent="-438080">
              <a:buFont typeface="Arial"/>
              <a:buAutoNum type="arabicPeriod"/>
              <a:defRPr/>
            </a:pPr>
            <a:r>
              <a:rPr>
                <a:solidFill>
                  <a:schemeClr val="bg1"/>
                </a:solidFill>
              </a:rPr>
              <a:t>Самая длинная змея?</a:t>
            </a:r>
          </a:p>
          <a:p>
            <a:pPr marL="438080" indent="-438080">
              <a:buFont typeface="Arial"/>
              <a:buAutoNum type="arabicPeriod"/>
              <a:defRPr/>
            </a:pPr>
            <a:r>
              <a:rPr>
                <a:solidFill>
                  <a:schemeClr val="bg1"/>
                </a:solidFill>
              </a:rPr>
              <a:t>Назовите 5 частей организма, которых  нет у змей?</a:t>
            </a:r>
          </a:p>
          <a:p>
            <a:pPr marL="438080" indent="-438080">
              <a:buFont typeface="Arial"/>
              <a:buAutoNum type="arabicPeriod"/>
              <a:defRPr/>
            </a:pPr>
            <a:r>
              <a:rPr>
                <a:solidFill>
                  <a:schemeClr val="bg1"/>
                </a:solidFill>
              </a:rPr>
              <a:t>Ученые, которые изучают змей?</a:t>
            </a:r>
          </a:p>
          <a:p>
            <a:pPr marL="438080" indent="-438080">
              <a:buFont typeface="Arial"/>
              <a:buAutoNum type="arabicPeriod"/>
              <a:defRPr/>
            </a:pPr>
            <a:endParaRPr>
              <a:solidFill>
                <a:schemeClr val="bg1"/>
              </a:solidFill>
            </a:endParaRPr>
          </a:p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38686" name="Прямоугольник 34838685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315284240" name="PlaceHolder 2"/>
          <p:cNvSpPr>
            <a:spLocks noGrp="1"/>
          </p:cNvSpPr>
          <p:nvPr/>
        </p:nvSpPr>
        <p:spPr bwMode="auto">
          <a:xfrm>
            <a:off x="3333628" y="118620"/>
            <a:ext cx="6498120" cy="11958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algn="ctr">
              <a:defRPr/>
            </a:pPr>
            <a:r>
              <a:rPr lang="ru-RU" sz="36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Выводы</a:t>
            </a:r>
            <a:endParaRPr sz="8000" b="1">
              <a:solidFill>
                <a:schemeClr val="bg1"/>
              </a:solidFill>
            </a:endParaRPr>
          </a:p>
        </p:txBody>
      </p:sp>
      <p:sp>
        <p:nvSpPr>
          <p:cNvPr id="1295217502" name="TextBox 1295217501"/>
          <p:cNvSpPr txBox="1"/>
          <p:nvPr/>
        </p:nvSpPr>
        <p:spPr bwMode="auto">
          <a:xfrm>
            <a:off x="823349" y="895349"/>
            <a:ext cx="10693199" cy="59439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Змеи уникальные животные.</a:t>
            </a:r>
          </a:p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Они передвигаются, плавают и даже летают при полном отсутствии конечностей. </a:t>
            </a:r>
          </a:p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Чувствуют запахи с помощью языка, обладают вибрационной чувствительностью при полном отсутствии слуха и не имея голоса, все равно умеют общаться. </a:t>
            </a:r>
          </a:p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Змеи могут послужить прототипами для различных научных изобретений. </a:t>
            </a:r>
          </a:p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А змеиный яд в небольших дозах используют в лечебных целях, он оказывает противовоспалительное действие, обладает обезболивающим эффектом. </a:t>
            </a:r>
          </a:p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Однако надо быть осторожными, если встретились в лесу со змеёй. </a:t>
            </a:r>
          </a:p>
          <a:p>
            <a:pPr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Для получения информации я  пользовался данными литературы, интернет-источниками, а так же показал возможность изучения змей с помощью музейных экспонатов города.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5248667" name="Прямоугольник 475248666"/>
          <p:cNvSpPr/>
          <p:nvPr/>
        </p:nvSpPr>
        <p:spPr bwMode="auto">
          <a:xfrm>
            <a:off x="19050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522362253" name="PlaceHolder 1"/>
          <p:cNvSpPr>
            <a:spLocks noGrp="1"/>
          </p:cNvSpPr>
          <p:nvPr/>
        </p:nvSpPr>
        <p:spPr bwMode="auto">
          <a:xfrm>
            <a:off x="1011600" y="2330790"/>
            <a:ext cx="9708132" cy="319370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sz="2400" b="1" dirty="0">
                <a:solidFill>
                  <a:schemeClr val="bg1"/>
                </a:solidFill>
              </a:rPr>
              <a:t>	</a:t>
            </a:r>
            <a:endParaRPr sz="24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sz="2400" b="1" dirty="0">
                <a:solidFill>
                  <a:schemeClr val="bg1"/>
                </a:solidFill>
              </a:rPr>
              <a:t>	</a:t>
            </a:r>
            <a:r>
              <a:rPr sz="2400" b="1" dirty="0" err="1">
                <a:solidFill>
                  <a:schemeClr val="bg1"/>
                </a:solidFill>
              </a:rPr>
              <a:t>Цель</a:t>
            </a:r>
            <a:r>
              <a:rPr sz="2400" b="1" dirty="0">
                <a:solidFill>
                  <a:schemeClr val="bg1"/>
                </a:solidFill>
              </a:rPr>
              <a:t> </a:t>
            </a:r>
            <a:r>
              <a:rPr sz="2400" b="1" dirty="0" err="1">
                <a:solidFill>
                  <a:schemeClr val="bg1"/>
                </a:solidFill>
              </a:rPr>
              <a:t>работы</a:t>
            </a:r>
            <a:r>
              <a:rPr sz="2400" b="1" dirty="0">
                <a:solidFill>
                  <a:schemeClr val="bg1"/>
                </a:solidFill>
              </a:rPr>
              <a:t>: </a:t>
            </a:r>
            <a:r>
              <a:rPr lang="ru-RU" sz="2400" b="0" i="0" u="none" strike="noStrike" cap="none" spc="0" dirty="0">
                <a:solidFill>
                  <a:schemeClr val="bg1"/>
                </a:solidFill>
                <a:latin typeface="Arial"/>
                <a:ea typeface="DejaVu Sans"/>
                <a:cs typeface="DejaVu Sans"/>
              </a:rPr>
              <a:t>Показать уникальные особенности строения змей</a:t>
            </a:r>
            <a:endParaRPr sz="24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sz="2400" b="1" dirty="0">
                <a:solidFill>
                  <a:schemeClr val="bg1"/>
                </a:solidFill>
              </a:rPr>
              <a:t>	</a:t>
            </a:r>
            <a:r>
              <a:rPr sz="2400" b="1" dirty="0" err="1">
                <a:solidFill>
                  <a:schemeClr val="bg1"/>
                </a:solidFill>
              </a:rPr>
              <a:t>Задачи</a:t>
            </a:r>
            <a:r>
              <a:rPr sz="2400" b="1" dirty="0">
                <a:solidFill>
                  <a:schemeClr val="bg1"/>
                </a:solidFill>
              </a:rPr>
              <a:t>:</a:t>
            </a:r>
            <a:endParaRPr sz="2400" dirty="0">
              <a:solidFill>
                <a:schemeClr val="bg1"/>
              </a:solidFill>
            </a:endParaRPr>
          </a:p>
          <a:p>
            <a:pPr marL="349965" indent="-349965">
              <a:lnSpc>
                <a:spcPct val="150000"/>
              </a:lnSpc>
              <a:buAutoNum type="arabicPeriod"/>
              <a:defRPr/>
            </a:pPr>
            <a:r>
              <a:rPr lang="ru-RU" sz="24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Научиться работать с различными источниками информации;</a:t>
            </a:r>
            <a:endParaRPr sz="2400" b="0" i="0" u="none" strike="noStrike" cap="none" spc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9965" indent="-349965">
              <a:lnSpc>
                <a:spcPct val="150000"/>
              </a:lnSpc>
              <a:buAutoNum type="arabicPeriod"/>
              <a:defRPr/>
            </a:pPr>
            <a:r>
              <a:rPr lang="ru-RU" sz="24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Изучить особенности строения змей;</a:t>
            </a:r>
            <a:endParaRPr sz="2400" b="0" i="0" u="none" strike="noStrike" cap="none" spc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9965" indent="-349965">
              <a:lnSpc>
                <a:spcPct val="150000"/>
              </a:lnSpc>
              <a:buAutoNum type="arabicPeriod"/>
              <a:defRPr/>
            </a:pPr>
            <a:r>
              <a:rPr lang="ru-RU" sz="24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Найти интересные факты о змеях;</a:t>
            </a:r>
            <a:endParaRPr sz="2400" b="0" i="0" u="none" strike="noStrike" cap="none" spc="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9965" indent="-349965">
              <a:lnSpc>
                <a:spcPct val="150000"/>
              </a:lnSpc>
              <a:buAutoNum type="arabicPeriod"/>
              <a:defRPr/>
            </a:pPr>
            <a:r>
              <a:rPr lang="ru-RU" sz="2400" b="0" i="0" u="none" strike="noStrike" cap="none" spc="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Проанализировать полученную информацию и сделать выводы.</a:t>
            </a:r>
            <a:endParaRPr sz="2400" b="0" i="0" u="none" strike="noStrike" cap="none" spc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0258699" name="Прямоугольник 1530258698"/>
          <p:cNvSpPr/>
          <p:nvPr/>
        </p:nvSpPr>
        <p:spPr bwMode="auto">
          <a:xfrm>
            <a:off x="-52949" y="-721780"/>
            <a:ext cx="12382110" cy="771525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b="1">
              <a:solidFill>
                <a:schemeClr val="bg1"/>
              </a:solidFill>
            </a:endParaRPr>
          </a:p>
        </p:txBody>
      </p:sp>
      <p:pic>
        <p:nvPicPr>
          <p:cNvPr id="1924177713" name="Рисунок 192417771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7399372" y="-634997"/>
            <a:ext cx="5370787" cy="7231591"/>
          </a:xfrm>
          <a:prstGeom prst="rect">
            <a:avLst/>
          </a:prstGeom>
        </p:spPr>
      </p:pic>
      <p:sp>
        <p:nvSpPr>
          <p:cNvPr id="339657578" name="PlaceHolder 1"/>
          <p:cNvSpPr>
            <a:spLocks noGrp="1"/>
          </p:cNvSpPr>
          <p:nvPr/>
        </p:nvSpPr>
        <p:spPr bwMode="auto">
          <a:xfrm>
            <a:off x="99449" y="936624"/>
            <a:ext cx="8877299" cy="5368924"/>
          </a:xfrm>
          <a:prstGeom prst="rect">
            <a:avLst/>
          </a:prstGeom>
          <a:noFill/>
          <a:ln w="0">
            <a:noFill/>
          </a:ln>
        </p:spPr>
        <p:txBody>
          <a:bodyPr vertOverflow="overflow" horzOverflow="overflow" vert="horz" wrap="square" lIns="0" tIns="0" rIns="0" bIns="0" numCol="1" spcCol="0" rtlCol="0" fromWordArt="0" anchor="t" anchorCtr="0" forceAA="0" compatLnSpc="0">
            <a:no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ЗМЕИ – хищное холоднокровное пресмыкающееся с длинным извивающимся телом, покрытым чешуёй, </a:t>
            </a:r>
          </a:p>
          <a:p>
            <a:pPr algn="l">
              <a:lnSpc>
                <a:spcPct val="150000"/>
              </a:lnSpc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без конечностей. Змеиный яд в небольших дозах используют в лечебных целях, он оказывает противовоспалительное действие, обладает обезболивающим эффектом.</a:t>
            </a:r>
            <a:endParaRPr sz="2200" b="1" i="0" u="none" strike="noStrike" cap="none" spc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lnSpc>
                <a:spcPct val="150000"/>
              </a:lnSpc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Змеи обитают на всех континентах, кроме </a:t>
            </a:r>
          </a:p>
          <a:p>
            <a:pPr algn="l">
              <a:lnSpc>
                <a:spcPct val="150000"/>
              </a:lnSpc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Антарктиды и нескольких крупных островов. </a:t>
            </a:r>
          </a:p>
          <a:p>
            <a:pPr algn="l">
              <a:lnSpc>
                <a:spcPct val="150000"/>
              </a:lnSpc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Некоторые змеи ядовиты, но неядовитых змей</a:t>
            </a:r>
          </a:p>
          <a:p>
            <a:pPr algn="l">
              <a:lnSpc>
                <a:spcPct val="150000"/>
              </a:lnSpc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больше.</a:t>
            </a:r>
            <a:r>
              <a:rPr sz="1600" b="1">
                <a:solidFill>
                  <a:schemeClr val="bg1"/>
                </a:solidFill>
              </a:rPr>
              <a:t> </a:t>
            </a:r>
            <a:r>
              <a:rPr lang="ru-RU" sz="2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Ядовитые пользуются ядом в первую очередь для охоты (чтобы убить жертву), а не для самозащиты. </a:t>
            </a:r>
            <a:endParaRPr sz="2200" b="1" i="0" u="none" strike="noStrike" cap="none" spc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lnSpc>
                <a:spcPct val="150000"/>
              </a:lnSpc>
              <a:defRPr/>
            </a:pPr>
            <a:r>
              <a:rPr lang="ru-RU" sz="2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	Ученые, которые изучают змей называются герпетологи.</a:t>
            </a:r>
            <a:endParaRPr sz="2200" b="1">
              <a:solidFill>
                <a:schemeClr val="bg1"/>
              </a:solidFill>
            </a:endParaRPr>
          </a:p>
        </p:txBody>
      </p:sp>
      <p:sp>
        <p:nvSpPr>
          <p:cNvPr id="2052317095" name="TextBox 2052317094"/>
          <p:cNvSpPr txBox="1"/>
          <p:nvPr/>
        </p:nvSpPr>
        <p:spPr bwMode="auto">
          <a:xfrm>
            <a:off x="8855281" y="6471138"/>
            <a:ext cx="2762023" cy="427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149"/>
              </a:spcAft>
              <a:defRPr/>
            </a:pPr>
            <a:r>
              <a:rPr sz="2200" b="1">
                <a:solidFill>
                  <a:schemeClr val="bg1"/>
                </a:solidFill>
                <a:latin typeface="Arial"/>
                <a:ea typeface="Arial"/>
                <a:cs typeface="Arial"/>
              </a:rPr>
              <a:t>Мангровая змея</a:t>
            </a:r>
            <a:endParaRPr sz="220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5770417" name="Прямоугольник 335770416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695992900" name="Прямоугольник 695992899"/>
          <p:cNvSpPr/>
          <p:nvPr/>
        </p:nvSpPr>
        <p:spPr bwMode="auto">
          <a:xfrm>
            <a:off x="9872099" y="4171950"/>
            <a:ext cx="2190749" cy="2228850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75294075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8" y="84137"/>
            <a:ext cx="10972800" cy="1143000"/>
          </a:xfrm>
        </p:spPr>
        <p:txBody>
          <a:bodyPr/>
          <a:lstStyle/>
          <a:p>
            <a:pPr algn="ctr">
              <a:defRPr/>
            </a:pPr>
            <a:r>
              <a:rPr>
                <a:solidFill>
                  <a:schemeClr val="bg1"/>
                </a:solidFill>
              </a:rPr>
              <a:t>Разнообразие змей</a:t>
            </a:r>
          </a:p>
        </p:txBody>
      </p:sp>
      <p:sp>
        <p:nvSpPr>
          <p:cNvPr id="780912015" name="Объект 2"/>
          <p:cNvSpPr>
            <a:spLocks noGrp="1"/>
          </p:cNvSpPr>
          <p:nvPr>
            <p:ph idx="1"/>
          </p:nvPr>
        </p:nvSpPr>
        <p:spPr bwMode="auto">
          <a:xfrm>
            <a:off x="3907199" y="3619499"/>
            <a:ext cx="3290543" cy="46117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1800">
                <a:solidFill>
                  <a:schemeClr val="bg1"/>
                </a:solidFill>
              </a:rPr>
              <a:t>желтобрюхая пиламида </a:t>
            </a:r>
          </a:p>
        </p:txBody>
      </p:sp>
      <p:pic>
        <p:nvPicPr>
          <p:cNvPr id="1655071173" name="Рисунок 165507117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7749096" y="1417636"/>
            <a:ext cx="3200400" cy="2165533"/>
          </a:xfrm>
          <a:prstGeom prst="rect">
            <a:avLst/>
          </a:prstGeom>
        </p:spPr>
      </p:pic>
      <p:pic>
        <p:nvPicPr>
          <p:cNvPr id="792577" name="Рисунок 79257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964348" y="1417637"/>
            <a:ext cx="3651659" cy="2157593"/>
          </a:xfrm>
          <a:prstGeom prst="rect">
            <a:avLst/>
          </a:prstGeom>
        </p:spPr>
      </p:pic>
      <p:pic>
        <p:nvPicPr>
          <p:cNvPr id="708541328" name="Рисунок 708541327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288199" y="4144167"/>
            <a:ext cx="2985300" cy="2209799"/>
          </a:xfrm>
          <a:prstGeom prst="rect">
            <a:avLst/>
          </a:prstGeom>
        </p:spPr>
      </p:pic>
      <p:sp>
        <p:nvSpPr>
          <p:cNvPr id="148861504" name="Объект 2"/>
          <p:cNvSpPr>
            <a:spLocks noGrp="1"/>
          </p:cNvSpPr>
          <p:nvPr/>
        </p:nvSpPr>
        <p:spPr bwMode="auto">
          <a:xfrm>
            <a:off x="7774347" y="3619498"/>
            <a:ext cx="3459199" cy="46116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Гадюка рогатая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86478030" name="Объект 2"/>
          <p:cNvSpPr>
            <a:spLocks noGrp="1"/>
          </p:cNvSpPr>
          <p:nvPr/>
        </p:nvSpPr>
        <p:spPr bwMode="auto">
          <a:xfrm>
            <a:off x="7736249" y="6391274"/>
            <a:ext cx="2757141" cy="60007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Очковая кобра </a:t>
            </a:r>
            <a:endParaRPr sz="1800">
              <a:solidFill>
                <a:schemeClr val="bg1"/>
              </a:solidFill>
            </a:endParaRPr>
          </a:p>
        </p:txBody>
      </p:sp>
      <p:pic>
        <p:nvPicPr>
          <p:cNvPr id="532335881" name="Рисунок 532335880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249599" y="1417637"/>
            <a:ext cx="3619499" cy="2157593"/>
          </a:xfrm>
          <a:prstGeom prst="rect">
            <a:avLst/>
          </a:prstGeom>
        </p:spPr>
      </p:pic>
      <p:pic>
        <p:nvPicPr>
          <p:cNvPr id="1015941964" name="Рисунок 1015941963"/>
          <p:cNvPicPr>
            <a:picLocks noChangeAspect="1"/>
          </p:cNvPicPr>
          <p:nvPr/>
        </p:nvPicPr>
        <p:blipFill>
          <a:blip r:embed="rId6" cstate="print"/>
          <a:srcRect l="9948" r="2885" b="2727"/>
          <a:stretch/>
        </p:blipFill>
        <p:spPr bwMode="auto">
          <a:xfrm>
            <a:off x="187643" y="4181473"/>
            <a:ext cx="3672826" cy="2135184"/>
          </a:xfrm>
          <a:prstGeom prst="rect">
            <a:avLst/>
          </a:prstGeom>
        </p:spPr>
      </p:pic>
      <p:sp>
        <p:nvSpPr>
          <p:cNvPr id="1155802048" name="Объект 2"/>
          <p:cNvSpPr>
            <a:spLocks noGrp="1"/>
          </p:cNvSpPr>
          <p:nvPr/>
        </p:nvSpPr>
        <p:spPr bwMode="auto">
          <a:xfrm>
            <a:off x="4307248" y="6416673"/>
            <a:ext cx="3459199" cy="46116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lang="ru-RU" sz="3200" b="0" i="0" u="none" strike="noStrike" cap="none" spc="0">
                <a:solidFill>
                  <a:srgbClr val="404040"/>
                </a:solidFill>
                <a:latin typeface="Arial"/>
                <a:ea typeface="Arial"/>
                <a:cs typeface="Arial"/>
              </a:defRPr>
            </a:pPr>
            <a:r>
              <a:rPr lang="ru-RU" sz="1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Колючая кустарниковая гадюка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2107810082" name="Объект 2"/>
          <p:cNvSpPr>
            <a:spLocks noGrp="1"/>
          </p:cNvSpPr>
          <p:nvPr/>
        </p:nvSpPr>
        <p:spPr bwMode="auto">
          <a:xfrm>
            <a:off x="154348" y="3676648"/>
            <a:ext cx="3290542" cy="46116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2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Уж обыкновенный  </a:t>
            </a:r>
            <a:endParaRPr sz="1800">
              <a:solidFill>
                <a:schemeClr val="bg1"/>
              </a:solidFill>
            </a:endParaRPr>
          </a:p>
        </p:txBody>
      </p:sp>
      <p:sp>
        <p:nvSpPr>
          <p:cNvPr id="1478886359" name="Объект 2"/>
          <p:cNvSpPr>
            <a:spLocks noGrp="1"/>
          </p:cNvSpPr>
          <p:nvPr/>
        </p:nvSpPr>
        <p:spPr bwMode="auto">
          <a:xfrm>
            <a:off x="187642" y="6416673"/>
            <a:ext cx="3200400" cy="56099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Гремучник обыкновенный</a:t>
            </a:r>
            <a:endParaRPr sz="1800">
              <a:solidFill>
                <a:schemeClr val="bg1"/>
              </a:solidFill>
            </a:endParaRPr>
          </a:p>
        </p:txBody>
      </p:sp>
      <p:pic>
        <p:nvPicPr>
          <p:cNvPr id="1565760555" name="Рисунок 1565760554"/>
          <p:cNvPicPr>
            <a:picLocks noChangeAspect="1"/>
          </p:cNvPicPr>
          <p:nvPr/>
        </p:nvPicPr>
        <p:blipFill>
          <a:blip r:embed="rId7" cstate="print"/>
          <a:stretch/>
        </p:blipFill>
        <p:spPr bwMode="auto">
          <a:xfrm>
            <a:off x="7749097" y="4144167"/>
            <a:ext cx="2115987" cy="2215357"/>
          </a:xfrm>
          <a:prstGeom prst="rect">
            <a:avLst/>
          </a:prstGeom>
        </p:spPr>
      </p:pic>
      <p:sp>
        <p:nvSpPr>
          <p:cNvPr id="109959517" name="TextBox 109959516"/>
          <p:cNvSpPr txBox="1"/>
          <p:nvPr/>
        </p:nvSpPr>
        <p:spPr bwMode="auto">
          <a:xfrm>
            <a:off x="9891148" y="4114798"/>
            <a:ext cx="2410740" cy="22863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4800">
                <a:solidFill>
                  <a:schemeClr val="tx1"/>
                </a:solidFill>
              </a:rPr>
              <a:t>Более 3000 видов!</a:t>
            </a:r>
            <a:endParaRPr sz="4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5808980" name="Прямоугольник 1755808979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140174326" name="Рисунок 140174325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4911713" y="1752958"/>
            <a:ext cx="2835444" cy="2361839"/>
          </a:xfrm>
          <a:prstGeom prst="rect">
            <a:avLst/>
          </a:prstGeom>
        </p:spPr>
      </p:pic>
      <p:sp>
        <p:nvSpPr>
          <p:cNvPr id="891936347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7" y="84136"/>
            <a:ext cx="10972800" cy="1143000"/>
          </a:xfrm>
        </p:spPr>
        <p:txBody>
          <a:bodyPr/>
          <a:lstStyle/>
          <a:p>
            <a:pPr algn="ctr">
              <a:defRPr/>
            </a:pPr>
            <a:r>
              <a:rPr>
                <a:solidFill>
                  <a:schemeClr val="bg1"/>
                </a:solidFill>
              </a:rPr>
              <a:t>Разнообразие змей</a:t>
            </a:r>
          </a:p>
        </p:txBody>
      </p:sp>
      <p:sp>
        <p:nvSpPr>
          <p:cNvPr id="1460775247" name="Объект 2"/>
          <p:cNvSpPr>
            <a:spLocks noGrp="1"/>
          </p:cNvSpPr>
          <p:nvPr>
            <p:ph idx="1"/>
          </p:nvPr>
        </p:nvSpPr>
        <p:spPr bwMode="auto">
          <a:xfrm>
            <a:off x="4547624" y="4171948"/>
            <a:ext cx="3762374" cy="243840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 marL="0" indent="0" algn="ctr">
              <a:buFont typeface="Arial"/>
              <a:buNone/>
              <a:defRPr/>
            </a:pPr>
            <a:r>
              <a:rPr lang="ru-RU" sz="3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Барбадосская нитевидная</a:t>
            </a: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endParaRPr sz="32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indent="0" algn="ctr">
              <a:buFont typeface="Arial"/>
              <a:buNone/>
              <a:defRPr/>
            </a:pP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змея - во взрослом состоянии </a:t>
            </a:r>
            <a:endParaRPr sz="32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indent="0" algn="ctr">
              <a:buFont typeface="Arial"/>
              <a:buNone/>
              <a:defRPr/>
            </a:pP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около 10 см.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574899285" name="TextBox 574899284"/>
          <p:cNvSpPr txBox="1"/>
          <p:nvPr/>
        </p:nvSpPr>
        <p:spPr bwMode="auto">
          <a:xfrm>
            <a:off x="4957197" y="1295398"/>
            <a:ext cx="3939778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chemeClr val="bg1"/>
                </a:solidFill>
              </a:rPr>
              <a:t>Самая маленькая змея</a:t>
            </a:r>
          </a:p>
        </p:txBody>
      </p:sp>
      <p:pic>
        <p:nvPicPr>
          <p:cNvPr id="1522560969" name="Рисунок 1522560968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61949" y="1852019"/>
            <a:ext cx="4041274" cy="2262780"/>
          </a:xfrm>
          <a:prstGeom prst="rect">
            <a:avLst/>
          </a:prstGeom>
        </p:spPr>
      </p:pic>
      <p:sp>
        <p:nvSpPr>
          <p:cNvPr id="1797413672" name="TextBox 1797413671"/>
          <p:cNvSpPr txBox="1"/>
          <p:nvPr/>
        </p:nvSpPr>
        <p:spPr bwMode="auto">
          <a:xfrm>
            <a:off x="480447" y="1295398"/>
            <a:ext cx="3937978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chemeClr val="bg1"/>
                </a:solidFill>
              </a:rPr>
              <a:t>Самая длинная змея</a:t>
            </a:r>
          </a:p>
        </p:txBody>
      </p:sp>
      <p:sp>
        <p:nvSpPr>
          <p:cNvPr id="100795401" name="Объект 2"/>
          <p:cNvSpPr>
            <a:spLocks noGrp="1"/>
          </p:cNvSpPr>
          <p:nvPr/>
        </p:nvSpPr>
        <p:spPr bwMode="auto">
          <a:xfrm>
            <a:off x="228600" y="4171948"/>
            <a:ext cx="4174624" cy="228600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0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Сетчатый питон</a:t>
            </a:r>
            <a:r>
              <a:rPr lang="ru-RU" sz="30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 в дикой природе до 7 метров в длину.</a:t>
            </a:r>
            <a:endParaRPr sz="3000">
              <a:solidFill>
                <a:schemeClr val="bg1"/>
              </a:solidFill>
            </a:endParaRPr>
          </a:p>
        </p:txBody>
      </p:sp>
      <p:pic>
        <p:nvPicPr>
          <p:cNvPr id="1968599297" name="Рисунок 1968599296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8926617" y="1752958"/>
            <a:ext cx="3076573" cy="2213608"/>
          </a:xfrm>
          <a:prstGeom prst="rect">
            <a:avLst/>
          </a:prstGeom>
        </p:spPr>
      </p:pic>
      <p:sp>
        <p:nvSpPr>
          <p:cNvPr id="1676201175" name="TextBox 1676201174"/>
          <p:cNvSpPr txBox="1"/>
          <p:nvPr/>
        </p:nvSpPr>
        <p:spPr bwMode="auto">
          <a:xfrm>
            <a:off x="8824347" y="1257297"/>
            <a:ext cx="3943018" cy="4575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>
                <a:solidFill>
                  <a:schemeClr val="bg1"/>
                </a:solidFill>
              </a:rPr>
              <a:t>Самая ядовитая змея</a:t>
            </a:r>
          </a:p>
        </p:txBody>
      </p:sp>
      <p:sp>
        <p:nvSpPr>
          <p:cNvPr id="857528851" name="Объект 2"/>
          <p:cNvSpPr>
            <a:spLocks noGrp="1"/>
          </p:cNvSpPr>
          <p:nvPr/>
        </p:nvSpPr>
        <p:spPr bwMode="auto">
          <a:xfrm>
            <a:off x="8319523" y="4133848"/>
            <a:ext cx="3762373" cy="24383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2000"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ru-RU" sz="3200" b="1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Королевская кобра</a:t>
            </a: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 </a:t>
            </a:r>
            <a:endParaRPr sz="32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indent="0" algn="ctr">
              <a:buFont typeface="Arial"/>
              <a:buNone/>
              <a:defRPr/>
            </a:pPr>
            <a:r>
              <a:rPr lang="ru-RU" sz="32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Яда в </a:t>
            </a:r>
            <a:r>
              <a:rPr lang="ru-RU" sz="30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объёме до 7 мл  хватает, чтобы вызвать смерть человека за 15 минут. 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5316807" name="Прямоугольник 1295316806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142754546" name="Прямоугольник 1142754545"/>
          <p:cNvSpPr/>
          <p:nvPr/>
        </p:nvSpPr>
        <p:spPr bwMode="auto">
          <a:xfrm>
            <a:off x="8614797" y="4686298"/>
            <a:ext cx="3067051" cy="533399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33086802" name="Прямоугольник 133086801"/>
          <p:cNvSpPr/>
          <p:nvPr/>
        </p:nvSpPr>
        <p:spPr bwMode="auto">
          <a:xfrm>
            <a:off x="4842898" y="4724399"/>
            <a:ext cx="2762249" cy="533399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631725007" name="Прямоугольник 631725006"/>
          <p:cNvSpPr/>
          <p:nvPr/>
        </p:nvSpPr>
        <p:spPr bwMode="auto">
          <a:xfrm>
            <a:off x="785249" y="4762499"/>
            <a:ext cx="2762249" cy="533399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52075996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>
                <a:solidFill>
                  <a:schemeClr val="bg1"/>
                </a:solidFill>
              </a:rPr>
              <a:t>Похожи, но не змеи</a:t>
            </a:r>
          </a:p>
        </p:txBody>
      </p:sp>
      <p:pic>
        <p:nvPicPr>
          <p:cNvPr id="518501249" name="Содержимое 51850124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/>
        </p:blipFill>
        <p:spPr bwMode="auto">
          <a:xfrm>
            <a:off x="8152477" y="1962103"/>
            <a:ext cx="3963320" cy="2640082"/>
          </a:xfrm>
          <a:prstGeom prst="rect">
            <a:avLst/>
          </a:prstGeom>
        </p:spPr>
      </p:pic>
      <p:pic>
        <p:nvPicPr>
          <p:cNvPr id="2011895656" name="Рисунок 2011895655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62881" y="1962103"/>
            <a:ext cx="4263417" cy="2686095"/>
          </a:xfrm>
          <a:prstGeom prst="rect">
            <a:avLst/>
          </a:prstGeom>
        </p:spPr>
      </p:pic>
      <p:pic>
        <p:nvPicPr>
          <p:cNvPr id="1521495911" name="Рисунок 1521495910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401025" y="1962103"/>
            <a:ext cx="3716223" cy="2640082"/>
          </a:xfrm>
          <a:prstGeom prst="rect">
            <a:avLst/>
          </a:prstGeom>
        </p:spPr>
      </p:pic>
      <p:sp>
        <p:nvSpPr>
          <p:cNvPr id="195586125" name="TextBox 195586124"/>
          <p:cNvSpPr txBox="1"/>
          <p:nvPr/>
        </p:nvSpPr>
        <p:spPr bwMode="auto">
          <a:xfrm>
            <a:off x="1335447" y="4800600"/>
            <a:ext cx="2499959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>
                <a:solidFill>
                  <a:schemeClr val="tx1"/>
                </a:solidFill>
              </a:rPr>
              <a:t>Желтопузик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94428368" name="TextBox 294428367"/>
          <p:cNvSpPr txBox="1"/>
          <p:nvPr/>
        </p:nvSpPr>
        <p:spPr bwMode="auto">
          <a:xfrm>
            <a:off x="5544024" y="4739277"/>
            <a:ext cx="2406182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>
                <a:solidFill>
                  <a:schemeClr val="tx1"/>
                </a:solidFill>
              </a:rPr>
              <a:t>Медянка</a:t>
            </a:r>
          </a:p>
        </p:txBody>
      </p:sp>
      <p:sp>
        <p:nvSpPr>
          <p:cNvPr id="291005776" name="TextBox 291005775"/>
          <p:cNvSpPr txBox="1"/>
          <p:nvPr/>
        </p:nvSpPr>
        <p:spPr bwMode="auto">
          <a:xfrm>
            <a:off x="8669695" y="4743446"/>
            <a:ext cx="2996337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>
                <a:solidFill>
                  <a:schemeClr val="tx1"/>
                </a:solidFill>
              </a:rPr>
              <a:t>Саламандра пещерная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8440226" name="Прямоугольник 1768440225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1017872429" name="Рисунок 1017872428"/>
          <p:cNvPicPr>
            <a:picLocks noChangeAspect="1"/>
          </p:cNvPicPr>
          <p:nvPr/>
        </p:nvPicPr>
        <p:blipFill>
          <a:blip r:embed="rId2" cstate="print"/>
          <a:srcRect l="3648" t="29166" r="4593" b="14444"/>
          <a:stretch/>
        </p:blipFill>
        <p:spPr bwMode="auto">
          <a:xfrm>
            <a:off x="61349" y="1904999"/>
            <a:ext cx="8267699" cy="3867147"/>
          </a:xfrm>
          <a:prstGeom prst="rect">
            <a:avLst/>
          </a:prstGeom>
        </p:spPr>
      </p:pic>
      <p:sp>
        <p:nvSpPr>
          <p:cNvPr id="1299210107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</a:rPr>
              <a:t>Как устроен скелет?</a:t>
            </a:r>
            <a:br>
              <a:rPr lang="ru-RU" dirty="0" smtClean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  <p:sp>
        <p:nvSpPr>
          <p:cNvPr id="2092118203" name="TextBox 2092118202"/>
          <p:cNvSpPr txBox="1"/>
          <p:nvPr/>
        </p:nvSpPr>
        <p:spPr bwMode="auto">
          <a:xfrm>
            <a:off x="8329050" y="2095498"/>
            <a:ext cx="3801420" cy="44809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327936" indent="-327936">
              <a:buFont typeface="Arial"/>
              <a:buChar char="•"/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Большое количество позвонков (от 200 до 450).</a:t>
            </a:r>
            <a:endParaRPr sz="2400" b="0" i="0" u="none" strike="noStrike" cap="none" spc="0">
              <a:solidFill>
                <a:schemeClr val="bg1"/>
              </a:solidFill>
              <a:latin typeface="Arial"/>
              <a:cs typeface="Arial"/>
            </a:endParaRPr>
          </a:p>
          <a:p>
            <a:pPr marL="327936" indent="-327936">
              <a:buFont typeface="Arial"/>
              <a:buChar char="•"/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Грудина, грудная клетка, отсутствуют</a:t>
            </a:r>
            <a:endParaRPr sz="24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27936" indent="-327936">
              <a:buFont typeface="Arial"/>
              <a:buChar char="•"/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Плечевой пояс отсутствует</a:t>
            </a:r>
            <a:endParaRPr sz="24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27936" indent="-327936">
              <a:buFont typeface="Arial"/>
              <a:buChar char="•"/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Нижние конечности  отсутствуют </a:t>
            </a:r>
            <a:endParaRPr sz="2400" b="0" i="0" u="none" strike="noStrike" cap="none" spc="0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327936" indent="-327936">
              <a:buFont typeface="Arial"/>
              <a:buChar char="•"/>
              <a:defRPr/>
            </a:pPr>
            <a:r>
              <a:rPr lang="ru-RU" sz="24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При заглатывании пищи рёбра раздвигаются. </a:t>
            </a:r>
            <a:endParaRPr sz="3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4909225" name="Прямоугольник 344909224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406377068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</a:rPr>
              <a:t>Как </a:t>
            </a:r>
            <a:r>
              <a:rPr lang="ru-RU" dirty="0" smtClean="0">
                <a:solidFill>
                  <a:schemeClr val="bg1"/>
                </a:solidFill>
              </a:rPr>
              <a:t>устроен </a:t>
            </a:r>
            <a:r>
              <a:rPr lang="ru-RU" dirty="0" smtClean="0">
                <a:solidFill>
                  <a:schemeClr val="bg1"/>
                </a:solidFill>
              </a:rPr>
              <a:t>череп?</a:t>
            </a:r>
            <a:br>
              <a:rPr lang="ru-RU" dirty="0" smtClean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  <p:pic>
        <p:nvPicPr>
          <p:cNvPr id="502717930" name="Рисунок 502717929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47648" y="1322386"/>
            <a:ext cx="8843399" cy="5338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0112682" name="Прямоугольник 1280112681"/>
          <p:cNvSpPr/>
          <p:nvPr/>
        </p:nvSpPr>
        <p:spPr bwMode="auto">
          <a:xfrm>
            <a:off x="4198" y="-19049"/>
            <a:ext cx="12172950" cy="6877049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05568258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</a:rPr>
              <a:t>Как змеи едят?</a:t>
            </a:r>
            <a:br>
              <a:rPr lang="ru-RU" dirty="0" smtClean="0">
                <a:solidFill>
                  <a:schemeClr val="bg1"/>
                </a:solidFill>
              </a:rPr>
            </a:br>
            <a:endParaRPr dirty="0">
              <a:solidFill>
                <a:schemeClr val="bg1"/>
              </a:solidFill>
            </a:endParaRPr>
          </a:p>
        </p:txBody>
      </p:sp>
      <p:pic>
        <p:nvPicPr>
          <p:cNvPr id="697115234" name="Рисунок 69711523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871537" y="2062162"/>
            <a:ext cx="7619606" cy="4510087"/>
          </a:xfrm>
          <a:prstGeom prst="rect">
            <a:avLst/>
          </a:prstGeom>
        </p:spPr>
      </p:pic>
      <p:sp>
        <p:nvSpPr>
          <p:cNvPr id="1421973755" name="TextBox 1421973754"/>
          <p:cNvSpPr txBox="1"/>
          <p:nvPr/>
        </p:nvSpPr>
        <p:spPr bwMode="auto">
          <a:xfrm>
            <a:off x="8670375" y="2062161"/>
            <a:ext cx="3358530" cy="429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800" b="0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	Кожа сильно растягивается, а нижняя </a:t>
            </a:r>
            <a:r>
              <a:rPr sz="1800" b="1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челюсть</a:t>
            </a:r>
            <a:r>
              <a:rPr sz="1800" b="0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1800" b="1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разделяется на части </a:t>
            </a:r>
            <a:r>
              <a:rPr sz="1800" b="0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и </a:t>
            </a:r>
            <a:r>
              <a:rPr sz="1800" b="1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расходится в стороны</a:t>
            </a:r>
            <a:r>
              <a:rPr sz="2400" b="1">
                <a:solidFill>
                  <a:schemeClr val="bg1"/>
                </a:solidFill>
              </a:rPr>
              <a:t>!</a:t>
            </a:r>
          </a:p>
          <a:p>
            <a:pPr>
              <a:defRPr/>
            </a:pPr>
            <a:r>
              <a:rPr sz="1800" b="0" i="0" u="none">
                <a:solidFill>
                  <a:schemeClr val="bg1"/>
                </a:solidFill>
                <a:latin typeface="Liberation Sans"/>
                <a:ea typeface="Liberation Sans"/>
                <a:cs typeface="Liberation Sans"/>
              </a:rPr>
              <a:t>	Когда яйцо проходит по пищеводу, отростки позвоночника как ножом вскрывают его. Напрягая мышцы и изгибая тело, змея выжимает всё жидкое содержимое яйца, а скорлупа складывается и затем отрыгивается обратно через рот.</a:t>
            </a:r>
            <a:endParaRPr sz="2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rtl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299</Words>
  <Application>Microsoft Office PowerPoint</Application>
  <DocSecurity>0</DocSecurity>
  <PresentationFormat>Произвольный</PresentationFormat>
  <Paragraphs>88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Turtle</vt:lpstr>
      <vt:lpstr>«Змеи и факты о них»  </vt:lpstr>
      <vt:lpstr>Слайд 2</vt:lpstr>
      <vt:lpstr>Слайд 3</vt:lpstr>
      <vt:lpstr>Разнообразие змей</vt:lpstr>
      <vt:lpstr>Разнообразие змей</vt:lpstr>
      <vt:lpstr>Похожи, но не змеи</vt:lpstr>
      <vt:lpstr>Как устроен скелет? </vt:lpstr>
      <vt:lpstr>Как устроен череп? </vt:lpstr>
      <vt:lpstr>Как змеи едят? </vt:lpstr>
      <vt:lpstr>Как змеи чувствуют запахи? </vt:lpstr>
      <vt:lpstr>Как змеи слышат? </vt:lpstr>
      <vt:lpstr>Чего нет у змей?</vt:lpstr>
      <vt:lpstr>Безопасное знакомство со змеями</vt:lpstr>
      <vt:lpstr>Экспонаты рептилий зоологического музея СГУ им. Н.Г. Чернышевского</vt:lpstr>
      <vt:lpstr>Викторина: что мы знаем о змеях.</vt:lpstr>
      <vt:lpstr>Слайд 16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Компьютер</cp:lastModifiedBy>
  <cp:revision>24</cp:revision>
  <dcterms:created xsi:type="dcterms:W3CDTF">2023-08-25T13:22:51Z</dcterms:created>
  <dcterms:modified xsi:type="dcterms:W3CDTF">2026-06-18T20:21:06Z</dcterms:modified>
  <dc:identifier/>
  <dc:language>ru-RU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</vt:i4>
  </property>
</Properties>
</file>