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1" r:id="rId2"/>
    <p:sldId id="258" r:id="rId3"/>
    <p:sldId id="279" r:id="rId4"/>
    <p:sldId id="280" r:id="rId5"/>
    <p:sldId id="281" r:id="rId6"/>
    <p:sldId id="299" r:id="rId7"/>
    <p:sldId id="298" r:id="rId8"/>
    <p:sldId id="282" r:id="rId9"/>
    <p:sldId id="300" r:id="rId10"/>
    <p:sldId id="283" r:id="rId11"/>
    <p:sldId id="301" r:id="rId12"/>
    <p:sldId id="302" r:id="rId13"/>
    <p:sldId id="303" r:id="rId14"/>
    <p:sldId id="304" r:id="rId15"/>
    <p:sldId id="305" r:id="rId16"/>
    <p:sldId id="284" r:id="rId17"/>
    <p:sldId id="285" r:id="rId18"/>
    <p:sldId id="289" r:id="rId19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6" autoAdjust="0"/>
    <p:restoredTop sz="94660"/>
  </p:normalViewPr>
  <p:slideViewPr>
    <p:cSldViewPr>
      <p:cViewPr>
        <p:scale>
          <a:sx n="76" d="100"/>
          <a:sy n="76" d="100"/>
        </p:scale>
        <p:origin x="-138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7E4E0-A3D0-4370-80DB-6884EC749E7B}" type="datetimeFigureOut">
              <a:rPr lang="ru-RU" smtClean="0"/>
              <a:pPr/>
              <a:t>16.06.2026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B2A09-7D0B-478C-98E8-7DA54995B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89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D49E4-F2EC-47E8-B25A-7343361279C6}" type="datetimeFigureOut">
              <a:rPr lang="ru-RU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3CE1B7-7C5B-4F8E-B221-4A7E38570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12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CE1B7-7C5B-4F8E-B221-4A7E38570B7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B632-C46E-4955-AB7A-C911790651BE}" type="datetime1">
              <a:rPr lang="ru-RU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1DE20-3CB7-4488-902A-F7C4E2F31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6892-691E-4E3E-A1B9-DC624CCD300B}" type="datetime1">
              <a:rPr lang="ru-RU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4073-C009-4C49-8E37-E3C639034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4A1B-FA99-4B3C-A019-B1C7EA558B4B}" type="datetime1">
              <a:rPr lang="ru-RU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EA92-9B85-4905-8653-8A59B1BBD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FF43-ACFC-4CAD-93A2-A0952C5152C3}" type="datetime1">
              <a:rPr lang="ru-RU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5610-BECA-4679-A6BA-166BBFA3B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92B2-D19D-4371-8C85-5C7A5DD5F71C}" type="datetime1">
              <a:rPr lang="ru-RU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C807-DD97-44D0-8D2B-834BFF354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4ED2-0AD6-4AE5-B7CB-296A34BA1E9B}" type="datetime1">
              <a:rPr lang="ru-RU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92CFF-0843-42A7-BC04-FA3CF85C4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EF03-D7D8-435D-8E6A-436083094C24}" type="datetime1">
              <a:rPr lang="ru-RU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5518-32FF-45F3-9387-28BA78E4E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9FBC1-96D7-4021-914A-90D3809A6ACC}" type="datetime1">
              <a:rPr lang="ru-RU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4DA8-234C-4C4F-8651-343DAF4C9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10E88-B53D-411D-AD53-72ED39C027DB}" type="datetime1">
              <a:rPr lang="ru-RU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12D7-BD4D-4B93-8C0E-B2ECBA28B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276D3-F416-4B23-8749-67DB8D54F7CB}" type="datetime1">
              <a:rPr lang="ru-RU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94CD5-1680-48F0-8ACF-4A86B6819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2117-05C3-46A3-B991-2B063834AF86}" type="datetime1">
              <a:rPr lang="ru-RU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8CE7-C840-42F4-ACA8-0CDE5D17B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9B6449-4327-4DCF-BD59-5521D4553C27}" type="datetime1">
              <a:rPr lang="ru-RU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4D49E5-7CEF-4900-8194-6BEC281B2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1520" y="2714620"/>
            <a:ext cx="9361040" cy="1928826"/>
          </a:xfrm>
        </p:spPr>
        <p:txBody>
          <a:bodyPr/>
          <a:lstStyle/>
          <a:p>
            <a:r>
              <a:rPr lang="ru-RU" sz="4800" dirty="0" smtClean="0">
                <a:solidFill>
                  <a:srgbClr val="002060"/>
                </a:solidFill>
              </a:rPr>
              <a:t>Матрица. </a:t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>Определитель матрицы</a:t>
            </a:r>
            <a:endParaRPr lang="ru-RU" sz="4800" dirty="0" smtClean="0"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714875"/>
            <a:ext cx="5184576" cy="1752600"/>
          </a:xfrm>
        </p:spPr>
        <p:txBody>
          <a:bodyPr rtlCol="0"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10 класс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Учитель: Виноградова С.А.</a:t>
            </a:r>
            <a:endParaRPr lang="ru-RU" sz="20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 descr="H:\Documents and Settings\Aida\Рабочий стол\текстуры и фоны, клипарты\новеньки картинки\protractor measuring a hb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857232"/>
            <a:ext cx="1952628" cy="1444944"/>
          </a:xfrm>
          <a:prstGeom prst="rect">
            <a:avLst/>
          </a:prstGeom>
          <a:noFill/>
        </p:spPr>
      </p:pic>
      <p:pic>
        <p:nvPicPr>
          <p:cNvPr id="5" name="Picture 6" descr="H:\Documents and Settings\Aida\Рабочий стол\текстуры и фоны, клипарты\новеньки картинки\points appearing on g a hc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0760" y="785794"/>
            <a:ext cx="2259484" cy="1590007"/>
          </a:xfrm>
          <a:prstGeom prst="rect">
            <a:avLst/>
          </a:prstGeom>
          <a:noFill/>
        </p:spPr>
      </p:pic>
      <p:pic>
        <p:nvPicPr>
          <p:cNvPr id="6" name="Picture 2" descr="H:\Documents and Settings\Aida\Рабочий стол\текстуры и фоны, клипарты\новеньки картинки\geometry compass shapes 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500063"/>
            <a:ext cx="247491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627784" y="476672"/>
            <a:ext cx="5400600" cy="1371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Правило треугольников: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143000" y="2057400"/>
            <a:ext cx="7239000" cy="4114800"/>
          </a:xfrm>
          <a:prstGeom prst="rect">
            <a:avLst/>
          </a:prstGeom>
          <a:noFill/>
          <a:ln w="635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1524000" y="2667000"/>
          <a:ext cx="6718300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3" imgW="4140000" imgH="1523880" progId="Equation.3">
                  <p:embed/>
                </p:oleObj>
              </mc:Choice>
              <mc:Fallback>
                <p:oleObj name="Формула" r:id="rId3" imgW="4140000" imgH="1523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67000"/>
                        <a:ext cx="6718300" cy="24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4113213" y="3048000"/>
            <a:ext cx="1522412" cy="1752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876800" y="3048000"/>
            <a:ext cx="838200" cy="914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4114800" y="3886200"/>
            <a:ext cx="1524000" cy="914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4114800" y="3048000"/>
            <a:ext cx="762000" cy="1752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4114800" y="3886200"/>
            <a:ext cx="838200" cy="9144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4876800" y="3048000"/>
            <a:ext cx="762000" cy="17526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4114800" y="3048000"/>
            <a:ext cx="1524000" cy="8382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6477000" y="2971800"/>
            <a:ext cx="15240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6477000" y="2971800"/>
            <a:ext cx="838200" cy="9144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6477000" y="3886200"/>
            <a:ext cx="1600200" cy="9144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7315200" y="2971800"/>
            <a:ext cx="762000" cy="18288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H="1">
            <a:off x="7235825" y="3886200"/>
            <a:ext cx="763588" cy="914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6477000" y="3048000"/>
            <a:ext cx="838200" cy="1752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6477000" y="3048000"/>
            <a:ext cx="1524000" cy="8382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  <p:bldP spid="45074" grpId="0" animBg="1"/>
      <p:bldP spid="45075" grpId="0" animBg="1"/>
      <p:bldP spid="45077" grpId="0" animBg="1"/>
      <p:bldP spid="45078" grpId="0" animBg="1"/>
      <p:bldP spid="45079" grpId="0" animBg="1"/>
      <p:bldP spid="45080" grpId="0" animBg="1"/>
      <p:bldP spid="450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12017"/>
          <a:stretch>
            <a:fillRect/>
          </a:stretch>
        </p:blipFill>
        <p:spPr bwMode="auto">
          <a:xfrm>
            <a:off x="285720" y="1571612"/>
            <a:ext cx="857256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938" t="29806" b="12629"/>
          <a:stretch>
            <a:fillRect/>
          </a:stretch>
        </p:blipFill>
        <p:spPr bwMode="auto">
          <a:xfrm>
            <a:off x="357158" y="1714488"/>
            <a:ext cx="850939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t="12007" r="2702"/>
          <a:stretch>
            <a:fillRect/>
          </a:stretch>
        </p:blipFill>
        <p:spPr bwMode="auto">
          <a:xfrm>
            <a:off x="285720" y="1571612"/>
            <a:ext cx="864399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b="48285"/>
          <a:stretch>
            <a:fillRect/>
          </a:stretch>
        </p:blipFill>
        <p:spPr bwMode="auto">
          <a:xfrm>
            <a:off x="285721" y="1571612"/>
            <a:ext cx="857255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t="50575"/>
          <a:stretch>
            <a:fillRect/>
          </a:stretch>
        </p:blipFill>
        <p:spPr bwMode="auto">
          <a:xfrm>
            <a:off x="395535" y="1714488"/>
            <a:ext cx="831986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763688" y="2348880"/>
          <a:ext cx="5410200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3" imgW="2120760" imgH="711000" progId="Equation.3">
                  <p:embed/>
                </p:oleObj>
              </mc:Choice>
              <mc:Fallback>
                <p:oleObj name="Формула" r:id="rId3" imgW="2120760" imgH="71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348880"/>
                        <a:ext cx="5410200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9672" y="548680"/>
            <a:ext cx="6160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Вычислить определители матриц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676400" y="1981200"/>
          <a:ext cx="640080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Формула" r:id="rId3" imgW="1942920" imgH="457200" progId="Equation.3">
                  <p:embed/>
                </p:oleObj>
              </mc:Choice>
              <mc:Fallback>
                <p:oleObj name="Формула" r:id="rId3" imgW="194292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640080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676400" y="3429000"/>
          <a:ext cx="2741613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Формула" r:id="rId5" imgW="1130040" imgH="799920" progId="Equation.3">
                  <p:embed/>
                </p:oleObj>
              </mc:Choice>
              <mc:Fallback>
                <p:oleObj name="Формула" r:id="rId5" imgW="1130040" imgH="7999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29000"/>
                        <a:ext cx="2741613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2743200" y="3733800"/>
            <a:ext cx="1447800" cy="1447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3581400" y="3733800"/>
            <a:ext cx="60960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H="1">
            <a:off x="2667000" y="3733800"/>
            <a:ext cx="914400" cy="1447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V="1">
            <a:off x="2667000" y="4343400"/>
            <a:ext cx="152400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2743200" y="4419600"/>
            <a:ext cx="685800" cy="685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V="1">
            <a:off x="3429000" y="3733800"/>
            <a:ext cx="685800" cy="1371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V="1">
            <a:off x="2743200" y="3733800"/>
            <a:ext cx="1371600" cy="685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H="1">
            <a:off x="2667000" y="3733800"/>
            <a:ext cx="1447800" cy="1447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H="1">
            <a:off x="2743200" y="3733800"/>
            <a:ext cx="83820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2819400" y="4419600"/>
            <a:ext cx="13716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3581400" y="3733800"/>
            <a:ext cx="609600" cy="1447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H="1">
            <a:off x="3429000" y="4343400"/>
            <a:ext cx="7620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H="1" flipV="1">
            <a:off x="2667000" y="3657600"/>
            <a:ext cx="7620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H="1" flipV="1">
            <a:off x="2667000" y="3657600"/>
            <a:ext cx="152400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2971800" y="2133600"/>
            <a:ext cx="1066800" cy="9144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H="1">
            <a:off x="2971800" y="2133600"/>
            <a:ext cx="1066800" cy="914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aphicFrame>
        <p:nvGraphicFramePr>
          <p:cNvPr id="64534" name="Object 22"/>
          <p:cNvGraphicFramePr>
            <a:graphicFrameLocks noChangeAspect="1"/>
          </p:cNvGraphicFramePr>
          <p:nvPr/>
        </p:nvGraphicFramePr>
        <p:xfrm>
          <a:off x="395288" y="5734050"/>
          <a:ext cx="84248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Формула" r:id="rId7" imgW="3327120" imgH="203040" progId="Equation.3">
                  <p:embed/>
                </p:oleObj>
              </mc:Choice>
              <mc:Fallback>
                <p:oleObj name="Формула" r:id="rId7" imgW="3327120" imgH="203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734050"/>
                        <a:ext cx="84248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051720" y="343109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 autoUpdateAnimBg="0"/>
      <p:bldP spid="64517" grpId="0" animBg="1" autoUpdateAnimBg="0"/>
      <p:bldP spid="64518" grpId="0" animBg="1" autoUpdateAnimBg="0"/>
      <p:bldP spid="64519" grpId="0" animBg="1" autoUpdateAnimBg="0"/>
      <p:bldP spid="64520" grpId="0" animBg="1" autoUpdateAnimBg="0"/>
      <p:bldP spid="64521" grpId="0" animBg="1" autoUpdateAnimBg="0"/>
      <p:bldP spid="64522" grpId="0" animBg="1" autoUpdateAnimBg="0"/>
      <p:bldP spid="64523" grpId="0" animBg="1" autoUpdateAnimBg="0"/>
      <p:bldP spid="64524" grpId="0" animBg="1" autoUpdateAnimBg="0"/>
      <p:bldP spid="64525" grpId="0" animBg="1" autoUpdateAnimBg="0"/>
      <p:bldP spid="64526" grpId="0" animBg="1" autoUpdateAnimBg="0"/>
      <p:bldP spid="64527" grpId="0" animBg="1" autoUpdateAnimBg="0"/>
      <p:bldP spid="64528" grpId="0" animBg="1" autoUpdateAnimBg="0"/>
      <p:bldP spid="64529" grpId="0" animBg="1" autoUpdateAnimBg="0"/>
      <p:bldP spid="64532" grpId="0" animBg="1" autoUpdateAnimBg="0"/>
      <p:bldP spid="6453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7237685" cy="676275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  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173614" cy="4267200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Выучить теоретический материал по данной теме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Решить задачи</a:t>
            </a:r>
          </a:p>
          <a:p>
            <a:pPr eaLnBrk="1" hangingPunct="1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38818" t="42969" r="30420" b="34570"/>
          <a:stretch>
            <a:fillRect/>
          </a:stretch>
        </p:blipFill>
        <p:spPr bwMode="auto">
          <a:xfrm>
            <a:off x="642910" y="2786057"/>
            <a:ext cx="6643734" cy="363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</a:rPr>
              <a:t>Ввести понятия  матрицы и определителя матрицы;</a:t>
            </a:r>
          </a:p>
          <a:p>
            <a:r>
              <a:rPr lang="ru-RU" b="1" i="1" dirty="0" smtClean="0">
                <a:latin typeface="Times New Roman" pitchFamily="18" charset="0"/>
              </a:rPr>
              <a:t>Изучить алгоритм нахождения определителя квадратных матриц второго и третьего </a:t>
            </a:r>
            <a:r>
              <a:rPr lang="ru-RU" b="1" i="1" dirty="0" smtClean="0">
                <a:latin typeface="Times New Roman" pitchFamily="18" charset="0"/>
              </a:rPr>
              <a:t>порядков.</a:t>
            </a:r>
            <a:endParaRPr lang="ru-RU" b="1" i="1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DFF43-ACFC-4CAD-93A2-A0952C5152C3}" type="datetime1">
              <a:rPr lang="ru-RU" smtClean="0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5610-BECA-4679-A6BA-166BBFA3BB1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0" y="476672"/>
            <a:ext cx="403244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33CC"/>
                </a:solidFill>
              </a:rPr>
              <a:t> 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Матрицы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-12700" y="1503134"/>
            <a:ext cx="9156700" cy="100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23900" algn="just">
              <a:lnSpc>
                <a:spcPct val="130000"/>
              </a:lnSpc>
              <a:tabLst>
                <a:tab pos="3060700" algn="ctr"/>
              </a:tabLst>
            </a:pPr>
            <a:r>
              <a:rPr lang="ru-RU" sz="2400" b="1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Матрицей</a:t>
            </a:r>
            <a:r>
              <a:rPr lang="ru-RU" sz="2400" noProof="1">
                <a:latin typeface="Times New Roman" pitchFamily="18" charset="0"/>
                <a:cs typeface="Times New Roman" pitchFamily="18" charset="0"/>
              </a:rPr>
              <a:t> размера </a:t>
            </a:r>
            <a:r>
              <a:rPr lang="en-US" sz="2400" i="1" noProof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2400" i="1" noProof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называется совокупность </a:t>
            </a:r>
            <a:r>
              <a:rPr lang="en-US" sz="2400" i="1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mn</a:t>
            </a:r>
            <a:r>
              <a:rPr lang="en-US" sz="2400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чисел, расположенных в виде таблицы из </a:t>
            </a:r>
            <a:r>
              <a:rPr lang="en-US" sz="2400" i="1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строк и </a:t>
            </a:r>
            <a:r>
              <a:rPr lang="en-US" sz="2400" i="1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столбцов: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0" y="2500306"/>
          <a:ext cx="3619602" cy="1887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3" imgW="1866900" imgH="1079500" progId="Equation.3">
                  <p:embed/>
                </p:oleObj>
              </mc:Choice>
              <mc:Fallback>
                <p:oleObj name="Формула" r:id="rId3" imgW="1866900" imgH="1079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00306"/>
                        <a:ext cx="3619602" cy="1887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395536" y="4436718"/>
            <a:ext cx="8424936" cy="1532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723900" algn="just">
              <a:lnSpc>
                <a:spcPct val="130000"/>
              </a:lnSpc>
            </a:pPr>
            <a:r>
              <a:rPr lang="ru-RU" sz="2400" noProof="1">
                <a:latin typeface="Times New Roman" pitchFamily="18" charset="0"/>
                <a:cs typeface="Times New Roman" pitchFamily="18" charset="0"/>
              </a:rPr>
              <a:t>Числа, составляющие матрицу, называются </a:t>
            </a:r>
            <a:r>
              <a:rPr lang="ru-RU" sz="2400" b="1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элементами</a:t>
            </a:r>
            <a:r>
              <a:rPr lang="ru-RU" sz="24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noProof="1">
                <a:latin typeface="Times New Roman" pitchFamily="18" charset="0"/>
                <a:cs typeface="Times New Roman" pitchFamily="18" charset="0"/>
              </a:rPr>
              <a:t>матрицы. Если </a:t>
            </a:r>
            <a:r>
              <a:rPr lang="en-US" sz="2400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sz="2400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noProof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noProof="1">
                <a:latin typeface="Times New Roman" pitchFamily="18" charset="0"/>
                <a:cs typeface="Times New Roman" pitchFamily="18" charset="0"/>
              </a:rPr>
              <a:t>то матрица называется </a:t>
            </a:r>
            <a:r>
              <a:rPr lang="ru-RU" sz="2400" b="1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прямоугольной</a:t>
            </a:r>
            <a:r>
              <a:rPr lang="ru-RU" sz="24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noProof="1"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en-US" sz="2400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noProof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noProof="1">
                <a:latin typeface="Times New Roman" pitchFamily="18" charset="0"/>
                <a:cs typeface="Times New Roman" pitchFamily="18" charset="0"/>
              </a:rPr>
              <a:t>то матрица называется </a:t>
            </a:r>
            <a:r>
              <a:rPr lang="ru-RU" sz="2400" b="1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квадратной</a:t>
            </a:r>
            <a:r>
              <a:rPr lang="ru-RU" sz="24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порядка</a:t>
            </a:r>
            <a:r>
              <a:rPr lang="en-US" sz="2400" b="1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  <a:r>
              <a:rPr lang="en-US" sz="24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noProof="1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147" name="Object 9"/>
          <p:cNvGraphicFramePr>
            <a:graphicFrameLocks noChangeAspect="1"/>
          </p:cNvGraphicFramePr>
          <p:nvPr/>
        </p:nvGraphicFramePr>
        <p:xfrm>
          <a:off x="5148064" y="2564904"/>
          <a:ext cx="25209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Формула" r:id="rId5" imgW="1346200" imgH="800100" progId="Equation.3">
                  <p:embed/>
                </p:oleObj>
              </mc:Choice>
              <mc:Fallback>
                <p:oleObj name="Формула" r:id="rId5" imgW="1346200" imgH="800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564904"/>
                        <a:ext cx="252095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3491880" y="2780928"/>
            <a:ext cx="12971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5868144" y="4077072"/>
            <a:ext cx="1755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noProof="1"/>
              <a:t>размера </a:t>
            </a:r>
            <a:r>
              <a:rPr lang="ru-RU" dirty="0"/>
              <a:t>3</a:t>
            </a:r>
            <a:r>
              <a:rPr lang="ru-RU" noProof="1">
                <a:sym typeface="Symbol" pitchFamily="18" charset="2"/>
              </a:rPr>
              <a:t></a:t>
            </a:r>
            <a:r>
              <a:rPr lang="ru-RU" dirty="0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827584" y="1916832"/>
            <a:ext cx="7380312" cy="1368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30000"/>
              </a:lnSpc>
              <a:tabLst>
                <a:tab pos="3060700" algn="ctr"/>
              </a:tabLst>
            </a:pPr>
            <a:r>
              <a:rPr lang="ru-RU" sz="2200" noProof="1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200" b="1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вектор-столбцом</a:t>
            </a:r>
            <a:r>
              <a:rPr lang="ru-RU" sz="22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noProof="1">
                <a:latin typeface="Times New Roman" pitchFamily="18" charset="0"/>
                <a:cs typeface="Times New Roman" pitchFamily="18" charset="0"/>
              </a:rPr>
              <a:t>а матрица </a:t>
            </a:r>
            <a:r>
              <a:rPr lang="en-US" sz="2200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=[</a:t>
            </a:r>
            <a:r>
              <a:rPr lang="en-US" sz="2200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aseline="-300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aseline="-300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200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i="1" baseline="-300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   </a:t>
            </a:r>
            <a:r>
              <a:rPr lang="ru-RU" sz="2200" noProof="1">
                <a:latin typeface="Times New Roman" pitchFamily="18" charset="0"/>
                <a:cs typeface="Times New Roman" pitchFamily="18" charset="0"/>
              </a:rPr>
              <a:t>размера </a:t>
            </a:r>
            <a:r>
              <a:rPr lang="ru-RU" sz="22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2200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ru-RU" sz="2200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состоящая из одной строки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2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200" noProof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130000"/>
              </a:lnSpc>
              <a:tabLst>
                <a:tab pos="3060700" algn="ctr"/>
              </a:tabLst>
            </a:pPr>
            <a:r>
              <a:rPr lang="ru-RU" sz="2200" b="1" i="1" noProof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вектор-строкой</a:t>
            </a:r>
            <a:r>
              <a:rPr lang="ru-RU" sz="22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ru-RU" sz="22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79512" y="1412776"/>
          <a:ext cx="665163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Формула" r:id="rId4" imgW="393529" imgH="1002865" progId="Equation.3">
                  <p:embed/>
                </p:oleObj>
              </mc:Choice>
              <mc:Fallback>
                <p:oleObj name="Формула" r:id="rId4" imgW="393529" imgH="100286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12776"/>
                        <a:ext cx="665163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036618" y="1556792"/>
            <a:ext cx="345498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200" noProof="1">
                <a:latin typeface="Times New Roman" pitchFamily="18" charset="0"/>
                <a:cs typeface="Times New Roman" pitchFamily="18" charset="0"/>
              </a:rPr>
              <a:t>Матрица размера </a:t>
            </a:r>
            <a:r>
              <a:rPr lang="en-US" sz="2200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22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200" noProof="1">
                <a:latin typeface="Times New Roman" pitchFamily="18" charset="0"/>
                <a:cs typeface="Times New Roman" pitchFamily="18" charset="0"/>
              </a:rPr>
              <a:t>вида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503662" y="1556792"/>
            <a:ext cx="3574953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200" noProof="1">
                <a:latin typeface="Times New Roman" pitchFamily="18" charset="0"/>
                <a:cs typeface="Times New Roman" pitchFamily="18" charset="0"/>
              </a:rPr>
              <a:t>состоит из одного столбца 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79512" y="3573016"/>
            <a:ext cx="4129015" cy="5245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400" noProof="1">
                <a:latin typeface="Times New Roman" pitchFamily="18" charset="0"/>
                <a:cs typeface="Times New Roman" pitchFamily="18" charset="0"/>
              </a:rPr>
              <a:t>В случае квадратной матрицы</a:t>
            </a:r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4500563" y="3213100"/>
          <a:ext cx="30321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6" imgW="1778000" imgH="1079500" progId="Equation.3">
                  <p:embed/>
                </p:oleObj>
              </mc:Choice>
              <mc:Fallback>
                <p:oleObj name="Формула" r:id="rId6" imgW="1778000" imgH="1079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213100"/>
                        <a:ext cx="3032125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67544" y="5301208"/>
            <a:ext cx="8388424" cy="1052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noProof="1">
                <a:cs typeface="Times New Roman" pitchFamily="18" charset="0"/>
              </a:rPr>
              <a:t> </a:t>
            </a:r>
            <a:r>
              <a:rPr lang="ru-RU" sz="2400" noProof="1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en-US" sz="2400" i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30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4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30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4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i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30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2400" i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noProof="1">
                <a:latin typeface="Times New Roman" pitchFamily="18" charset="0"/>
                <a:cs typeface="Times New Roman" pitchFamily="18" charset="0"/>
              </a:rPr>
              <a:t>образуют </a:t>
            </a:r>
            <a:r>
              <a:rPr lang="ru-RU" sz="2400" b="1" i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главную диагональ</a:t>
            </a:r>
            <a:r>
              <a:rPr lang="ru-RU" sz="24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noProof="1">
                <a:latin typeface="Times New Roman" pitchFamily="18" charset="0"/>
                <a:cs typeface="Times New Roman" pitchFamily="18" charset="0"/>
              </a:rPr>
              <a:t> а элементы </a:t>
            </a:r>
            <a:r>
              <a:rPr lang="en-US" sz="2400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300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300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300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300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-1 2</a:t>
            </a:r>
            <a:r>
              <a:rPr lang="en-US" sz="24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300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baseline="-300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noProof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побочную диагональ</a:t>
            </a:r>
            <a:r>
              <a:rPr lang="ru-RU" sz="24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noProof="1">
                <a:latin typeface="Times New Roman" pitchFamily="18" charset="0"/>
                <a:cs typeface="Times New Roman" pitchFamily="18" charset="0"/>
              </a:rPr>
              <a:t>матрицы. 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5399088" y="3570288"/>
            <a:ext cx="1619250" cy="11874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5436096" y="3573016"/>
            <a:ext cx="1620837" cy="11525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332656"/>
            <a:ext cx="4133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Диагонали матрицы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2843808" y="404664"/>
            <a:ext cx="3240360" cy="823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Определители</a:t>
            </a:r>
            <a:endParaRPr lang="ru-RU" sz="3600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285720" y="1785926"/>
            <a:ext cx="8572560" cy="45735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3400" algn="just">
              <a:lnSpc>
                <a:spcPct val="13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Понятие определителя вводится только для квадратных матриц.</a:t>
            </a:r>
          </a:p>
          <a:p>
            <a:pPr indent="533400" algn="just">
              <a:lnSpc>
                <a:spcPct val="130000"/>
              </a:lnSpc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Определителем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-го порядка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матрицы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называется алгебраическая сумма всевозможных произведений элементов, взятых точно по одному из каждой строки и каждого столбца  матрицы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Знак каждого слагаемого определяется специальным правилом.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71612"/>
            <a:ext cx="8549334" cy="480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5343"/>
          <a:stretch>
            <a:fillRect/>
          </a:stretch>
        </p:blipFill>
        <p:spPr bwMode="auto">
          <a:xfrm>
            <a:off x="357158" y="1643050"/>
            <a:ext cx="8501123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4538663" y="2581275"/>
            <a:ext cx="9144001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5720" y="1571612"/>
            <a:ext cx="8572560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3060700" algn="ctr"/>
              </a:tabLst>
            </a:pPr>
            <a:r>
              <a:rPr lang="ru-RU" sz="2800" b="1" i="1" noProof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Правило треугольника</a:t>
            </a:r>
            <a:r>
              <a:rPr lang="ru-RU" sz="2800" b="1" i="1" noProof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i="1" noProof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noProof="1">
                <a:latin typeface="Times New Roman" pitchFamily="18" charset="0"/>
                <a:cs typeface="Times New Roman" pitchFamily="18" charset="0"/>
              </a:rPr>
              <a:t>три положительных члена определителя третьего порядка представляют собой произведения элементов главной диагонали и элементов, находящихся в вершинах двух равнобедренных треугольников, основания которых параллельны главной диагонали. Три его отрицательных члена представляют собой произведения элементов побочной диагонали и элементов, находящихся в вершинах двух равнобедренных треугольников, основания которых параллельны побочной диагонали. 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403648" y="476672"/>
            <a:ext cx="616790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определитель </a:t>
            </a:r>
            <a:r>
              <a:rPr lang="ru-RU" sz="32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третьего порядка</a:t>
            </a:r>
            <a:r>
              <a:rPr lang="ru-RU" sz="3200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9FBC1-96D7-4021-914A-90D3809A6ACC}" type="datetime1">
              <a:rPr lang="ru-RU" smtClean="0"/>
              <a:pPr>
                <a:defRPr/>
              </a:pPr>
              <a:t>16.06.2026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E4DA8-234C-4C4F-8651-343DAF4C92A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5582"/>
          <a:stretch>
            <a:fillRect/>
          </a:stretch>
        </p:blipFill>
        <p:spPr bwMode="auto">
          <a:xfrm>
            <a:off x="428596" y="1571613"/>
            <a:ext cx="8429684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11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- 11!</Template>
  <TotalTime>825</TotalTime>
  <Words>276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математика - 11!</vt:lpstr>
      <vt:lpstr>Формула</vt:lpstr>
      <vt:lpstr>Матрица.  Определитель матрицы</vt:lpstr>
      <vt:lpstr>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dc:description>http://aida.ucoz.ru</dc:description>
  <cp:lastModifiedBy>User</cp:lastModifiedBy>
  <cp:revision>67</cp:revision>
  <dcterms:created xsi:type="dcterms:W3CDTF">2015-07-23T12:49:10Z</dcterms:created>
  <dcterms:modified xsi:type="dcterms:W3CDTF">2026-06-16T18:36:23Z</dcterms:modified>
</cp:coreProperties>
</file>