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85" r:id="rId4"/>
    <p:sldId id="293" r:id="rId5"/>
    <p:sldId id="286" r:id="rId6"/>
    <p:sldId id="287" r:id="rId7"/>
    <p:sldId id="289" r:id="rId8"/>
    <p:sldId id="294" r:id="rId9"/>
    <p:sldId id="292" r:id="rId10"/>
    <p:sldId id="290" r:id="rId11"/>
    <p:sldId id="28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C5D8B-AB04-4424-8EA8-86F28AA14083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579D1-F688-43D9-A030-5ACC99BA7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02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579D1-F688-43D9-A030-5ACC99BA769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81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12776"/>
            <a:ext cx="7643866" cy="1203083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>
                <a:solidFill>
                  <a:schemeClr val="bg1"/>
                </a:solidFill>
              </a:rPr>
              <a:t>Раздел 2. Духовная культура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212976"/>
            <a:ext cx="8319868" cy="1143008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</a:rPr>
              <a:t>Тема </a:t>
            </a:r>
            <a:r>
              <a:rPr lang="ru-RU" b="1" dirty="0" smtClean="0">
                <a:solidFill>
                  <a:schemeClr val="bg1"/>
                </a:solidFill>
              </a:rPr>
              <a:t>2.</a:t>
            </a:r>
            <a:r>
              <a:rPr lang="en-US" b="1" dirty="0" smtClean="0">
                <a:solidFill>
                  <a:schemeClr val="bg1"/>
                </a:solidFill>
              </a:rPr>
              <a:t>4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>
                <a:solidFill>
                  <a:schemeClr val="bg1"/>
                </a:solidFill>
              </a:rPr>
              <a:t>Искусство, его основные функции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Вопросы для повторения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052736"/>
            <a:ext cx="8358246" cy="5472608"/>
          </a:xfrm>
        </p:spPr>
        <p:txBody>
          <a:bodyPr>
            <a:normAutofit fontScale="92500" lnSpcReduction="10000"/>
          </a:bodyPr>
          <a:lstStyle/>
          <a:p>
            <a:pPr marL="544513" indent="-54451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Какие существуют взгляды на искусство?</a:t>
            </a:r>
          </a:p>
          <a:p>
            <a:pPr marL="544513" indent="-54451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Что является предметом искусства?</a:t>
            </a:r>
          </a:p>
          <a:p>
            <a:pPr marL="544513" indent="-54451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В какой форме существует искусство?</a:t>
            </a:r>
          </a:p>
          <a:p>
            <a:pPr marL="544513" indent="-54451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Перечислите и охарактеризуйте теории происхождения искусства.</a:t>
            </a:r>
          </a:p>
          <a:p>
            <a:pPr marL="544513" indent="-54451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Перечислите виды искусства.</a:t>
            </a:r>
          </a:p>
          <a:p>
            <a:pPr marL="544513" indent="-54451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Перечислите </a:t>
            </a:r>
            <a:r>
              <a:rPr lang="ru-RU" sz="2800" dirty="0" smtClean="0">
                <a:solidFill>
                  <a:schemeClr val="bg1"/>
                </a:solidFill>
              </a:rPr>
              <a:t>особенности </a:t>
            </a:r>
            <a:r>
              <a:rPr lang="ru-RU" sz="2800" dirty="0">
                <a:solidFill>
                  <a:schemeClr val="bg1"/>
                </a:solidFill>
              </a:rPr>
              <a:t>искусства как формы духовной </a:t>
            </a:r>
            <a:r>
              <a:rPr lang="ru-RU" sz="2800" dirty="0" smtClean="0">
                <a:solidFill>
                  <a:schemeClr val="bg1"/>
                </a:solidFill>
              </a:rPr>
              <a:t>культуры</a:t>
            </a:r>
          </a:p>
          <a:p>
            <a:pPr marL="544513" indent="-54451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Перечислите и охарактеризуйте функции искусства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pPr marL="544513" indent="-54451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Каков основной тренд современного искусства</a:t>
            </a:r>
            <a:r>
              <a:rPr lang="ru-RU" sz="2800" dirty="0" smtClean="0">
                <a:solidFill>
                  <a:schemeClr val="bg1"/>
                </a:solidFill>
              </a:rPr>
              <a:t>?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Домашнее задание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96248"/>
            <a:ext cx="8643998" cy="4715667"/>
          </a:xfrm>
        </p:spPr>
        <p:txBody>
          <a:bodyPr>
            <a:noAutofit/>
          </a:bodyPr>
          <a:lstStyle/>
          <a:p>
            <a:pPr marL="484188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Б.И. Федоров. Обществознание. Учебник для СПО ,        1.4</a:t>
            </a:r>
          </a:p>
          <a:p>
            <a:pPr marL="484188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*Выполнить </a:t>
            </a:r>
            <a:r>
              <a:rPr lang="ru-RU" sz="2400" dirty="0" smtClean="0">
                <a:solidFill>
                  <a:schemeClr val="bg1"/>
                </a:solidFill>
              </a:rPr>
              <a:t>задания для семинарского занятия.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556792"/>
            <a:ext cx="27813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59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188640"/>
            <a:ext cx="7847607" cy="93610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План: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5" y="1124744"/>
            <a:ext cx="8424937" cy="5616624"/>
          </a:xfrm>
        </p:spPr>
        <p:txBody>
          <a:bodyPr>
            <a:normAutofit/>
          </a:bodyPr>
          <a:lstStyle/>
          <a:p>
            <a:pPr marL="542925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>
                <a:solidFill>
                  <a:schemeClr val="bg1"/>
                </a:solidFill>
              </a:rPr>
              <a:t>Что такое искусство?</a:t>
            </a:r>
          </a:p>
          <a:p>
            <a:pPr marL="542925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>
                <a:solidFill>
                  <a:schemeClr val="bg1"/>
                </a:solidFill>
              </a:rPr>
              <a:t>Теории происхождения искусства</a:t>
            </a:r>
          </a:p>
          <a:p>
            <a:pPr marL="542925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>
                <a:solidFill>
                  <a:schemeClr val="bg1"/>
                </a:solidFill>
              </a:rPr>
              <a:t>Виды искусства</a:t>
            </a:r>
          </a:p>
          <a:p>
            <a:pPr marL="542925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</a:rPr>
              <a:t>Функции </a:t>
            </a:r>
            <a:r>
              <a:rPr lang="ru-RU" sz="2400" b="1" dirty="0">
                <a:solidFill>
                  <a:schemeClr val="bg1"/>
                </a:solidFill>
              </a:rPr>
              <a:t>искусства</a:t>
            </a:r>
          </a:p>
          <a:p>
            <a:pPr marL="542925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</a:rPr>
              <a:t>Особенности </a:t>
            </a:r>
            <a:r>
              <a:rPr lang="ru-RU" sz="2400" b="1" dirty="0">
                <a:solidFill>
                  <a:schemeClr val="bg1"/>
                </a:solidFill>
              </a:rPr>
              <a:t>искусства как формы духовной </a:t>
            </a:r>
            <a:r>
              <a:rPr lang="ru-RU" sz="2400" b="1" dirty="0" smtClean="0">
                <a:solidFill>
                  <a:schemeClr val="bg1"/>
                </a:solidFill>
              </a:rPr>
              <a:t>культуры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542925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</a:rPr>
              <a:t>Достижения </a:t>
            </a:r>
            <a:r>
              <a:rPr lang="ru-RU" sz="2400" b="1" dirty="0">
                <a:solidFill>
                  <a:schemeClr val="bg1"/>
                </a:solidFill>
              </a:rPr>
              <a:t>современного российского </a:t>
            </a:r>
            <a:r>
              <a:rPr lang="ru-RU" sz="2400" b="1" dirty="0" smtClean="0">
                <a:solidFill>
                  <a:schemeClr val="bg1"/>
                </a:solidFill>
              </a:rPr>
              <a:t>искусства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86248" cy="10001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Что такое искусство?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5940152" cy="3643338"/>
          </a:xfrm>
        </p:spPr>
        <p:txBody>
          <a:bodyPr>
            <a:normAutofit fontScale="62500" lnSpcReduction="20000"/>
          </a:bodyPr>
          <a:lstStyle/>
          <a:p>
            <a:pPr marL="268288" indent="-252413">
              <a:lnSpc>
                <a:spcPct val="120000"/>
              </a:lnSpc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Искусство — это особая форма отражения мира, основанная на эмоционально-чувственном восприятии и создании художественных </a:t>
            </a:r>
            <a:r>
              <a:rPr lang="ru-RU" dirty="0" smtClean="0">
                <a:solidFill>
                  <a:schemeClr val="bg1"/>
                </a:solidFill>
              </a:rPr>
              <a:t>образов.</a:t>
            </a:r>
            <a:endParaRPr lang="ru-RU" dirty="0">
              <a:solidFill>
                <a:schemeClr val="bg1"/>
              </a:solidFill>
            </a:endParaRPr>
          </a:p>
          <a:p>
            <a:pPr marL="268288" indent="-252413">
              <a:lnSpc>
                <a:spcPct val="120000"/>
              </a:lnSpc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Это «мастерство» в высшем смысле слова (умение передать переживание).</a:t>
            </a:r>
          </a:p>
          <a:p>
            <a:pPr marL="268288" indent="-252413">
              <a:lnSpc>
                <a:spcPct val="120000"/>
              </a:lnSpc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Это часть духовной культуры наравне с наукой, религией и моралью .</a:t>
            </a:r>
          </a:p>
          <a:p>
            <a:pPr marL="268288" indent="-252413">
              <a:lnSpc>
                <a:spcPct val="120000"/>
              </a:lnSpc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Главное отличие: Искусство отражает действительность через субъективное переживание автора, а не через сухие факты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605539"/>
            <a:ext cx="5292682" cy="2185214"/>
          </a:xfrm>
          <a:prstGeom prst="rect">
            <a:avLst/>
          </a:prstGeom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68288" indent="-2682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Предмет искусства – человек, его отношения с окружающим миром, а также жизнь людей в определенных исторических условиях. </a:t>
            </a:r>
          </a:p>
          <a:p>
            <a:pPr marL="268288" indent="-2682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С помощью художественного образа происходит процесс художественного обобщения, выделения существенных признаков познаваемых предметов.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00694" y="2924944"/>
            <a:ext cx="3643306" cy="359217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Форма бытия искусства </a:t>
            </a:r>
            <a:r>
              <a:rPr lang="ru-RU" sz="1600" i="1" dirty="0" smtClean="0">
                <a:solidFill>
                  <a:schemeClr val="bg1"/>
                </a:solidFill>
              </a:rPr>
              <a:t>– художественное произведение осуществляющееся в качестве материального предмета – знака, который передает людям художественную концепцию, обладающую эстетической ценностью. </a:t>
            </a:r>
            <a:endParaRPr lang="ru-RU" sz="1600" i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Картинки по запросу художн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0159" y="152636"/>
            <a:ext cx="3384376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5661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Особенности искусства как формы </a:t>
            </a:r>
            <a:r>
              <a:rPr lang="ru-RU" sz="3600" b="1" dirty="0" smtClean="0">
                <a:solidFill>
                  <a:schemeClr val="bg1"/>
                </a:solidFill>
              </a:rPr>
              <a:t>культуры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Чем искусство отличается от других видов деятельности?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014632"/>
              </p:ext>
            </p:extLst>
          </p:nvPr>
        </p:nvGraphicFramePr>
        <p:xfrm>
          <a:off x="457200" y="1600200"/>
          <a:ext cx="8229600" cy="47091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62672">
                  <a:extLst>
                    <a:ext uri="{9D8B030D-6E8A-4147-A177-3AD203B41FA5}">
                      <a16:colId xmlns:a16="http://schemas.microsoft.com/office/drawing/2014/main" val="4071694902"/>
                    </a:ext>
                  </a:extLst>
                </a:gridCol>
                <a:gridCol w="5266928">
                  <a:extLst>
                    <a:ext uri="{9D8B030D-6E8A-4147-A177-3AD203B41FA5}">
                      <a16:colId xmlns:a16="http://schemas.microsoft.com/office/drawing/2014/main" val="680678746"/>
                    </a:ext>
                  </a:extLst>
                </a:gridCol>
              </a:tblGrid>
              <a:tr h="54479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/>
                        <a:t>Особенность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/>
                        <a:t>Характеристика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48618287"/>
                  </a:ext>
                </a:extLst>
              </a:tr>
              <a:tr h="104108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b="1" dirty="0"/>
                        <a:t>Образность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/>
                        <a:t>Воссоздание реальности с помощью художественных образов (персонажей, пейзажей, звуков).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91952304"/>
                  </a:ext>
                </a:extLst>
              </a:tr>
              <a:tr h="104108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b="1" dirty="0"/>
                        <a:t>Чувственное восприятие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/>
                        <a:t>Воздействует на эмоции, вызывает сопереживание («проживание» момента) .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06412158"/>
                  </a:ext>
                </a:extLst>
              </a:tr>
              <a:tr h="104108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b="1" dirty="0"/>
                        <a:t>Субъективность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/>
                        <a:t>Один и тот же предмет вызывает разные чувства у разных людей и художников.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66080722"/>
                  </a:ext>
                </a:extLst>
              </a:tr>
              <a:tr h="104108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b="1" dirty="0" err="1"/>
                        <a:t>Синкретичность</a:t>
                      </a:r>
                      <a:endParaRPr lang="ru-RU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dirty="0"/>
                        <a:t>Способность соединять эпохи и жанры (например, рок-опера или граффити по мотивам классики).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84003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535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4572000" y="71414"/>
            <a:ext cx="4500594" cy="1428760"/>
          </a:xfrm>
          <a:prstGeom prst="wedgeRectCallout">
            <a:avLst>
              <a:gd name="adj1" fmla="val -78142"/>
              <a:gd name="adj2" fmla="val 5122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>
              <a:spcBef>
                <a:spcPts val="600"/>
              </a:spcBef>
              <a:spcAft>
                <a:spcPts val="600"/>
              </a:spcAft>
            </a:pPr>
            <a:r>
              <a:rPr lang="ru-RU" sz="1600" i="1" dirty="0" smtClean="0">
                <a:solidFill>
                  <a:schemeClr val="bg1"/>
                </a:solidFill>
              </a:rPr>
              <a:t>Искусство возникает из душевного волнения, психики, находящейся в состоянии конфликта, в моменты преобразования и переключения энергии элементарных влечений на цели высокой творческой деятельности.</a:t>
            </a:r>
            <a:endParaRPr lang="ru-RU" sz="16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64343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Теории происхождения искусства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4286248" cy="5572140"/>
          </a:xfrm>
        </p:spPr>
        <p:txBody>
          <a:bodyPr>
            <a:normAutofit fontScale="55000" lnSpcReduction="20000"/>
          </a:bodyPr>
          <a:lstStyle/>
          <a:p>
            <a:pPr marL="254000" indent="-254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err="1" smtClean="0">
                <a:solidFill>
                  <a:schemeClr val="bg1"/>
                </a:solidFill>
              </a:rPr>
              <a:t>биологизаторская</a:t>
            </a:r>
            <a:r>
              <a:rPr lang="ru-RU" dirty="0" smtClean="0">
                <a:solidFill>
                  <a:schemeClr val="bg1"/>
                </a:solidFill>
              </a:rPr>
              <a:t> – причина возникновение искусства - потребность привлечения внимания противоположного пола. </a:t>
            </a:r>
          </a:p>
          <a:p>
            <a:pPr marL="254000" indent="-254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игровая – причины возникновения искусства -  потребность расходовать нерастраченной в трудовой деятельности энергию, а так же в необходимость тренировки для усвоения социальных ролей;</a:t>
            </a:r>
          </a:p>
          <a:p>
            <a:pPr marL="254000" indent="-254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магическая – искусство – форма различных видов магии, внедренной в повседневную деятельность еще первобытного человека; </a:t>
            </a:r>
          </a:p>
          <a:p>
            <a:pPr marL="254000" indent="-254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трудовая – искусство – результат труда: полезные качества произведенных предметов становятся объектом художественного наслаждения. 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000364" y="928670"/>
            <a:ext cx="6286510" cy="5929331"/>
            <a:chOff x="3000364" y="928670"/>
            <a:chExt cx="6286510" cy="5929331"/>
          </a:xfrm>
        </p:grpSpPr>
        <p:pic>
          <p:nvPicPr>
            <p:cNvPr id="4108" name="Picture 12" descr="Картинки по запросу шахматы 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95058" y="1357298"/>
              <a:ext cx="4148942" cy="2738748"/>
            </a:xfrm>
            <a:prstGeom prst="rect">
              <a:avLst/>
            </a:prstGeom>
            <a:noFill/>
          </p:spPr>
        </p:pic>
        <p:pic>
          <p:nvPicPr>
            <p:cNvPr id="4098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00364" y="928670"/>
              <a:ext cx="3897339" cy="2928958"/>
            </a:xfrm>
            <a:prstGeom prst="rect">
              <a:avLst/>
            </a:prstGeom>
            <a:noFill/>
          </p:spPr>
        </p:pic>
        <p:pic>
          <p:nvPicPr>
            <p:cNvPr id="4102" name="Picture 6" descr="Картинки по запросу гарри поттер 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71934" y="3500438"/>
              <a:ext cx="2675130" cy="3357562"/>
            </a:xfrm>
            <a:prstGeom prst="rect">
              <a:avLst/>
            </a:prstGeom>
            <a:noFill/>
          </p:spPr>
        </p:pic>
        <p:pic>
          <p:nvPicPr>
            <p:cNvPr id="4106" name="Picture 10" descr="Картинки по запросу рабочий 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665566" y="2714621"/>
              <a:ext cx="3621308" cy="414338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86594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Картинки по запросу кинозал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1511067"/>
            <a:ext cx="6572250" cy="3371851"/>
          </a:xfrm>
          <a:prstGeom prst="rect">
            <a:avLst/>
          </a:prstGeom>
          <a:noFill/>
        </p:spPr>
      </p:pic>
      <p:pic>
        <p:nvPicPr>
          <p:cNvPr id="3086" name="Picture 14" descr="Картинки по запросу клоун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2061" y="1821160"/>
            <a:ext cx="2226764" cy="5072074"/>
          </a:xfrm>
          <a:prstGeom prst="rect">
            <a:avLst/>
          </a:prstGeom>
          <a:noFill/>
        </p:spPr>
      </p:pic>
      <p:pic>
        <p:nvPicPr>
          <p:cNvPr id="3084" name="Picture 12" descr="Картинки по запросу балет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9422" y="2996952"/>
            <a:ext cx="2390775" cy="35147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1" y="-1"/>
            <a:ext cx="6753708" cy="119675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Многообразие видов искусства</a:t>
            </a:r>
            <a:r>
              <a:rPr lang="ru-RU" sz="3200" b="1" dirty="0">
                <a:solidFill>
                  <a:schemeClr val="bg1"/>
                </a:solidFill>
              </a:rPr>
              <a:t/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Классификация по способу восприятия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6732240" y="260648"/>
            <a:ext cx="2304256" cy="1404691"/>
          </a:xfrm>
          <a:prstGeom prst="wedgeRectCallout">
            <a:avLst>
              <a:gd name="adj1" fmla="val -62844"/>
              <a:gd name="adj2" fmla="val -211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/>
            <a:r>
              <a:rPr lang="ru-RU" sz="1600" i="1" dirty="0" smtClean="0">
                <a:solidFill>
                  <a:schemeClr val="bg1"/>
                </a:solidFill>
              </a:rPr>
              <a:t>каждый из видов искусства обладает специфическим языком, своей знаковой системой.</a:t>
            </a:r>
          </a:p>
        </p:txBody>
      </p:sp>
      <p:pic>
        <p:nvPicPr>
          <p:cNvPr id="3080" name="Picture 8" descr="Картинки по запросу художник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3662" y="3343274"/>
            <a:ext cx="3190875" cy="3514726"/>
          </a:xfrm>
          <a:prstGeom prst="rect">
            <a:avLst/>
          </a:prstGeom>
          <a:noFill/>
        </p:spPr>
      </p:pic>
      <p:pic>
        <p:nvPicPr>
          <p:cNvPr id="3082" name="Picture 10" descr="Картинки по запросу лев толстой 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197" y="3675655"/>
            <a:ext cx="3492497" cy="3189930"/>
          </a:xfrm>
          <a:prstGeom prst="rect">
            <a:avLst/>
          </a:prstGeom>
          <a:noFill/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572" y="1196752"/>
            <a:ext cx="3303083" cy="566124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</a:rPr>
              <a:t>Пространственные (пластические): Живопись, архитектура, скульптура, фото (видят глаза).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 err="1" smtClean="0">
                <a:solidFill>
                  <a:schemeClr val="bg1"/>
                </a:solidFill>
              </a:rPr>
              <a:t>ВременнЫе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(динамические): Литература, музыка (развиваются во времени).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</a:rPr>
              <a:t>Пространственно-временные (синтетические): Театр, кино, танец, балет (сочетают всё) </a:t>
            </a:r>
          </a:p>
        </p:txBody>
      </p:sp>
    </p:spTree>
    <p:extLst>
      <p:ext uri="{BB962C8B-B14F-4D97-AF65-F5344CB8AC3E}">
        <p14:creationId xmlns:p14="http://schemas.microsoft.com/office/powerpoint/2010/main" val="298937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43372" cy="7143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Функции искусства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642919"/>
          <a:ext cx="8858312" cy="60722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4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Функция</a:t>
                      </a:r>
                      <a:endParaRPr lang="ru-RU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</a:t>
                      </a:r>
                      <a:endParaRPr lang="ru-RU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983">
                <a:tc>
                  <a:txBody>
                    <a:bodyPr/>
                    <a:lstStyle/>
                    <a:p>
                      <a:r>
                        <a:rPr lang="ru-RU" dirty="0" smtClean="0"/>
                        <a:t>1. Общественно-преобразующая</a:t>
                      </a:r>
                      <a:endParaRPr lang="ru-RU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Через идейно-эстетическое воздействие,</a:t>
                      </a:r>
                      <a:r>
                        <a:rPr lang="ru-RU" baseline="0" dirty="0" smtClean="0"/>
                        <a:t> включает людей в направленную деятельность по преобразованию общества</a:t>
                      </a:r>
                      <a:endParaRPr lang="ru-RU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862">
                <a:tc>
                  <a:txBody>
                    <a:bodyPr/>
                    <a:lstStyle/>
                    <a:p>
                      <a:r>
                        <a:rPr lang="ru-RU" dirty="0" smtClean="0"/>
                        <a:t>2. Художественно-концептуальная</a:t>
                      </a:r>
                      <a:endParaRPr lang="ru-RU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Анализирует состояние окружающего мира</a:t>
                      </a:r>
                      <a:endParaRPr lang="ru-RU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058">
                <a:tc>
                  <a:txBody>
                    <a:bodyPr/>
                    <a:lstStyle/>
                    <a:p>
                      <a:r>
                        <a:rPr lang="ru-RU" dirty="0" smtClean="0"/>
                        <a:t>3. Воспитательная</a:t>
                      </a:r>
                      <a:endParaRPr lang="ru-RU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Формирует личность</a:t>
                      </a:r>
                      <a:endParaRPr lang="ru-RU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524">
                <a:tc>
                  <a:txBody>
                    <a:bodyPr/>
                    <a:lstStyle/>
                    <a:p>
                      <a:r>
                        <a:rPr lang="ru-RU" dirty="0" smtClean="0"/>
                        <a:t>4. Эстетическая</a:t>
                      </a:r>
                      <a:endParaRPr lang="ru-RU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Формирует эстетические вкусы и потребности человека</a:t>
                      </a:r>
                      <a:endParaRPr lang="ru-RU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4524">
                <a:tc>
                  <a:txBody>
                    <a:bodyPr/>
                    <a:lstStyle/>
                    <a:p>
                      <a:r>
                        <a:rPr lang="ru-RU" dirty="0" smtClean="0"/>
                        <a:t>5. Утешительно-компенсаторная</a:t>
                      </a:r>
                      <a:endParaRPr lang="ru-RU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Способствует сохранению и восстановлению психического равновесия личности</a:t>
                      </a:r>
                      <a:endParaRPr lang="ru-RU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526">
                <a:tc>
                  <a:txBody>
                    <a:bodyPr/>
                    <a:lstStyle/>
                    <a:p>
                      <a:r>
                        <a:rPr lang="ru-RU" dirty="0" smtClean="0"/>
                        <a:t>6. Функция предвосхищения</a:t>
                      </a:r>
                      <a:endParaRPr lang="ru-RU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Предвосхищает будущее</a:t>
                      </a:r>
                      <a:endParaRPr lang="ru-RU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4524">
                <a:tc>
                  <a:txBody>
                    <a:bodyPr/>
                    <a:lstStyle/>
                    <a:p>
                      <a:r>
                        <a:rPr lang="ru-RU" dirty="0" smtClean="0"/>
                        <a:t>7. Внушающая</a:t>
                      </a:r>
                      <a:endParaRPr lang="ru-RU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Воздействует на психику людей, в том числе на подсознание</a:t>
                      </a:r>
                      <a:endParaRPr lang="ru-RU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5306">
                <a:tc>
                  <a:txBody>
                    <a:bodyPr/>
                    <a:lstStyle/>
                    <a:p>
                      <a:r>
                        <a:rPr lang="ru-RU" dirty="0" smtClean="0"/>
                        <a:t>8. Гедонистическая </a:t>
                      </a:r>
                      <a:r>
                        <a:rPr lang="ru-RU" sz="1600" i="1" dirty="0" smtClean="0"/>
                        <a:t>(от гр. наслаждение)</a:t>
                      </a:r>
                      <a:endParaRPr lang="ru-RU" sz="1600" i="1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Доставляет удовольствие</a:t>
                      </a:r>
                      <a:endParaRPr lang="ru-RU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4524">
                <a:tc>
                  <a:txBody>
                    <a:bodyPr/>
                    <a:lstStyle/>
                    <a:p>
                      <a:r>
                        <a:rPr lang="ru-RU" dirty="0" smtClean="0"/>
                        <a:t>9. Познавательно-эвристическая</a:t>
                      </a:r>
                      <a:endParaRPr lang="ru-RU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Отражает</a:t>
                      </a:r>
                      <a:r>
                        <a:rPr lang="ru-RU" baseline="0" dirty="0" smtClean="0"/>
                        <a:t> и осваивает стороны жизни труднодоступные науке.</a:t>
                      </a:r>
                      <a:endParaRPr lang="ru-RU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54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015506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bg1"/>
                </a:solidFill>
              </a:rPr>
              <a:t>Современное российское </a:t>
            </a:r>
            <a:r>
              <a:rPr lang="ru-RU" sz="3600" b="1" dirty="0" smtClean="0">
                <a:solidFill>
                  <a:schemeClr val="bg1"/>
                </a:solidFill>
              </a:rPr>
              <a:t>искусство </a:t>
            </a: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Уход </a:t>
            </a:r>
            <a:r>
              <a:rPr lang="ru-RU" sz="2400" dirty="0">
                <a:solidFill>
                  <a:schemeClr val="bg1"/>
                </a:solidFill>
              </a:rPr>
              <a:t>от </a:t>
            </a:r>
            <a:r>
              <a:rPr lang="ru-RU" sz="2400" dirty="0" smtClean="0">
                <a:solidFill>
                  <a:schemeClr val="bg1"/>
                </a:solidFill>
              </a:rPr>
              <a:t>шаблонов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15506"/>
            <a:ext cx="4211960" cy="5842494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 smtClean="0">
                <a:solidFill>
                  <a:schemeClr val="bg1"/>
                </a:solidFill>
              </a:rPr>
              <a:t>Основной тренд?</a:t>
            </a:r>
          </a:p>
          <a:p>
            <a:pPr marL="271463" indent="-2524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Сегодняшние </a:t>
            </a:r>
            <a:r>
              <a:rPr lang="ru-RU" dirty="0">
                <a:solidFill>
                  <a:schemeClr val="bg1"/>
                </a:solidFill>
              </a:rPr>
              <a:t>художники переходят от «красивого интерьера» к смыслу. Часто работы отражают социальные проблемы, историческую память или переосмысливают фольклор через современные </a:t>
            </a:r>
            <a:r>
              <a:rPr lang="ru-RU" dirty="0" smtClean="0">
                <a:solidFill>
                  <a:schemeClr val="bg1"/>
                </a:solidFill>
              </a:rPr>
              <a:t>материалы.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Основные направления:</a:t>
            </a:r>
          </a:p>
          <a:p>
            <a:pPr marL="252413" indent="-2524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</a:rPr>
              <a:t>Уличное </a:t>
            </a:r>
            <a:r>
              <a:rPr lang="ru-RU" b="1" dirty="0" smtClean="0">
                <a:solidFill>
                  <a:schemeClr val="bg1"/>
                </a:solidFill>
              </a:rPr>
              <a:t>искусство – </a:t>
            </a:r>
            <a:r>
              <a:rPr lang="ru-RU" dirty="0" err="1" smtClean="0">
                <a:solidFill>
                  <a:schemeClr val="bg1"/>
                </a:solidFill>
              </a:rPr>
              <a:t>муралы</a:t>
            </a:r>
            <a:r>
              <a:rPr lang="ru-RU" dirty="0" smtClean="0">
                <a:solidFill>
                  <a:schemeClr val="bg1"/>
                </a:solidFill>
              </a:rPr>
              <a:t> (монументальная </a:t>
            </a:r>
            <a:r>
              <a:rPr lang="ru-RU" dirty="0">
                <a:solidFill>
                  <a:schemeClr val="bg1"/>
                </a:solidFill>
              </a:rPr>
              <a:t>роспись на зданиях).</a:t>
            </a:r>
          </a:p>
          <a:p>
            <a:pPr marL="252413" indent="-2524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</a:rPr>
              <a:t>Традиции в новом </a:t>
            </a:r>
            <a:r>
              <a:rPr lang="ru-RU" b="1" dirty="0" smtClean="0">
                <a:solidFill>
                  <a:schemeClr val="bg1"/>
                </a:solidFill>
              </a:rPr>
              <a:t>прочтении -</a:t>
            </a:r>
            <a:r>
              <a:rPr lang="ru-RU" dirty="0" smtClean="0">
                <a:solidFill>
                  <a:schemeClr val="bg1"/>
                </a:solidFill>
              </a:rPr>
              <a:t>возвращение </a:t>
            </a:r>
            <a:r>
              <a:rPr lang="ru-RU" dirty="0">
                <a:solidFill>
                  <a:schemeClr val="bg1"/>
                </a:solidFill>
              </a:rPr>
              <a:t>к ремеслу в новом </a:t>
            </a:r>
            <a:r>
              <a:rPr lang="ru-RU" dirty="0" smtClean="0">
                <a:solidFill>
                  <a:schemeClr val="bg1"/>
                </a:solidFill>
              </a:rPr>
              <a:t>прочтении.</a:t>
            </a:r>
          </a:p>
          <a:p>
            <a:pPr marL="252413" indent="-2524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</a:rPr>
              <a:t>Искусство как социальный </a:t>
            </a:r>
            <a:r>
              <a:rPr lang="ru-RU" b="1" dirty="0" smtClean="0">
                <a:solidFill>
                  <a:schemeClr val="bg1"/>
                </a:solidFill>
              </a:rPr>
              <a:t>проект - с</a:t>
            </a:r>
            <a:r>
              <a:rPr lang="ru-RU" dirty="0" smtClean="0">
                <a:solidFill>
                  <a:schemeClr val="bg1"/>
                </a:solidFill>
              </a:rPr>
              <a:t>трит-арт </a:t>
            </a:r>
            <a:r>
              <a:rPr lang="ru-RU" dirty="0">
                <a:solidFill>
                  <a:schemeClr val="bg1"/>
                </a:solidFill>
              </a:rPr>
              <a:t>не ради вандализма, а ради укрепления семейных устоев и памяти поколений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80" name="Picture 8" descr="Нижневартовский художник представит Россию на фестивале граффити в Чил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00" y="4302586"/>
            <a:ext cx="4968000" cy="2198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Авторская керамика Татьяны Ерошенко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38"/>
          <a:stretch/>
        </p:blipFill>
        <p:spPr bwMode="auto">
          <a:xfrm>
            <a:off x="4193980" y="625156"/>
            <a:ext cx="4968000" cy="3232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94861" y="6428094"/>
            <a:ext cx="35094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chemeClr val="bg1"/>
                </a:solidFill>
              </a:rPr>
              <a:t>Андрей Ольховский (Нижневартовск)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14184" y="3857880"/>
            <a:ext cx="1835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chemeClr val="bg1"/>
                </a:solidFill>
              </a:rPr>
              <a:t>Марина Бессонова</a:t>
            </a:r>
          </a:p>
        </p:txBody>
      </p:sp>
    </p:spTree>
    <p:extLst>
      <p:ext uri="{BB962C8B-B14F-4D97-AF65-F5344CB8AC3E}">
        <p14:creationId xmlns:p14="http://schemas.microsoft.com/office/powerpoint/2010/main" val="35536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9" y="0"/>
            <a:ext cx="9144000" cy="83671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*</a:t>
            </a:r>
            <a:r>
              <a:rPr lang="ru-RU" sz="3600" b="1" dirty="0" smtClean="0">
                <a:solidFill>
                  <a:schemeClr val="bg1"/>
                </a:solidFill>
              </a:rPr>
              <a:t>Темы </a:t>
            </a:r>
            <a:r>
              <a:rPr lang="ru-RU" sz="3600" b="1" dirty="0" smtClean="0">
                <a:solidFill>
                  <a:schemeClr val="bg1"/>
                </a:solidFill>
              </a:rPr>
              <a:t>для </a:t>
            </a:r>
            <a:r>
              <a:rPr lang="ru-RU" sz="3600" b="1" dirty="0" smtClean="0">
                <a:solidFill>
                  <a:schemeClr val="bg1"/>
                </a:solidFill>
              </a:rPr>
              <a:t>подготовки мини эссе: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5328592"/>
          </a:xfrm>
        </p:spPr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Является ли граффити (</a:t>
            </a:r>
            <a:r>
              <a:rPr lang="ru-RU" sz="2800" dirty="0" err="1">
                <a:solidFill>
                  <a:schemeClr val="bg1"/>
                </a:solidFill>
              </a:rPr>
              <a:t>мурал</a:t>
            </a:r>
            <a:r>
              <a:rPr lang="ru-RU" sz="2800" dirty="0">
                <a:solidFill>
                  <a:schemeClr val="bg1"/>
                </a:solidFill>
              </a:rPr>
              <a:t>) искусством в полной мере или это просто роспись стен?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Может ли современное искусство (как фарфор Бессоновой) быть непонятным обывателю, но при этом считаться гениальным? (Проблема элитарного и массового искусства) 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Влияют ли такие проекты на патриотизм и нравственность молодежи? Как вы понимаете воспитательную функцию на примере </a:t>
            </a:r>
            <a:r>
              <a:rPr lang="ru-RU" sz="2800" dirty="0" err="1">
                <a:solidFill>
                  <a:schemeClr val="bg1"/>
                </a:solidFill>
              </a:rPr>
              <a:t>мурала</a:t>
            </a:r>
            <a:r>
              <a:rPr lang="ru-RU" sz="2800" dirty="0">
                <a:solidFill>
                  <a:schemeClr val="bg1"/>
                </a:solidFill>
              </a:rPr>
              <a:t> о семье</a:t>
            </a:r>
            <a:r>
              <a:rPr lang="ru-RU" sz="2800" dirty="0" smtClean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1064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13101</TotalTime>
  <Words>715</Words>
  <Application>Microsoft Office PowerPoint</Application>
  <PresentationFormat>Экран (4:3)</PresentationFormat>
  <Paragraphs>86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Раздел 2. Духовная культура</vt:lpstr>
      <vt:lpstr>План:</vt:lpstr>
      <vt:lpstr>Что такое искусство?</vt:lpstr>
      <vt:lpstr>Особенности искусства как формы культуры Чем искусство отличается от других видов деятельности?</vt:lpstr>
      <vt:lpstr>Теории происхождения искусства</vt:lpstr>
      <vt:lpstr>Многообразие видов искусства Классификация по способу восприятия</vt:lpstr>
      <vt:lpstr>Функции искусства</vt:lpstr>
      <vt:lpstr>Современное российское искусство  Уход от шаблонов</vt:lpstr>
      <vt:lpstr>*Темы для подготовки мини эссе: </vt:lpstr>
      <vt:lpstr>Вопросы для повторения</vt:lpstr>
      <vt:lpstr>Домашнее задание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 1 Человек и общество</dc:title>
  <dc:creator>BoSS</dc:creator>
  <cp:lastModifiedBy>Михаил Куконков</cp:lastModifiedBy>
  <cp:revision>184</cp:revision>
  <dcterms:created xsi:type="dcterms:W3CDTF">2018-07-24T14:39:12Z</dcterms:created>
  <dcterms:modified xsi:type="dcterms:W3CDTF">2026-06-02T12:52:07Z</dcterms:modified>
</cp:coreProperties>
</file>