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792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3DE6DB-3236-4C0F-851F-B392BD7ED79D}" type="datetimeFigureOut">
              <a:rPr lang="ru-RU" smtClean="0"/>
              <a:t>10.06.2026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A8653FA8-757F-4136-8841-9AB06B0E163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719297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3DE6DB-3236-4C0F-851F-B392BD7ED79D}" type="datetimeFigureOut">
              <a:rPr lang="ru-RU" smtClean="0"/>
              <a:t>10.06.2026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A8653FA8-757F-4136-8841-9AB06B0E163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261515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3DE6DB-3236-4C0F-851F-B392BD7ED79D}" type="datetimeFigureOut">
              <a:rPr lang="ru-RU" smtClean="0"/>
              <a:t>10.06.2026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A8653FA8-757F-4136-8841-9AB06B0E1636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21254632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3DE6DB-3236-4C0F-851F-B392BD7ED79D}" type="datetimeFigureOut">
              <a:rPr lang="ru-RU" smtClean="0"/>
              <a:t>10.06.2026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A8653FA8-757F-4136-8841-9AB06B0E163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52989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3DE6DB-3236-4C0F-851F-B392BD7ED79D}" type="datetimeFigureOut">
              <a:rPr lang="ru-RU" smtClean="0"/>
              <a:t>10.06.2026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A8653FA8-757F-4136-8841-9AB06B0E1636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60871379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3DE6DB-3236-4C0F-851F-B392BD7ED79D}" type="datetimeFigureOut">
              <a:rPr lang="ru-RU" smtClean="0"/>
              <a:t>10.06.2026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A8653FA8-757F-4136-8841-9AB06B0E163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182606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3DE6DB-3236-4C0F-851F-B392BD7ED79D}" type="datetimeFigureOut">
              <a:rPr lang="ru-RU" smtClean="0"/>
              <a:t>10.06.2026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653FA8-757F-4136-8841-9AB06B0E163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5985905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3DE6DB-3236-4C0F-851F-B392BD7ED79D}" type="datetimeFigureOut">
              <a:rPr lang="ru-RU" smtClean="0"/>
              <a:t>10.06.2026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653FA8-757F-4136-8841-9AB06B0E163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279601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3DE6DB-3236-4C0F-851F-B392BD7ED79D}" type="datetimeFigureOut">
              <a:rPr lang="ru-RU" smtClean="0"/>
              <a:t>10.06.2026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653FA8-757F-4136-8841-9AB06B0E163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806845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3DE6DB-3236-4C0F-851F-B392BD7ED79D}" type="datetimeFigureOut">
              <a:rPr lang="ru-RU" smtClean="0"/>
              <a:t>10.06.2026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A8653FA8-757F-4136-8841-9AB06B0E163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00812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3DE6DB-3236-4C0F-851F-B392BD7ED79D}" type="datetimeFigureOut">
              <a:rPr lang="ru-RU" smtClean="0"/>
              <a:t>10.06.2026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A8653FA8-757F-4136-8841-9AB06B0E163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35025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3DE6DB-3236-4C0F-851F-B392BD7ED79D}" type="datetimeFigureOut">
              <a:rPr lang="ru-RU" smtClean="0"/>
              <a:t>10.06.2026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A8653FA8-757F-4136-8841-9AB06B0E163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095073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3DE6DB-3236-4C0F-851F-B392BD7ED79D}" type="datetimeFigureOut">
              <a:rPr lang="ru-RU" smtClean="0"/>
              <a:t>10.06.2026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653FA8-757F-4136-8841-9AB06B0E163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515492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3DE6DB-3236-4C0F-851F-B392BD7ED79D}" type="datetimeFigureOut">
              <a:rPr lang="ru-RU" smtClean="0"/>
              <a:t>10.06.2026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653FA8-757F-4136-8841-9AB06B0E163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547594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3DE6DB-3236-4C0F-851F-B392BD7ED79D}" type="datetimeFigureOut">
              <a:rPr lang="ru-RU" smtClean="0"/>
              <a:t>10.06.2026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653FA8-757F-4136-8841-9AB06B0E163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338461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3DE6DB-3236-4C0F-851F-B392BD7ED79D}" type="datetimeFigureOut">
              <a:rPr lang="ru-RU" smtClean="0"/>
              <a:t>10.06.2026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A8653FA8-757F-4136-8841-9AB06B0E163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130203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3DE6DB-3236-4C0F-851F-B392BD7ED79D}" type="datetimeFigureOut">
              <a:rPr lang="ru-RU" smtClean="0"/>
              <a:t>10.06.2026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A8653FA8-757F-4136-8841-9AB06B0E163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218623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434468" y="1908517"/>
            <a:ext cx="8915400" cy="3777622"/>
          </a:xfrm>
        </p:spPr>
        <p:txBody>
          <a:bodyPr/>
          <a:lstStyle/>
          <a:p>
            <a:pPr marL="2034540" marR="1497330" indent="0" algn="ctr">
              <a:lnSpc>
                <a:spcPct val="103000"/>
              </a:lnSpc>
              <a:spcAft>
                <a:spcPts val="2110"/>
              </a:spcAft>
              <a:buNone/>
            </a:pPr>
            <a:r>
              <a:rPr lang="ru-RU" sz="5400" b="1" dirty="0" smtClean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Подготовка             к сочинению-рассуждению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5673974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Выявление позиции автора</a:t>
            </a:r>
            <a:br>
              <a:rPr lang="ru-RU" b="1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89212" y="1547446"/>
            <a:ext cx="8915400" cy="4768948"/>
          </a:xfrm>
        </p:spPr>
        <p:txBody>
          <a:bodyPr>
            <a:normAutofit/>
          </a:bodyPr>
          <a:lstStyle/>
          <a:p>
            <a:r>
              <a:rPr lang="ru-RU" sz="2400" b="1" dirty="0" smtClean="0"/>
              <a:t>Проблема </a:t>
            </a:r>
            <a:r>
              <a:rPr lang="ru-RU" sz="2400" dirty="0"/>
              <a:t>– </a:t>
            </a:r>
            <a:r>
              <a:rPr lang="ru-RU" sz="2400" b="1" dirty="0"/>
              <a:t>вопрос</a:t>
            </a:r>
            <a:r>
              <a:rPr lang="ru-RU" sz="2400" dirty="0"/>
              <a:t>,</a:t>
            </a:r>
          </a:p>
          <a:p>
            <a:r>
              <a:rPr lang="ru-RU" sz="2400" b="1" dirty="0"/>
              <a:t>позиция автора </a:t>
            </a:r>
            <a:r>
              <a:rPr lang="ru-RU" sz="2400" dirty="0"/>
              <a:t>– </a:t>
            </a:r>
            <a:r>
              <a:rPr lang="ru-RU" sz="2400" b="1" dirty="0"/>
              <a:t>ответ на этот вопрос</a:t>
            </a:r>
            <a:endParaRPr lang="ru-RU" sz="2400" dirty="0"/>
          </a:p>
          <a:p>
            <a:r>
              <a:rPr lang="ru-RU" sz="2400" b="1" dirty="0" smtClean="0"/>
              <a:t>Каково </a:t>
            </a:r>
            <a:r>
              <a:rPr lang="ru-RU" sz="2400" b="1" dirty="0"/>
              <a:t>мнение автора по поставленной проблеме?</a:t>
            </a:r>
            <a:endParaRPr lang="ru-RU" sz="2400" dirty="0"/>
          </a:p>
          <a:p>
            <a:r>
              <a:rPr lang="ru-RU" sz="2400" b="1" dirty="0" smtClean="0"/>
              <a:t>Что </a:t>
            </a:r>
            <a:r>
              <a:rPr lang="ru-RU" sz="2400" b="1" dirty="0"/>
              <a:t>он сказать читателям автор, создавая этот текст?</a:t>
            </a:r>
            <a:endParaRPr lang="ru-RU" sz="2400" dirty="0"/>
          </a:p>
          <a:p>
            <a:r>
              <a:rPr lang="ru-RU" sz="2400" b="1" dirty="0" smtClean="0"/>
              <a:t>Как </a:t>
            </a:r>
            <a:r>
              <a:rPr lang="ru-RU" sz="2400" b="1" dirty="0"/>
              <a:t>автор оценивает и описывает ситуацию, поступки героев?</a:t>
            </a:r>
            <a:endParaRPr lang="ru-RU" sz="2400" dirty="0"/>
          </a:p>
          <a:p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385207646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Речевые клише</a:t>
            </a:r>
            <a:br>
              <a:rPr lang="ru-RU" b="1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2400" dirty="0" smtClean="0"/>
              <a:t> </a:t>
            </a:r>
            <a:r>
              <a:rPr lang="ru-RU" sz="2400" b="1" i="1" dirty="0"/>
              <a:t>Автор анализирует, характеризует, раскрывает ( сущность, суть), описывает, выдвигает, останавливается, касается, отмечает, подчеркивает, утверждает, доказывает…</a:t>
            </a:r>
            <a:endParaRPr lang="ru-RU" sz="2400" dirty="0"/>
          </a:p>
          <a:p>
            <a:r>
              <a:rPr lang="ru-RU" sz="2400" dirty="0" smtClean="0"/>
              <a:t> </a:t>
            </a:r>
            <a:r>
              <a:rPr lang="ru-RU" sz="2400" b="1" i="1" dirty="0"/>
              <a:t>Автор сравнивает, сопоставляет, противопоставляет…</a:t>
            </a:r>
            <a:endParaRPr lang="ru-RU" sz="2400" dirty="0"/>
          </a:p>
          <a:p>
            <a:r>
              <a:rPr lang="ru-RU" sz="2400" b="1" i="1" dirty="0" smtClean="0"/>
              <a:t>По </a:t>
            </a:r>
            <a:r>
              <a:rPr lang="ru-RU" sz="2400" b="1" i="1" dirty="0"/>
              <a:t>мнению автора, «…»</a:t>
            </a:r>
            <a:endParaRPr lang="ru-RU" sz="2400" dirty="0"/>
          </a:p>
          <a:p>
            <a:r>
              <a:rPr lang="ru-RU" sz="2400" dirty="0" smtClean="0"/>
              <a:t> </a:t>
            </a:r>
            <a:r>
              <a:rPr lang="ru-RU" sz="2400" b="1" i="1" dirty="0"/>
              <a:t>Авторскую позицию лучше всего, на мой взгляд, характеризуют слова: «…»</a:t>
            </a:r>
            <a:endParaRPr lang="ru-RU" sz="2400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9939521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Собственная позиция</a:t>
            </a:r>
            <a:br>
              <a:rPr lang="ru-RU" b="1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2400" b="1" dirty="0" smtClean="0"/>
              <a:t>Строится </a:t>
            </a:r>
            <a:r>
              <a:rPr lang="ru-RU" sz="2400" b="1" dirty="0"/>
              <a:t>по типу речи – рассуждение</a:t>
            </a:r>
            <a:endParaRPr lang="ru-RU" sz="2400" dirty="0"/>
          </a:p>
          <a:p>
            <a:r>
              <a:rPr lang="ru-RU" sz="2400" b="1" u="sng" dirty="0"/>
              <a:t>Цель– </a:t>
            </a:r>
            <a:r>
              <a:rPr lang="ru-RU" sz="2400" b="1" i="1" dirty="0"/>
              <a:t>не только высказать собственное мнение по проблеме, но и доказать собственную правоту, опираясь на жизненный или читательский опыт.</a:t>
            </a:r>
            <a:endParaRPr lang="ru-RU" sz="2400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7829021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/>
              <a:t>Понятия, используемые при рассуждении</a:t>
            </a:r>
            <a:br>
              <a:rPr lang="ru-RU" b="1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067951" y="1772529"/>
            <a:ext cx="9436661" cy="4656406"/>
          </a:xfrm>
        </p:spPr>
        <p:txBody>
          <a:bodyPr/>
          <a:lstStyle/>
          <a:p>
            <a:r>
              <a:rPr lang="ru-RU" sz="2400" b="1" dirty="0" smtClean="0"/>
              <a:t>Тезис </a:t>
            </a:r>
            <a:r>
              <a:rPr lang="ru-RU" sz="2400" dirty="0"/>
              <a:t>– </a:t>
            </a:r>
            <a:r>
              <a:rPr lang="ru-RU" sz="2400" b="1" dirty="0"/>
              <a:t>мысль, которую нужно доказать.</a:t>
            </a:r>
            <a:endParaRPr lang="ru-RU" sz="2400" dirty="0"/>
          </a:p>
          <a:p>
            <a:r>
              <a:rPr lang="ru-RU" sz="2400" dirty="0" smtClean="0"/>
              <a:t> </a:t>
            </a:r>
            <a:r>
              <a:rPr lang="ru-RU" sz="2400" b="1" dirty="0"/>
              <a:t>Аргументы </a:t>
            </a:r>
            <a:r>
              <a:rPr lang="ru-RU" sz="2400" dirty="0"/>
              <a:t>– это </a:t>
            </a:r>
            <a:r>
              <a:rPr lang="ru-RU" sz="2400" b="1" dirty="0"/>
              <a:t>доводы</a:t>
            </a:r>
            <a:r>
              <a:rPr lang="ru-RU" sz="2400" dirty="0"/>
              <a:t>, </a:t>
            </a:r>
            <a:r>
              <a:rPr lang="ru-RU" sz="2400" b="1" dirty="0"/>
              <a:t>приводимые в поддержку тезиса и подтверждённые конкретными фактами, примерами</a:t>
            </a:r>
            <a:r>
              <a:rPr lang="ru-RU" sz="2400" dirty="0"/>
              <a:t>.</a:t>
            </a:r>
          </a:p>
          <a:p>
            <a:r>
              <a:rPr lang="ru-RU" sz="2400" b="1" dirty="0" smtClean="0"/>
              <a:t>Довод </a:t>
            </a:r>
            <a:r>
              <a:rPr lang="ru-RU" sz="2400" dirty="0"/>
              <a:t>– </a:t>
            </a:r>
            <a:r>
              <a:rPr lang="ru-RU" sz="2400" b="1" dirty="0"/>
              <a:t>это мысль</a:t>
            </a:r>
            <a:r>
              <a:rPr lang="ru-RU" sz="2400" dirty="0"/>
              <a:t>, </a:t>
            </a:r>
            <a:r>
              <a:rPr lang="ru-RU" sz="2400" b="1" dirty="0"/>
              <a:t>содержащая необходимые доказательства в раскрытии, основной проблемы текста</a:t>
            </a:r>
            <a:r>
              <a:rPr lang="ru-RU" sz="2400" dirty="0"/>
              <a:t>.</a:t>
            </a:r>
          </a:p>
          <a:p>
            <a:r>
              <a:rPr lang="ru-RU" sz="2400" b="1" dirty="0" smtClean="0"/>
              <a:t>Пример </a:t>
            </a:r>
            <a:r>
              <a:rPr lang="ru-RU" sz="2400" dirty="0"/>
              <a:t>– </a:t>
            </a:r>
            <a:r>
              <a:rPr lang="ru-RU" sz="2400" b="1" dirty="0"/>
              <a:t>это наглядная иллюстрация высказанной мысли</a:t>
            </a:r>
            <a:r>
              <a:rPr lang="ru-RU" sz="2400" dirty="0"/>
              <a:t>.</a:t>
            </a:r>
          </a:p>
          <a:p>
            <a:r>
              <a:rPr lang="ru-RU" sz="2400" b="1" dirty="0" smtClean="0"/>
              <a:t>Вывод </a:t>
            </a:r>
            <a:r>
              <a:rPr lang="ru-RU" sz="2400" dirty="0"/>
              <a:t>– </a:t>
            </a:r>
            <a:r>
              <a:rPr lang="ru-RU" sz="2400" b="1" dirty="0"/>
              <a:t>общий итог работы над сочинением.</a:t>
            </a:r>
            <a:endParaRPr lang="ru-RU" sz="2400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9131148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/>
              <a:t>Тезис подчиняется следующим правилам:</a:t>
            </a:r>
            <a:br>
              <a:rPr lang="ru-RU" b="1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400" b="1" dirty="0" smtClean="0"/>
              <a:t>формулируется </a:t>
            </a:r>
            <a:r>
              <a:rPr lang="ru-RU" sz="2400" b="1" dirty="0"/>
              <a:t>четко и недвусмысленно;</a:t>
            </a:r>
            <a:endParaRPr lang="ru-RU" sz="2400" dirty="0"/>
          </a:p>
          <a:p>
            <a:r>
              <a:rPr lang="ru-RU" sz="2400" b="1" dirty="0" smtClean="0"/>
              <a:t>на </a:t>
            </a:r>
            <a:r>
              <a:rPr lang="ru-RU" sz="2400" b="1" dirty="0"/>
              <a:t>протяжении всего доказательства сохраняется одним и тем же;</a:t>
            </a:r>
            <a:endParaRPr lang="ru-RU" sz="2400" dirty="0"/>
          </a:p>
          <a:p>
            <a:r>
              <a:rPr lang="ru-RU" sz="2400" b="1" dirty="0" smtClean="0"/>
              <a:t>его </a:t>
            </a:r>
            <a:r>
              <a:rPr lang="ru-RU" sz="2400" b="1" dirty="0"/>
              <a:t>истинность должна быть доказана неопровержимо;</a:t>
            </a:r>
            <a:endParaRPr lang="ru-RU" sz="2400" dirty="0"/>
          </a:p>
          <a:p>
            <a:r>
              <a:rPr lang="ru-RU" sz="2400" b="1" dirty="0" smtClean="0"/>
              <a:t>доказательства </a:t>
            </a:r>
            <a:r>
              <a:rPr lang="ru-RU" sz="2400" b="1" dirty="0"/>
              <a:t>не могут исходить из тезиса.</a:t>
            </a:r>
            <a:endParaRPr lang="ru-RU" sz="2400" dirty="0"/>
          </a:p>
          <a:p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308901107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В качестве примеров используйте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 fontAlgn="base"/>
            <a:r>
              <a:rPr lang="ru-RU" sz="2400" b="1" dirty="0" smtClean="0"/>
              <a:t>Примеры </a:t>
            </a:r>
            <a:r>
              <a:rPr lang="ru-RU" sz="2400" b="1" dirty="0"/>
              <a:t>из художественной литературы и публицистики.</a:t>
            </a:r>
            <a:endParaRPr lang="ru-RU" sz="2400" dirty="0"/>
          </a:p>
          <a:p>
            <a:pPr lvl="0" fontAlgn="base"/>
            <a:r>
              <a:rPr lang="ru-RU" sz="2400" b="1" dirty="0"/>
              <a:t>Факты, события истории и современности.</a:t>
            </a:r>
            <a:endParaRPr lang="ru-RU" sz="2400" dirty="0"/>
          </a:p>
          <a:p>
            <a:r>
              <a:rPr lang="ru-RU" sz="2400" b="1" dirty="0"/>
              <a:t>Примеры из личной жизни и жизни окружающих.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67370195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Заключение</a:t>
            </a:r>
            <a:br>
              <a:rPr lang="ru-RU" b="1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400" b="1" dirty="0" smtClean="0"/>
              <a:t>В </a:t>
            </a:r>
            <a:r>
              <a:rPr lang="ru-RU" sz="2400" b="1" dirty="0"/>
              <a:t>заключительной части нужно подвести итог всему сказанному, сделать обобщение.</a:t>
            </a:r>
          </a:p>
          <a:p>
            <a:r>
              <a:rPr lang="ru-RU" sz="2400" b="1" dirty="0" smtClean="0"/>
              <a:t>Можно </a:t>
            </a:r>
            <a:r>
              <a:rPr lang="ru-RU" sz="2400" b="1" dirty="0"/>
              <a:t>вернуться к мысли, выраженной во вступлении.</a:t>
            </a:r>
          </a:p>
          <a:p>
            <a:r>
              <a:rPr lang="ru-RU" sz="2400" b="1" dirty="0" smtClean="0"/>
              <a:t>Можно </a:t>
            </a:r>
            <a:r>
              <a:rPr lang="ru-RU" sz="2400" b="1" dirty="0"/>
              <a:t>закончить своё сочинение цитатой, взятой из текста и других источников и логически связанной с высказанной в конце работы мыслью.</a:t>
            </a:r>
          </a:p>
          <a:p>
            <a:r>
              <a:rPr lang="ru-RU" sz="2400" b="1" dirty="0" smtClean="0"/>
              <a:t>Можно </a:t>
            </a:r>
            <a:r>
              <a:rPr lang="ru-RU" sz="2400" b="1" dirty="0"/>
              <a:t>закончить текст риторическим вопросом.</a:t>
            </a:r>
          </a:p>
          <a:p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196507760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Речевые клише</a:t>
            </a:r>
            <a:br>
              <a:rPr lang="ru-RU" b="1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025748" y="1786597"/>
            <a:ext cx="9478864" cy="4768947"/>
          </a:xfrm>
        </p:spPr>
        <p:txBody>
          <a:bodyPr>
            <a:normAutofit/>
          </a:bodyPr>
          <a:lstStyle/>
          <a:p>
            <a:r>
              <a:rPr lang="ru-RU" sz="2400" dirty="0" smtClean="0"/>
              <a:t> </a:t>
            </a:r>
            <a:r>
              <a:rPr lang="ru-RU" sz="2400" b="1" i="1" dirty="0"/>
              <a:t>Таким образом, на основании вышеизложенного можно сделать вывод…</a:t>
            </a:r>
            <a:endParaRPr lang="ru-RU" sz="2400" dirty="0"/>
          </a:p>
          <a:p>
            <a:r>
              <a:rPr lang="ru-RU" sz="2400" dirty="0" smtClean="0"/>
              <a:t> </a:t>
            </a:r>
            <a:r>
              <a:rPr lang="ru-RU" sz="2400" b="1" i="1" dirty="0"/>
              <a:t>Подводя итог, хочется сказать…</a:t>
            </a:r>
            <a:endParaRPr lang="ru-RU" sz="2400" dirty="0"/>
          </a:p>
          <a:p>
            <a:r>
              <a:rPr lang="ru-RU" sz="2400" dirty="0" smtClean="0"/>
              <a:t> </a:t>
            </a:r>
            <a:r>
              <a:rPr lang="ru-RU" sz="2400" b="1" i="1" dirty="0"/>
              <a:t>Сущность вышеизложенного сводится к следующему…</a:t>
            </a:r>
            <a:endParaRPr lang="ru-RU" sz="2400" dirty="0"/>
          </a:p>
          <a:p>
            <a:r>
              <a:rPr lang="ru-RU" sz="2400" dirty="0" smtClean="0"/>
              <a:t> </a:t>
            </a:r>
            <a:r>
              <a:rPr lang="ru-RU" sz="2400" b="1" i="1" dirty="0"/>
              <a:t>На основании прочитанного текста можно сделать вывод…</a:t>
            </a:r>
            <a:endParaRPr lang="ru-RU" sz="2400" dirty="0"/>
          </a:p>
          <a:p>
            <a:r>
              <a:rPr lang="ru-RU" sz="2400" dirty="0" smtClean="0"/>
              <a:t> </a:t>
            </a:r>
            <a:r>
              <a:rPr lang="ru-RU" sz="2400" b="1" i="1" dirty="0"/>
              <a:t>Этот текст заставил меня ещё глубже задуматься над проблемой..., переоценить её важность в нашей жизни…</a:t>
            </a:r>
            <a:endParaRPr lang="ru-RU" sz="2400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000543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План сочинения-рассуждения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fontAlgn="base"/>
            <a:r>
              <a:rPr lang="en-US" sz="2400" b="1" dirty="0" smtClean="0"/>
              <a:t>I. </a:t>
            </a:r>
            <a:r>
              <a:rPr lang="ru-RU" sz="2400" b="1" dirty="0" smtClean="0"/>
              <a:t>Вступление</a:t>
            </a:r>
            <a:endParaRPr lang="ru-RU" sz="2400" dirty="0"/>
          </a:p>
          <a:p>
            <a:pPr lvl="0" fontAlgn="base"/>
            <a:r>
              <a:rPr lang="en-US" sz="2400" b="1" dirty="0" smtClean="0"/>
              <a:t>II. </a:t>
            </a:r>
            <a:r>
              <a:rPr lang="ru-RU" sz="2400" b="1" dirty="0" smtClean="0"/>
              <a:t>Основная </a:t>
            </a:r>
            <a:r>
              <a:rPr lang="ru-RU" sz="2400" b="1" dirty="0"/>
              <a:t>часть</a:t>
            </a:r>
            <a:endParaRPr lang="ru-RU" sz="2400" dirty="0"/>
          </a:p>
          <a:p>
            <a:r>
              <a:rPr lang="ru-RU" sz="2400" b="1" dirty="0"/>
              <a:t>1)Проблема (одна из проблем) исходного текста.</a:t>
            </a:r>
            <a:endParaRPr lang="ru-RU" sz="2400" dirty="0"/>
          </a:p>
          <a:p>
            <a:r>
              <a:rPr lang="ru-RU" sz="2400" b="1" dirty="0"/>
              <a:t>2) Комментарий данной проблемы 3) Позиция автора по данной проблеме.</a:t>
            </a:r>
            <a:endParaRPr lang="ru-RU" sz="2400" dirty="0"/>
          </a:p>
          <a:p>
            <a:r>
              <a:rPr lang="ru-RU" sz="2400" b="1" dirty="0"/>
              <a:t>4) Собственное мнение по сформулированной проблеме, подтверждённое 2- </a:t>
            </a:r>
            <a:r>
              <a:rPr lang="ru-RU" sz="2400" b="1" dirty="0" err="1"/>
              <a:t>мя</a:t>
            </a:r>
            <a:r>
              <a:rPr lang="ru-RU" sz="2400" b="1" dirty="0"/>
              <a:t> аргументами.</a:t>
            </a:r>
            <a:endParaRPr lang="ru-RU" sz="2400" dirty="0"/>
          </a:p>
          <a:p>
            <a:r>
              <a:rPr lang="ru-RU" sz="2400" b="1" dirty="0"/>
              <a:t>III. Заключение</a:t>
            </a:r>
            <a:endParaRPr lang="ru-RU" sz="2400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742566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 </a:t>
            </a:r>
            <a:r>
              <a:rPr lang="ru-RU" b="1" dirty="0"/>
              <a:t>Вступление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400" b="1" dirty="0" smtClean="0"/>
              <a:t>Цели </a:t>
            </a:r>
            <a:r>
              <a:rPr lang="ru-RU" sz="2400" b="1" dirty="0"/>
              <a:t>вступительной части:</a:t>
            </a:r>
            <a:endParaRPr lang="ru-RU" sz="2400" dirty="0"/>
          </a:p>
          <a:p>
            <a:r>
              <a:rPr lang="ru-RU" sz="2400" b="1" dirty="0" smtClean="0"/>
              <a:t>Вводит </a:t>
            </a:r>
            <a:r>
              <a:rPr lang="ru-RU" sz="2400" b="1" dirty="0"/>
              <a:t>читателя в рассуждение.</a:t>
            </a:r>
            <a:endParaRPr lang="ru-RU" sz="2400" dirty="0"/>
          </a:p>
          <a:p>
            <a:r>
              <a:rPr lang="ru-RU" sz="2400" b="1" dirty="0" smtClean="0"/>
              <a:t>Помогает </a:t>
            </a:r>
            <a:r>
              <a:rPr lang="ru-RU" sz="2400" b="1" dirty="0"/>
              <a:t>раскрыть тему.</a:t>
            </a:r>
            <a:endParaRPr lang="ru-RU" sz="2400" dirty="0"/>
          </a:p>
          <a:p>
            <a:r>
              <a:rPr lang="ru-RU" sz="2400" b="1" dirty="0" smtClean="0"/>
              <a:t>Говорит </a:t>
            </a:r>
            <a:r>
              <a:rPr lang="ru-RU" sz="2400" b="1" dirty="0"/>
              <a:t>об умении видеть проблематику и идею текста.</a:t>
            </a:r>
            <a:endParaRPr lang="ru-RU" sz="2400" dirty="0"/>
          </a:p>
          <a:p>
            <a:r>
              <a:rPr lang="ru-RU" sz="2400" b="1" dirty="0" smtClean="0"/>
              <a:t>Делает </a:t>
            </a:r>
            <a:r>
              <a:rPr lang="ru-RU" sz="2400" b="1" dirty="0"/>
              <a:t>работу композиционно стройной и логично завершённой.</a:t>
            </a:r>
            <a:endParaRPr lang="ru-RU" sz="2400" dirty="0"/>
          </a:p>
          <a:p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38330545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Варианты вступлений</a:t>
            </a:r>
            <a:br>
              <a:rPr lang="ru-RU" b="1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448535" y="1472418"/>
            <a:ext cx="8915400" cy="4829908"/>
          </a:xfrm>
        </p:spPr>
        <p:txBody>
          <a:bodyPr>
            <a:normAutofit lnSpcReduction="10000"/>
          </a:bodyPr>
          <a:lstStyle/>
          <a:p>
            <a:r>
              <a:rPr lang="ru-RU" sz="2400" b="1" dirty="0" smtClean="0"/>
              <a:t>Во </a:t>
            </a:r>
            <a:r>
              <a:rPr lang="ru-RU" sz="2400" b="1" dirty="0"/>
              <a:t>вступительной части определяется тема текста;</a:t>
            </a:r>
            <a:endParaRPr lang="ru-RU" sz="2400" dirty="0"/>
          </a:p>
          <a:p>
            <a:r>
              <a:rPr lang="ru-RU" sz="2400" b="1" dirty="0" smtClean="0"/>
              <a:t>Вступительная </a:t>
            </a:r>
            <a:r>
              <a:rPr lang="ru-RU" sz="2400" b="1" dirty="0"/>
              <a:t>часть может начинаться с лирического отступления или рассуждения, содержащего взгляд на основные вопросы, рассматриваемые в тексте.</a:t>
            </a:r>
            <a:endParaRPr lang="ru-RU" sz="2400" dirty="0"/>
          </a:p>
          <a:p>
            <a:r>
              <a:rPr lang="ru-RU" sz="2400" b="1" dirty="0" smtClean="0"/>
              <a:t>Одним </a:t>
            </a:r>
            <a:r>
              <a:rPr lang="ru-RU" sz="2400" b="1" dirty="0"/>
              <a:t>из возможных элементов вступления любого типа может быть цитата, взятая из текста, или изречение известных писателей, ученых, имеющих отношение к проблеме текста.</a:t>
            </a:r>
            <a:endParaRPr lang="ru-RU" sz="2400" dirty="0"/>
          </a:p>
          <a:p>
            <a:r>
              <a:rPr lang="ru-RU" sz="2400" b="1" dirty="0"/>
              <a:t>Выбранное высказывание должно быть кратким, выразительным и содержащим одну из основных мыслей текста.</a:t>
            </a:r>
            <a:endParaRPr lang="ru-RU" sz="2400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000110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Способы формулировки проблемы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983545" y="1744394"/>
            <a:ext cx="10208456" cy="3516923"/>
          </a:xfrm>
        </p:spPr>
        <p:txBody>
          <a:bodyPr>
            <a:normAutofit/>
          </a:bodyPr>
          <a:lstStyle/>
          <a:p>
            <a:pPr lvl="0" fontAlgn="base"/>
            <a:r>
              <a:rPr lang="ru-RU" sz="2400" b="1" u="sng" dirty="0" smtClean="0"/>
              <a:t>В </a:t>
            </a:r>
            <a:r>
              <a:rPr lang="ru-RU" sz="2400" b="1" u="sng" dirty="0"/>
              <a:t>виде слова или словосочетания:</a:t>
            </a:r>
            <a:endParaRPr lang="ru-RU" sz="2400" u="sng" dirty="0"/>
          </a:p>
          <a:p>
            <a:r>
              <a:rPr lang="ru-RU" sz="2400" b="1" i="1" dirty="0"/>
              <a:t>Проблема нравственного выбора человека; смысла жизни; взаимоотношений людей;	истинной доброты; милосердия; отцов и детей, войны и мира и т.д.</a:t>
            </a:r>
            <a:endParaRPr lang="ru-RU" sz="2400" dirty="0"/>
          </a:p>
          <a:p>
            <a:pPr lvl="0" fontAlgn="base"/>
            <a:r>
              <a:rPr lang="ru-RU" sz="2400" b="1" u="sng" dirty="0"/>
              <a:t>В виде вопроса:</a:t>
            </a:r>
            <a:endParaRPr lang="ru-RU" sz="2400" u="sng" dirty="0"/>
          </a:p>
          <a:p>
            <a:r>
              <a:rPr lang="ru-RU" sz="2400" b="1" i="1" dirty="0"/>
              <a:t>Какова роль литературы в жизни общества?</a:t>
            </a:r>
            <a:endParaRPr lang="ru-RU" sz="2400" dirty="0"/>
          </a:p>
          <a:p>
            <a:r>
              <a:rPr lang="ru-RU" sz="2400" b="1" i="1" dirty="0"/>
              <a:t>Что значит быть современным?</a:t>
            </a:r>
            <a:endParaRPr lang="ru-RU" sz="2400" dirty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304261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181249" y="684626"/>
            <a:ext cx="8915400" cy="5800579"/>
          </a:xfrm>
        </p:spPr>
        <p:txBody>
          <a:bodyPr>
            <a:normAutofit/>
          </a:bodyPr>
          <a:lstStyle/>
          <a:p>
            <a:r>
              <a:rPr lang="ru-RU" sz="2400" b="1" dirty="0"/>
              <a:t>Проблема </a:t>
            </a:r>
            <a:r>
              <a:rPr lang="ru-RU" sz="2400" b="1" i="1" dirty="0"/>
              <a:t>важная, серьезная, глубокая, актуальная, злободневная, острая, назревшая, философская, политическая, идеологическая, социальная, национальная..</a:t>
            </a:r>
            <a:endParaRPr lang="ru-RU" sz="2400" dirty="0"/>
          </a:p>
          <a:p>
            <a:r>
              <a:rPr lang="ru-RU" sz="2400" dirty="0"/>
              <a:t> </a:t>
            </a:r>
            <a:r>
              <a:rPr lang="ru-RU" sz="2400" b="1" i="1" dirty="0"/>
              <a:t>Точка зрения, взгляд на проблему.</a:t>
            </a:r>
            <a:endParaRPr lang="ru-RU" sz="2400" dirty="0"/>
          </a:p>
          <a:p>
            <a:r>
              <a:rPr lang="ru-RU" sz="2400" dirty="0"/>
              <a:t> </a:t>
            </a:r>
            <a:r>
              <a:rPr lang="ru-RU" sz="2400" b="1" i="1" dirty="0"/>
              <a:t>Поставить, выдвинуть, рассмотреть, изложить, обсудить, разрешить проблему.</a:t>
            </a:r>
            <a:endParaRPr lang="ru-RU" sz="2400" dirty="0"/>
          </a:p>
          <a:p>
            <a:r>
              <a:rPr lang="ru-RU" sz="2400" dirty="0"/>
              <a:t> </a:t>
            </a:r>
            <a:r>
              <a:rPr lang="ru-RU" sz="2400" b="1" i="1" dirty="0"/>
              <a:t>Коснуться какой-либо проблемы.</a:t>
            </a:r>
            <a:endParaRPr lang="ru-RU" sz="2400" dirty="0"/>
          </a:p>
          <a:p>
            <a:r>
              <a:rPr lang="ru-RU" sz="2400" dirty="0"/>
              <a:t> </a:t>
            </a:r>
            <a:r>
              <a:rPr lang="ru-RU" sz="2400" b="1" i="1" dirty="0"/>
              <a:t>Уделить внимание проблеме.</a:t>
            </a:r>
            <a:endParaRPr lang="ru-RU" sz="2400" dirty="0"/>
          </a:p>
          <a:p>
            <a:r>
              <a:rPr lang="ru-RU" sz="2400" b="1" i="1" dirty="0"/>
              <a:t>Над проблемой думать, работать, размышлять… Проблема возникает, представляет интерес, заслуживает внимания.</a:t>
            </a:r>
            <a:endParaRPr lang="ru-RU" sz="2400" dirty="0"/>
          </a:p>
          <a:p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6075491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Речевые клише</a:t>
            </a:r>
            <a:br>
              <a:rPr lang="ru-RU" b="1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91175" y="1264554"/>
            <a:ext cx="10494499" cy="5319125"/>
          </a:xfrm>
        </p:spPr>
        <p:txBody>
          <a:bodyPr>
            <a:noAutofit/>
          </a:bodyPr>
          <a:lstStyle/>
          <a:p>
            <a:r>
              <a:rPr lang="ru-RU" sz="2400" dirty="0" smtClean="0"/>
              <a:t> </a:t>
            </a:r>
            <a:r>
              <a:rPr lang="ru-RU" sz="2400" b="1" i="1" dirty="0"/>
              <a:t>В тексте автор затрагивает (ставит, освещает) следующие проблемы…</a:t>
            </a:r>
            <a:endParaRPr lang="ru-RU" sz="2400" dirty="0"/>
          </a:p>
          <a:p>
            <a:r>
              <a:rPr lang="ru-RU" sz="2400" b="1" i="1" dirty="0" smtClean="0"/>
              <a:t>Автор </a:t>
            </a:r>
            <a:r>
              <a:rPr lang="ru-RU" sz="2400" b="1" i="1" dirty="0"/>
              <a:t>текста останавливается на следующих проблемах…</a:t>
            </a:r>
            <a:endParaRPr lang="ru-RU" sz="2400" dirty="0"/>
          </a:p>
          <a:p>
            <a:r>
              <a:rPr lang="ru-RU" sz="2400" dirty="0" smtClean="0"/>
              <a:t> </a:t>
            </a:r>
            <a:r>
              <a:rPr lang="ru-RU" sz="2400" b="1" i="1" dirty="0"/>
              <a:t>Автор касается следующих проблем</a:t>
            </a:r>
            <a:endParaRPr lang="ru-RU" sz="2400" dirty="0"/>
          </a:p>
          <a:p>
            <a:pPr marL="0" indent="0">
              <a:buNone/>
            </a:pPr>
            <a:r>
              <a:rPr lang="ru-RU" sz="2400" b="1" i="1" dirty="0"/>
              <a:t>(вопросов, фактов)…</a:t>
            </a:r>
            <a:endParaRPr lang="ru-RU" sz="2400" dirty="0"/>
          </a:p>
          <a:p>
            <a:r>
              <a:rPr lang="ru-RU" sz="2400" dirty="0" smtClean="0"/>
              <a:t> </a:t>
            </a:r>
            <a:r>
              <a:rPr lang="ru-RU" sz="2400" b="1" i="1" dirty="0"/>
              <a:t>Сущность проблемы заключается (состоит) в …</a:t>
            </a:r>
            <a:endParaRPr lang="ru-RU" sz="2400" dirty="0"/>
          </a:p>
          <a:p>
            <a:r>
              <a:rPr lang="ru-RU" sz="2400" dirty="0" smtClean="0"/>
              <a:t> </a:t>
            </a:r>
            <a:r>
              <a:rPr lang="ru-RU" sz="2400" b="1" i="1" dirty="0"/>
              <a:t>В тексте излагается.., говорится о.., даётся оценка..., представлена точка зрения…</a:t>
            </a:r>
            <a:endParaRPr lang="ru-RU" sz="2400" dirty="0"/>
          </a:p>
          <a:p>
            <a:r>
              <a:rPr lang="ru-RU" sz="2400" dirty="0" smtClean="0"/>
              <a:t> </a:t>
            </a:r>
            <a:r>
              <a:rPr lang="ru-RU" sz="2400" b="1" i="1" dirty="0"/>
              <a:t>В центре внимания автора находятся следующие вопросы…</a:t>
            </a:r>
            <a:endParaRPr lang="ru-RU" sz="2400" dirty="0"/>
          </a:p>
          <a:p>
            <a:r>
              <a:rPr lang="ru-RU" sz="2400" dirty="0" smtClean="0"/>
              <a:t> </a:t>
            </a:r>
            <a:r>
              <a:rPr lang="ru-RU" sz="2400" b="1" i="1" dirty="0"/>
              <a:t>Автор ставит и решает в тексте проблему.., касается следующих проблем ( вопросов)…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153713567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Комментарий проблемы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400" dirty="0" smtClean="0"/>
              <a:t> </a:t>
            </a:r>
            <a:r>
              <a:rPr lang="ru-RU" sz="2400" b="1" i="1" dirty="0"/>
              <a:t>насколько актуально то, о чем пишет автор, и почему;</a:t>
            </a:r>
            <a:endParaRPr lang="ru-RU" sz="2400" dirty="0"/>
          </a:p>
          <a:p>
            <a:r>
              <a:rPr lang="ru-RU" sz="2400" dirty="0" smtClean="0"/>
              <a:t> </a:t>
            </a:r>
            <a:r>
              <a:rPr lang="ru-RU" sz="2400" b="1" i="1" dirty="0"/>
              <a:t>кому и в каких ситуациях приходится	сталкиваться с подобной проблемой;</a:t>
            </a:r>
            <a:endParaRPr lang="ru-RU" sz="2400" dirty="0"/>
          </a:p>
          <a:p>
            <a:r>
              <a:rPr lang="ru-RU" sz="2400" dirty="0" smtClean="0"/>
              <a:t> </a:t>
            </a:r>
            <a:r>
              <a:rPr lang="ru-RU" sz="2400" b="1" i="1" dirty="0"/>
              <a:t>если это возможно, коснитесь «истории вопроса», т.е. коротко расскажите о том, как эту проблему рассматривали, пытались решить другие авторы.</a:t>
            </a:r>
            <a:endParaRPr lang="ru-RU" sz="2400" dirty="0"/>
          </a:p>
          <a:p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12384821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Речевые клише</a:t>
            </a:r>
            <a:br>
              <a:rPr lang="ru-RU" b="1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321169" y="1491175"/>
            <a:ext cx="9675812" cy="5078437"/>
          </a:xfrm>
        </p:spPr>
        <p:txBody>
          <a:bodyPr>
            <a:normAutofit/>
          </a:bodyPr>
          <a:lstStyle/>
          <a:p>
            <a:r>
              <a:rPr lang="ru-RU" sz="2400" dirty="0" smtClean="0"/>
              <a:t> </a:t>
            </a:r>
            <a:r>
              <a:rPr lang="ru-RU" sz="2400" b="1" i="1" dirty="0"/>
              <a:t>Острота и значимость данной проблемы не вызывают сомнения, так как…</a:t>
            </a:r>
            <a:endParaRPr lang="ru-RU" sz="2400" dirty="0"/>
          </a:p>
          <a:p>
            <a:r>
              <a:rPr lang="ru-RU" sz="2400" b="1" i="1" dirty="0" smtClean="0"/>
              <a:t>Актуальность </a:t>
            </a:r>
            <a:r>
              <a:rPr lang="ru-RU" sz="2400" b="1" i="1" dirty="0"/>
              <a:t>поставленной автором текста проблемы подтверждается тем, что, несмотря на многочисленные попытки решить её, она до сих пор волнует писателей, публицистов и, конечно, нас – читателей…</a:t>
            </a:r>
            <a:endParaRPr lang="ru-RU" sz="2400" dirty="0"/>
          </a:p>
          <a:p>
            <a:r>
              <a:rPr lang="ru-RU" sz="2400" dirty="0" smtClean="0"/>
              <a:t> </a:t>
            </a:r>
            <a:r>
              <a:rPr lang="ru-RU" sz="2400" b="1" i="1" dirty="0"/>
              <a:t>Новизна затронутой автором проблемы выражается в оригинальности её раскрытия, в необычности описываемой в тексте ситуации…</a:t>
            </a:r>
            <a:endParaRPr lang="ru-RU" sz="2400" dirty="0"/>
          </a:p>
          <a:p>
            <a:r>
              <a:rPr lang="ru-RU" sz="2400" dirty="0" smtClean="0"/>
              <a:t> </a:t>
            </a:r>
            <a:r>
              <a:rPr lang="ru-RU" sz="2400" b="1" i="1" dirty="0"/>
              <a:t>Поднятая нравственная проблема актуальна, </a:t>
            </a:r>
            <a:r>
              <a:rPr lang="ru-RU" sz="2600" b="1" i="1" dirty="0"/>
              <a:t>злободневна</a:t>
            </a:r>
            <a:endParaRPr lang="ru-RU" sz="2600" dirty="0"/>
          </a:p>
        </p:txBody>
      </p:sp>
    </p:spTree>
    <p:extLst>
      <p:ext uri="{BB962C8B-B14F-4D97-AF65-F5344CB8AC3E}">
        <p14:creationId xmlns:p14="http://schemas.microsoft.com/office/powerpoint/2010/main" val="2468829060"/>
      </p:ext>
    </p:extLst>
  </p:cSld>
  <p:clrMapOvr>
    <a:masterClrMapping/>
  </p:clrMapOvr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Легкий дым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63</TotalTime>
  <Words>777</Words>
  <Application>Microsoft Office PowerPoint</Application>
  <PresentationFormat>Широкоэкранный</PresentationFormat>
  <Paragraphs>89</Paragraphs>
  <Slides>17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22" baseType="lpstr">
      <vt:lpstr>Arial</vt:lpstr>
      <vt:lpstr>Calibri</vt:lpstr>
      <vt:lpstr>Century Gothic</vt:lpstr>
      <vt:lpstr>Wingdings 3</vt:lpstr>
      <vt:lpstr>Легкий дым</vt:lpstr>
      <vt:lpstr>Презентация PowerPoint</vt:lpstr>
      <vt:lpstr>План сочинения-рассуждения </vt:lpstr>
      <vt:lpstr> Вступление</vt:lpstr>
      <vt:lpstr>Варианты вступлений </vt:lpstr>
      <vt:lpstr>Способы формулировки проблемы </vt:lpstr>
      <vt:lpstr>Презентация PowerPoint</vt:lpstr>
      <vt:lpstr>Речевые клише </vt:lpstr>
      <vt:lpstr>Комментарий проблемы </vt:lpstr>
      <vt:lpstr>Речевые клише </vt:lpstr>
      <vt:lpstr>Выявление позиции автора </vt:lpstr>
      <vt:lpstr>Речевые клише </vt:lpstr>
      <vt:lpstr>Собственная позиция </vt:lpstr>
      <vt:lpstr>Понятия, используемые при рассуждении </vt:lpstr>
      <vt:lpstr>Тезис подчиняется следующим правилам: </vt:lpstr>
      <vt:lpstr>В качестве примеров используйте </vt:lpstr>
      <vt:lpstr>Заключение </vt:lpstr>
      <vt:lpstr>Речевые клише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User</cp:lastModifiedBy>
  <cp:revision>5</cp:revision>
  <dcterms:created xsi:type="dcterms:W3CDTF">2026-06-10T05:00:31Z</dcterms:created>
  <dcterms:modified xsi:type="dcterms:W3CDTF">2026-06-10T06:03:31Z</dcterms:modified>
</cp:coreProperties>
</file>