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slides/slide21.xml" ContentType="application/vnd.openxmlformats-officedocument.presentationml.slide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9144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Shape 1027"/>
          <p:cNvSpPr>
            <a:spLocks noChangeShapeType="1" noGrp="1"/>
          </p:cNvSpPr>
          <p:nvPr>
            <p:ph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Shape 1028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endParaRPr lang="en-US" sz="1200"/>
          </a:p>
        </p:txBody>
      </p:sp>
      <p:sp>
        <p:nvSpPr>
          <p:cNvPr id="1029" name="Shape 1029"/>
          <p:cNvSpPr>
            <a:spLocks noChangeShapeType="1" noGrp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Shape 1030"/>
          <p:cNvSpPr>
            <a:spLocks noChangeShapeType="1" noGrp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200">
                <a:solidFill>
                  <a:srgbClr val="898989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4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Текст 2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Дата 3"/>
          <p:cNvSpPr>
            <a:spLocks noChangeShapeType="1" noGrp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12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029" name="Нижний колонтитул 4"/>
          <p:cNvSpPr>
            <a:spLocks noChangeShapeType="1" noGrp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Номер слайда 5"/>
          <p:cNvSpPr>
            <a:spLocks noChangeShapeType="1" noGrp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200">
                <a:solidFill>
                  <a:srgbClr val="898989"/>
                </a:solidFill>
              </a:rPr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1"/>
          </a:solidFill>
          <a:latin typeface="Calibri"/>
        </a:defRPr>
      </a:lvl1pPr>
      <a:lvl2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1"/>
          </a:solidFill>
          <a:latin typeface="Calibri"/>
        </a:defRPr>
      </a:lvl2pPr>
      <a:lvl3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1"/>
          </a:solidFill>
          <a:latin typeface="Calibri"/>
        </a:defRPr>
      </a:lvl3pPr>
      <a:lvl4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1"/>
          </a:solidFill>
          <a:latin typeface="Calibri"/>
        </a:defRPr>
      </a:lvl4pPr>
      <a:lvl5pPr marL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4400" b="0" i="0">
          <a:solidFill>
            <a:schemeClr val="dk1"/>
          </a:solidFill>
          <a:latin typeface="Calibri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titleStyle>
    <p:bodyStyle>
      <a:lvl1pPr marL="342900" indent="0" algn="l" defTabSz="914400">
        <a:lnSpc>
          <a:spcPct val="100000"/>
        </a:lnSpc>
        <a:spcBef>
          <a:spcPts val="0"/>
        </a:spcBef>
        <a:spcAft>
          <a:spcPts val="0"/>
        </a:spcAft>
        <a:buFont typeface="Arial"/>
        <a:buChar char="•"/>
        <a:defRPr lang="ru-RU" sz="3200" b="0" i="0">
          <a:solidFill>
            <a:schemeClr val="dk1"/>
          </a:solidFill>
          <a:latin typeface="Calibri"/>
        </a:defRPr>
      </a:lvl1pPr>
      <a:lvl2pPr marL="742950" indent="457200" algn="l" defTabSz="914400">
        <a:lnSpc>
          <a:spcPct val="100000"/>
        </a:lnSpc>
        <a:spcBef>
          <a:spcPts val="0"/>
        </a:spcBef>
        <a:spcAft>
          <a:spcPts val="0"/>
        </a:spcAft>
        <a:buChar char="–"/>
        <a:defRPr lang="ru-RU" sz="2800" b="0" i="0">
          <a:solidFill>
            <a:schemeClr val="dk1"/>
          </a:solidFill>
          <a:latin typeface="Calibri"/>
        </a:defRPr>
      </a:lvl2pPr>
      <a:lvl3pPr marL="1143000" indent="914400" algn="l" defTabSz="914400">
        <a:lnSpc>
          <a:spcPct val="100000"/>
        </a:lnSpc>
        <a:spcBef>
          <a:spcPts val="0"/>
        </a:spcBef>
        <a:spcAft>
          <a:spcPts val="0"/>
        </a:spcAft>
        <a:buChar char="•"/>
        <a:defRPr lang="ru-RU" sz="2400" b="0" i="0">
          <a:solidFill>
            <a:schemeClr val="dk1"/>
          </a:solidFill>
          <a:latin typeface="Calibri"/>
        </a:defRPr>
      </a:lvl3pPr>
      <a:lvl4pPr marL="1600200" indent="1371600" algn="l" defTabSz="914400">
        <a:lnSpc>
          <a:spcPct val="100000"/>
        </a:lnSpc>
        <a:spcBef>
          <a:spcPts val="0"/>
        </a:spcBef>
        <a:spcAft>
          <a:spcPts val="0"/>
        </a:spcAft>
        <a:buChar char="–"/>
        <a:defRPr lang="ru-RU" sz="2000" b="0" i="0">
          <a:solidFill>
            <a:schemeClr val="dk1"/>
          </a:solidFill>
          <a:latin typeface="Calibri"/>
        </a:defRPr>
      </a:lvl4pPr>
      <a:lvl5pPr marL="2057400" indent="1828800" algn="l" defTabSz="914400">
        <a:lnSpc>
          <a:spcPct val="100000"/>
        </a:lnSpc>
        <a:spcBef>
          <a:spcPts val="0"/>
        </a:spcBef>
        <a:spcAft>
          <a:spcPts val="0"/>
        </a:spcAft>
        <a:buChar char="»"/>
        <a:defRPr lang="ru-RU" sz="2000" b="0" i="0">
          <a:solidFill>
            <a:schemeClr val="dk1"/>
          </a:solidFill>
          <a:latin typeface="Calibri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bodyStyle>
    <p:otherStyle>
      <a:lvl1pPr marL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1pPr>
      <a:lvl2pPr marL="457200" indent="4572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2pPr>
      <a:lvl3pPr marL="914400" indent="9144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3pPr>
      <a:lvl4pPr marL="1371600" indent="13716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4pPr>
      <a:lvl5pPr marL="1828800" indent="1828800" algn="l" defTabSz="914400">
        <a:lnSpc>
          <a:spcPct val="100000"/>
        </a:lnSpc>
        <a:spcBef>
          <a:spcPts val="0"/>
        </a:spcBef>
        <a:spcAft>
          <a:spcPts val="0"/>
        </a:spcAft>
        <a:buNone/>
        <a:defRPr lang="ru-RU" sz="1800" b="0" i="0">
          <a:solidFill>
            <a:schemeClr val="dk1"/>
          </a:solidFill>
          <a:latin typeface="Calibri"/>
        </a:defRPr>
      </a:lvl5pPr>
      <a:lvl6pPr>
        <a:defRPr lang="ru-RU" sz="1800"/>
      </a:lvl6pPr>
      <a:lvl7pPr>
        <a:defRPr lang="ru-RU" sz="1800"/>
      </a:lvl7pPr>
      <a:lvl8pPr>
        <a:defRPr lang="ru-RU" sz="1800"/>
      </a:lvl8pPr>
      <a:lvl9pPr>
        <a:defRPr lang="ru-RU" sz="1800"/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Relationship Id="rId3" Type="http://schemas.openxmlformats.org/officeDocument/2006/relationships/image" Target="../media/image1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wmf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900112" y="1989137"/>
            <a:ext cx="7653337" cy="44577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20662" y="981075"/>
            <a:ext cx="8528050" cy="2312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ChangeShapeType="1" noGrp="1"/>
          </p:cNvSpPr>
          <p:nvPr>
            <p:ph type="title"/>
          </p:nvPr>
        </p:nvSpPr>
        <p:spPr bwMode="auto">
          <a:xfrm>
            <a:off x="457200" y="620712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/>
              <a:t>Where is the teddy bear?</a:t>
            </a:r>
            <a:endParaRPr/>
          </a:p>
        </p:txBody>
      </p:sp>
      <p:sp>
        <p:nvSpPr>
          <p:cNvPr id="11267" name="Rectangle 9"/>
          <p:cNvSpPr txBox="1">
            <a:spLocks noChangeShapeType="1" noGrp="1"/>
          </p:cNvSpPr>
          <p:nvPr/>
        </p:nvSpPr>
        <p:spPr bwMode="auto">
          <a:xfrm>
            <a:off x="4648200" y="1600200"/>
            <a:ext cx="4038600" cy="452596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>
              <a:spcBef>
                <a:spcPts val="0"/>
              </a:spcBef>
              <a:defRPr/>
            </a:pPr>
            <a:r>
              <a:rPr lang="en-US" sz="6000"/>
              <a:t>__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on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in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under</a:t>
            </a:r>
            <a:endParaRPr/>
          </a:p>
        </p:txBody>
      </p:sp>
      <p:pic>
        <p:nvPicPr>
          <p:cNvPr id="11268" name="Picture 10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0" r="0" b="0"/>
          <a:stretch/>
        </p:blipFill>
        <p:spPr bwMode="auto">
          <a:xfrm>
            <a:off x="457200" y="2133600"/>
            <a:ext cx="4038600" cy="3457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420687" y="485775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/>
              <a:t>Where is the teddy bear?</a:t>
            </a:r>
            <a:br>
              <a:rPr lang="en-US"/>
            </a:br>
            <a:endParaRPr lang="en-US"/>
          </a:p>
        </p:txBody>
      </p:sp>
      <p:pic>
        <p:nvPicPr>
          <p:cNvPr id="12291" name="Picture 6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395287" y="1628775"/>
            <a:ext cx="4038600" cy="4222750"/>
          </a:xfrm>
          <a:prstGeom prst="rect">
            <a:avLst/>
          </a:prstGeom>
          <a:noFill/>
        </p:spPr>
      </p:pic>
      <p:sp>
        <p:nvSpPr>
          <p:cNvPr id="12292" name="Rectangle 5"/>
          <p:cNvSpPr txBox="1">
            <a:spLocks noChangeShapeType="1" noGrp="1"/>
          </p:cNvSpPr>
          <p:nvPr/>
        </p:nvSpPr>
        <p:spPr bwMode="auto">
          <a:xfrm>
            <a:off x="4648200" y="1600200"/>
            <a:ext cx="4038600" cy="452596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>
              <a:spcBef>
                <a:spcPts val="0"/>
              </a:spcBef>
              <a:defRPr/>
            </a:pPr>
            <a:endParaRPr lang="en-US" sz="6000"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on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in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under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ChangeShapeType="1" noGrp="1"/>
          </p:cNvSpPr>
          <p:nvPr>
            <p:ph type="title"/>
          </p:nvPr>
        </p:nvSpPr>
        <p:spPr bwMode="auto">
          <a:xfrm>
            <a:off x="914400" y="549275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 sz="7200"/>
              <a:t>My toy</a:t>
            </a:r>
            <a:endParaRPr/>
          </a:p>
        </p:txBody>
      </p:sp>
      <p:sp>
        <p:nvSpPr>
          <p:cNvPr id="13315" name="Объект 2"/>
          <p:cNvSpPr>
            <a:spLocks noChangeShapeType="1" noGrp="1"/>
          </p:cNvSpPr>
          <p:nvPr>
            <p:ph type="obj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SzPct val="100000"/>
              <a:buFont typeface="Arial"/>
              <a:buChar char="•"/>
              <a:defRPr/>
            </a:pPr>
            <a:r>
              <a:rPr lang="en-US" sz="6000"/>
              <a:t>This is my ….</a:t>
            </a:r>
            <a:endParaRPr/>
          </a:p>
          <a:p>
            <a:pPr marL="342900" lvl="0" indent="-342900">
              <a:spcBef>
                <a:spcPts val="0"/>
              </a:spcBef>
              <a:buSzPct val="100000"/>
              <a:buFont typeface="Arial"/>
              <a:buChar char="•"/>
              <a:defRPr/>
            </a:pPr>
            <a:r>
              <a:rPr lang="en-US" sz="6000"/>
              <a:t>It can ….</a:t>
            </a:r>
            <a:endParaRPr/>
          </a:p>
          <a:p>
            <a:pPr marL="342900" lvl="0" indent="-342900">
              <a:spcBef>
                <a:spcPts val="0"/>
              </a:spcBef>
              <a:buSzPct val="100000"/>
              <a:buFont typeface="Arial"/>
              <a:buChar char="•"/>
              <a:defRPr/>
            </a:pPr>
            <a:r>
              <a:rPr lang="en-US" sz="6000"/>
              <a:t>It can’t..</a:t>
            </a:r>
            <a:endParaRPr/>
          </a:p>
        </p:txBody>
      </p:sp>
      <p:pic>
        <p:nvPicPr>
          <p:cNvPr id="13316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5508625" y="1484312"/>
            <a:ext cx="2536825" cy="42497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0" r="0" b="0"/>
          <a:stretch/>
        </p:blipFill>
        <p:spPr bwMode="auto">
          <a:xfrm>
            <a:off x="250825" y="622300"/>
            <a:ext cx="8208962" cy="61579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noFill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4" descr="igrushki_detyam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555875" y="1916112"/>
            <a:ext cx="3960812" cy="3960812"/>
          </a:xfrm>
          <a:prstGeom prst="rect">
            <a:avLst/>
          </a:prstGeom>
          <a:noFill/>
        </p:spPr>
      </p:pic>
      <p:sp>
        <p:nvSpPr>
          <p:cNvPr id="15363" name="TextBox 2"/>
          <p:cNvSpPr txBox="1">
            <a:spLocks noChangeShapeType="1" noGrp="1"/>
          </p:cNvSpPr>
          <p:nvPr/>
        </p:nvSpPr>
        <p:spPr bwMode="auto">
          <a:xfrm>
            <a:off x="1258887" y="1268412"/>
            <a:ext cx="6337299" cy="7080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4000" b="1" i="0" u="none"/>
              <a:t>Динамическая пауза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07949" y="0"/>
            <a:ext cx="8953500" cy="6597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ShapeType="1" noGrp="1"/>
          </p:cNvSpPr>
          <p:nvPr/>
        </p:nvSpPr>
        <p:spPr bwMode="auto">
          <a:xfrm>
            <a:off x="250825" y="1628775"/>
            <a:ext cx="7993062" cy="43084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3200"/>
              <a:t>My family’s favourites  toys …..</a:t>
            </a:r>
            <a:endParaRPr/>
          </a:p>
          <a:p>
            <a:pPr lvl="0">
              <a:defRPr/>
            </a:pPr>
            <a:endParaRPr lang="en-US" sz="3200"/>
          </a:p>
          <a:p>
            <a:pPr lvl="0">
              <a:defRPr/>
            </a:pPr>
            <a:r>
              <a:rPr lang="en-US" sz="3200"/>
              <a:t>My brother’s toy       ….. (teddy bear)</a:t>
            </a:r>
            <a:endParaRPr/>
          </a:p>
          <a:p>
            <a:pPr lvl="0">
              <a:defRPr/>
            </a:pPr>
            <a:r>
              <a:rPr lang="en-US" sz="3200"/>
              <a:t>He has got black  eyes, small nose, pink mouth and   brown hair.</a:t>
            </a:r>
            <a:endParaRPr/>
          </a:p>
          <a:p>
            <a:pPr lvl="0">
              <a:defRPr/>
            </a:pPr>
            <a:endParaRPr lang="en-US" sz="3200"/>
          </a:p>
          <a:p>
            <a:pPr lvl="0">
              <a:defRPr/>
            </a:pPr>
            <a:r>
              <a:rPr lang="en-US" sz="3200"/>
              <a:t>My sister has got doll. She has got  blue eyes, small nose, pink mouth and  fair hair.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611187" y="0"/>
            <a:ext cx="8281987" cy="69040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-228600"/>
            <a:ext cx="9197975" cy="68976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323850" y="477837"/>
            <a:ext cx="8255000" cy="6191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ShapeType="1" noGrp="1"/>
          </p:cNvSpPr>
          <p:nvPr/>
        </p:nvSpPr>
        <p:spPr bwMode="auto">
          <a:xfrm>
            <a:off x="1377950" y="1125537"/>
            <a:ext cx="6624636" cy="52625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2400"/>
              <a:t>Вот игрушечные солдатики отправились на прогулку: </a:t>
            </a:r>
            <a:endParaRPr/>
          </a:p>
          <a:p>
            <a:pPr lvl="0">
              <a:defRPr/>
            </a:pPr>
            <a:r>
              <a:rPr sz="2400"/>
              <a:t>/ t – t – t /</a:t>
            </a:r>
            <a:endParaRPr/>
          </a:p>
          <a:p>
            <a:pPr lvl="0">
              <a:defRPr/>
            </a:pPr>
            <a:r>
              <a:rPr sz="2400"/>
              <a:t>Увидели, как от станции отправляется поезд:</a:t>
            </a:r>
            <a:endParaRPr/>
          </a:p>
          <a:p>
            <a:pPr lvl="0">
              <a:defRPr/>
            </a:pPr>
            <a:r>
              <a:rPr sz="2400"/>
              <a:t> / tu: – tu: – tu: /</a:t>
            </a:r>
            <a:endParaRPr/>
          </a:p>
          <a:p>
            <a:pPr lvl="0">
              <a:defRPr/>
            </a:pPr>
            <a:r>
              <a:rPr sz="2400"/>
              <a:t>А в поезде мышка им машет:</a:t>
            </a:r>
            <a:endParaRPr/>
          </a:p>
          <a:p>
            <a:pPr lvl="0">
              <a:defRPr/>
            </a:pPr>
            <a:r>
              <a:rPr sz="2400"/>
              <a:t>/ i: – i: – i: /</a:t>
            </a:r>
            <a:endParaRPr/>
          </a:p>
          <a:p>
            <a:pPr lvl="0">
              <a:defRPr/>
            </a:pPr>
            <a:r>
              <a:rPr sz="2400"/>
              <a:t> Сова глаза таращит:</a:t>
            </a:r>
            <a:endParaRPr/>
          </a:p>
          <a:p>
            <a:pPr lvl="0">
              <a:defRPr/>
            </a:pPr>
            <a:r>
              <a:rPr sz="2400"/>
              <a:t>/    oi –  oi   –  oi   /</a:t>
            </a:r>
            <a:endParaRPr/>
          </a:p>
          <a:p>
            <a:pPr lvl="0">
              <a:defRPr/>
            </a:pPr>
            <a:r>
              <a:rPr sz="2400"/>
              <a:t>Змейка шипит:         / s – s – s /</a:t>
            </a:r>
            <a:endParaRPr/>
          </a:p>
          <a:p>
            <a:pPr lvl="0">
              <a:defRPr/>
            </a:pPr>
            <a:r>
              <a:rPr sz="2400"/>
              <a:t>Вдруг как лев зарычит:      / r – r – r /</a:t>
            </a:r>
            <a:endParaRPr/>
          </a:p>
          <a:p>
            <a:pPr lvl="0">
              <a:defRPr/>
            </a:pPr>
            <a:r>
              <a:rPr sz="2400"/>
              <a:t>А поезд скорость набрал и всех зверей умчал:</a:t>
            </a:r>
            <a:endParaRPr/>
          </a:p>
          <a:p>
            <a:pPr lvl="0">
              <a:defRPr/>
            </a:pPr>
            <a:r>
              <a:rPr sz="2400"/>
              <a:t> / t∫ – t∫ – t∫ /</a:t>
            </a:r>
            <a:endParaRPr/>
          </a:p>
          <a:p>
            <a:pPr lvl="0">
              <a:defRPr/>
            </a:pPr>
            <a:r>
              <a:rPr sz="2400"/>
              <a:t>А солдатики домой отправились: /t –t –t/</a:t>
            </a:r>
            <a:endParaRPr/>
          </a:p>
        </p:txBody>
      </p:sp>
      <p:pic>
        <p:nvPicPr>
          <p:cNvPr id="3075" name="Picture 3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38100" y="192087"/>
            <a:ext cx="1371600" cy="3548062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451725" y="3068637"/>
            <a:ext cx="1371600" cy="35480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513644" y="86606"/>
            <a:ext cx="8712199" cy="6730823"/>
          </a:xfrm>
          <a:prstGeom prst="rect">
            <a:avLst/>
          </a:prstGeom>
          <a:noFill/>
        </p:spPr>
      </p:pic>
      <p:pic>
        <p:nvPicPr>
          <p:cNvPr id="36623794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58504" y="4821704"/>
            <a:ext cx="1745103" cy="1743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530" name="Picture 5" descr="&amp;Pcy;&amp;ocy;&amp;mcy;&amp;ocy;&amp;gcy;&amp;icy;&amp;tcy;&amp;iecy; &amp;pcy;&amp;ocy;&amp;zhcy;&amp;acy;&amp;lcy;&amp;ucy;&amp;jcy;&amp;scy;&amp;tcy;&amp;acy; &amp;scy;&amp;rcy;&amp;ocy;&amp;chcy;&amp;ncy;&amp;ocy;))&amp;Pcy;&amp;rcy;&amp;icy;. - &amp;SHcy;&amp;kcy;&amp;ocy;&amp;lcy;&amp;softcy;&amp;ncy;&amp;ycy;&amp;iecy; &amp;Zcy;&amp;ncy;&amp;acy;&amp;ncy;&amp;icy;&amp;yacy;.com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546225" y="2205037"/>
            <a:ext cx="2359025" cy="2232025"/>
          </a:xfrm>
          <a:prstGeom prst="rect">
            <a:avLst/>
          </a:prstGeom>
          <a:noFill/>
        </p:spPr>
      </p:pic>
      <p:pic>
        <p:nvPicPr>
          <p:cNvPr id="22531" name="Picture 7" descr="&amp;IEcy;&amp;scy;&amp;lcy;&amp;icy; &amp;gcy;&amp;rcy;&amp;ucy;&amp;scy;&amp;tcy;&amp;ncy;&amp;ocy;, &amp;dcy;&amp;iecy;&amp;pcy;&amp;rcy;&amp;iecy;&amp;scy;&amp;scy;&amp;icy;&amp;yacy; &amp;icy;&amp;lcy;&amp;icy; &amp;scy;&amp;tcy;&amp;rcy;&amp;iecy;&amp;scy;&amp;scy; &amp;Pcy;&amp;rcy;&amp;icy;&amp;tcy;&amp;yacy;&amp;zhcy;&amp;iecy;&amp;ncy;&amp;icy;&amp;iecy; &amp;ZHcy;&amp;icy;&amp;zcy;&amp;ncy;&amp;icy;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5292725" y="2205037"/>
            <a:ext cx="2592387" cy="2592387"/>
          </a:xfrm>
          <a:prstGeom prst="rect">
            <a:avLst/>
          </a:prstGeom>
          <a:noFill/>
        </p:spPr>
      </p:pic>
      <p:sp>
        <p:nvSpPr>
          <p:cNvPr id="22532" name="Прямоугольник 4"/>
          <p:cNvSpPr>
            <a:spLocks noChangeShapeType="1" noGrp="1"/>
          </p:cNvSpPr>
          <p:nvPr/>
        </p:nvSpPr>
        <p:spPr bwMode="auto">
          <a:xfrm>
            <a:off x="769937" y="4581525"/>
            <a:ext cx="6840537" cy="92233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5400" b="1" i="0" u="none"/>
              <a:t> I’m happy         I’m sad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ShapeType="1" noGrp="1"/>
          </p:cNvSpPr>
          <p:nvPr/>
        </p:nvSpPr>
        <p:spPr bwMode="auto">
          <a:xfrm>
            <a:off x="827087" y="2133600"/>
            <a:ext cx="5832475" cy="28622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3600"/>
              <a:t>Home work</a:t>
            </a:r>
            <a:endParaRPr/>
          </a:p>
          <a:p>
            <a:pPr lvl="0">
              <a:defRPr/>
            </a:pPr>
            <a:endParaRPr lang="en-US" sz="3600"/>
          </a:p>
          <a:p>
            <a:pPr lvl="0">
              <a:defRPr/>
            </a:pPr>
            <a:r>
              <a:rPr sz="3600"/>
              <a:t>Нарисовать свою любимую игрушку и описать ее используя новые слова</a:t>
            </a:r>
            <a:endParaRPr/>
          </a:p>
        </p:txBody>
      </p:sp>
      <p:pic>
        <p:nvPicPr>
          <p:cNvPr id="23555" name="Picture 5" descr="clipart-53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6365875" y="1628775"/>
            <a:ext cx="2533650" cy="42481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258887" y="1179512"/>
            <a:ext cx="6192837" cy="46450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-30162" y="1052512"/>
            <a:ext cx="9220200" cy="5184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44537" y="1989137"/>
            <a:ext cx="7651750" cy="4462462"/>
          </a:xfrm>
          <a:prstGeom prst="rect">
            <a:avLst/>
          </a:prstGeom>
          <a:noFill/>
        </p:spPr>
      </p:pic>
      <p:sp>
        <p:nvSpPr>
          <p:cNvPr id="5123" name="Прямоугольник 3"/>
          <p:cNvSpPr>
            <a:spLocks noChangeShapeType="1" noGrp="1"/>
          </p:cNvSpPr>
          <p:nvPr/>
        </p:nvSpPr>
        <p:spPr bwMode="auto">
          <a:xfrm>
            <a:off x="744537" y="1190625"/>
            <a:ext cx="7067550" cy="8318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4800"/>
              <a:t>My family’s favourites  toys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4762" y="869950"/>
            <a:ext cx="8451850" cy="55451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noFill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288924" y="333375"/>
            <a:ext cx="3022600" cy="2590800"/>
          </a:xfrm>
          <a:prstGeom prst="rect">
            <a:avLst/>
          </a:prstGeom>
          <a:noFill/>
        </p:spPr>
      </p:pic>
      <p:pic>
        <p:nvPicPr>
          <p:cNvPr id="7171" name="Picture 5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940050" y="-1587"/>
            <a:ext cx="3551237" cy="2663825"/>
          </a:xfrm>
          <a:prstGeom prst="rect">
            <a:avLst/>
          </a:prstGeom>
          <a:noFill/>
        </p:spPr>
      </p:pic>
      <p:pic>
        <p:nvPicPr>
          <p:cNvPr id="7172" name="Picture 6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6659562" y="2724150"/>
            <a:ext cx="2808287" cy="2408237"/>
          </a:xfrm>
          <a:prstGeom prst="rect">
            <a:avLst/>
          </a:prstGeom>
          <a:noFill/>
        </p:spPr>
      </p:pic>
      <p:pic>
        <p:nvPicPr>
          <p:cNvPr id="7173" name="Picture 7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6149975" y="434975"/>
            <a:ext cx="2603500" cy="2227262"/>
          </a:xfrm>
          <a:prstGeom prst="rect">
            <a:avLst/>
          </a:prstGeom>
          <a:noFill/>
        </p:spPr>
      </p:pic>
      <p:sp>
        <p:nvSpPr>
          <p:cNvPr id="7174" name="TextBox 1"/>
          <p:cNvSpPr txBox="1">
            <a:spLocks noChangeShapeType="1" noGrp="1"/>
          </p:cNvSpPr>
          <p:nvPr/>
        </p:nvSpPr>
        <p:spPr bwMode="auto">
          <a:xfrm>
            <a:off x="6875462" y="2524125"/>
            <a:ext cx="2376487" cy="4000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2000"/>
              <a:t>A toy box</a:t>
            </a:r>
            <a:endParaRPr/>
          </a:p>
        </p:txBody>
      </p:sp>
      <p:sp>
        <p:nvSpPr>
          <p:cNvPr id="7175" name="TextBox 2"/>
          <p:cNvSpPr txBox="1">
            <a:spLocks noChangeShapeType="1" noGrp="1"/>
          </p:cNvSpPr>
          <p:nvPr/>
        </p:nvSpPr>
        <p:spPr bwMode="auto">
          <a:xfrm>
            <a:off x="7056437" y="4840287"/>
            <a:ext cx="2016125" cy="5222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2800"/>
              <a:t>a teddy bear</a:t>
            </a:r>
            <a:endParaRPr/>
          </a:p>
        </p:txBody>
      </p:sp>
      <p:pic>
        <p:nvPicPr>
          <p:cNvPr id="7176" name="Picture 8"/>
          <p:cNvPicPr>
            <a:picLocks noChangeAspect="1" noGrp="1"/>
          </p:cNvPicPr>
          <p:nvPr/>
        </p:nvPicPr>
        <p:blipFill>
          <a:blip r:embed="rId6"/>
          <a:stretch/>
        </p:blipFill>
        <p:spPr bwMode="auto">
          <a:xfrm>
            <a:off x="395287" y="3357562"/>
            <a:ext cx="3709987" cy="2005012"/>
          </a:xfrm>
          <a:prstGeom prst="rect">
            <a:avLst/>
          </a:prstGeom>
          <a:noFill/>
        </p:spPr>
      </p:pic>
      <p:sp>
        <p:nvSpPr>
          <p:cNvPr id="7177" name="TextBox 3"/>
          <p:cNvSpPr txBox="1">
            <a:spLocks noChangeShapeType="1" noGrp="1"/>
          </p:cNvSpPr>
          <p:nvPr/>
        </p:nvSpPr>
        <p:spPr bwMode="auto">
          <a:xfrm>
            <a:off x="755650" y="5445125"/>
            <a:ext cx="2184400" cy="646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3600"/>
              <a:t>A train</a:t>
            </a:r>
            <a:endParaRPr/>
          </a:p>
        </p:txBody>
      </p:sp>
      <p:pic>
        <p:nvPicPr>
          <p:cNvPr id="7178" name="Picture 9"/>
          <p:cNvPicPr>
            <a:picLocks noChangeAspect="1" noGrp="1"/>
          </p:cNvPicPr>
          <p:nvPr/>
        </p:nvPicPr>
        <p:blipFill>
          <a:blip r:embed="rId7"/>
          <a:stretch/>
        </p:blipFill>
        <p:spPr bwMode="auto">
          <a:xfrm>
            <a:off x="3370262" y="2044700"/>
            <a:ext cx="3121025" cy="1760537"/>
          </a:xfrm>
          <a:prstGeom prst="rect">
            <a:avLst/>
          </a:prstGeom>
          <a:noFill/>
        </p:spPr>
      </p:pic>
      <p:sp>
        <p:nvSpPr>
          <p:cNvPr id="7179" name="TextBox 4"/>
          <p:cNvSpPr txBox="1">
            <a:spLocks noChangeShapeType="1" noGrp="1"/>
          </p:cNvSpPr>
          <p:nvPr/>
        </p:nvSpPr>
        <p:spPr bwMode="auto">
          <a:xfrm>
            <a:off x="4930775" y="3214687"/>
            <a:ext cx="1890712" cy="5842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3200"/>
              <a:t>a plane</a:t>
            </a:r>
            <a:endParaRPr/>
          </a:p>
        </p:txBody>
      </p:sp>
      <p:pic>
        <p:nvPicPr>
          <p:cNvPr id="7180" name="Picture 10"/>
          <p:cNvPicPr>
            <a:picLocks noChangeAspect="1" noGrp="1"/>
          </p:cNvPicPr>
          <p:nvPr/>
        </p:nvPicPr>
        <p:blipFill>
          <a:blip r:embed="rId8"/>
          <a:stretch/>
        </p:blipFill>
        <p:spPr bwMode="auto">
          <a:xfrm>
            <a:off x="3627437" y="3668712"/>
            <a:ext cx="2863850" cy="2863850"/>
          </a:xfrm>
          <a:prstGeom prst="rect">
            <a:avLst/>
          </a:prstGeom>
          <a:noFill/>
        </p:spPr>
      </p:pic>
      <p:sp>
        <p:nvSpPr>
          <p:cNvPr id="7181" name="TextBox 5"/>
          <p:cNvSpPr txBox="1">
            <a:spLocks noChangeShapeType="1" noGrp="1"/>
          </p:cNvSpPr>
          <p:nvPr/>
        </p:nvSpPr>
        <p:spPr bwMode="auto">
          <a:xfrm>
            <a:off x="5287962" y="6059487"/>
            <a:ext cx="1589087" cy="5842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3200"/>
              <a:t>a ship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179387" y="2212975"/>
            <a:ext cx="1743075" cy="1706562"/>
          </a:xfrm>
          <a:prstGeom prst="rect">
            <a:avLst/>
          </a:prstGeom>
          <a:noFill/>
        </p:spPr>
      </p:pic>
      <p:sp>
        <p:nvSpPr>
          <p:cNvPr id="8195" name="Rectangle 4"/>
          <p:cNvSpPr>
            <a:spLocks noChangeShapeType="1" noGrp="1"/>
          </p:cNvSpPr>
          <p:nvPr>
            <p:ph type="title"/>
          </p:nvPr>
        </p:nvSpPr>
        <p:spPr bwMode="auto">
          <a:xfrm>
            <a:off x="6443662" y="3284537"/>
            <a:ext cx="2305050" cy="2744787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/>
              <a:t>Near</a:t>
            </a:r>
            <a:br>
              <a:rPr lang="en-US"/>
            </a:br>
            <a:r>
              <a:rPr lang="en-US"/>
              <a:t>on</a:t>
            </a:r>
            <a:br>
              <a:rPr lang="en-US"/>
            </a:br>
            <a:r>
              <a:rPr lang="en-US"/>
              <a:t>in</a:t>
            </a:r>
            <a:endParaRPr/>
          </a:p>
        </p:txBody>
      </p:sp>
      <p:sp>
        <p:nvSpPr>
          <p:cNvPr id="8196" name="Rectangle 8"/>
          <p:cNvSpPr txBox="1">
            <a:spLocks noChangeShapeType="1" noGrp="1"/>
          </p:cNvSpPr>
          <p:nvPr/>
        </p:nvSpPr>
        <p:spPr bwMode="auto">
          <a:xfrm>
            <a:off x="304800" y="908050"/>
            <a:ext cx="8443912" cy="865187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lvl="0">
              <a:spcBef>
                <a:spcPts val="0"/>
              </a:spcBef>
              <a:buNone/>
              <a:defRPr/>
            </a:pPr>
            <a:r>
              <a:rPr lang="en-US" sz="4800"/>
              <a:t>Where is the teddy bear?</a:t>
            </a:r>
            <a:endParaRPr/>
          </a:p>
        </p:txBody>
      </p:sp>
      <p:pic>
        <p:nvPicPr>
          <p:cNvPr id="8197" name="Picture 4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619250" y="1916112"/>
            <a:ext cx="5326062" cy="19018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ChangeShapeType="1" noGrp="1"/>
          </p:cNvSpPr>
          <p:nvPr/>
        </p:nvSpPr>
        <p:spPr bwMode="auto">
          <a:xfrm>
            <a:off x="4648200" y="1600200"/>
            <a:ext cx="4038600" cy="452596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>
              <a:spcBef>
                <a:spcPts val="0"/>
              </a:spcBef>
              <a:defRPr/>
            </a:pPr>
            <a:r>
              <a:rPr lang="en-US" sz="6000"/>
              <a:t>.____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 on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in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under</a:t>
            </a:r>
            <a:endParaRPr/>
          </a:p>
        </p:txBody>
      </p:sp>
      <p:pic>
        <p:nvPicPr>
          <p:cNvPr id="9219" name="Picture 8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971550" y="3789362"/>
            <a:ext cx="3462337" cy="2211387"/>
          </a:xfrm>
          <a:prstGeom prst="rect">
            <a:avLst/>
          </a:prstGeom>
          <a:noFill/>
        </p:spPr>
      </p:pic>
      <p:pic>
        <p:nvPicPr>
          <p:cNvPr id="9220" name="Picture 9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042987" y="2708275"/>
            <a:ext cx="1754187" cy="2089150"/>
          </a:xfrm>
          <a:prstGeom prst="rect">
            <a:avLst/>
          </a:prstGeom>
          <a:noFill/>
        </p:spPr>
      </p:pic>
      <p:sp>
        <p:nvSpPr>
          <p:cNvPr id="9221" name="Rectangle 2"/>
          <p:cNvSpPr>
            <a:spLocks noChangeShapeType="1" noGrp="1"/>
          </p:cNvSpPr>
          <p:nvPr>
            <p:ph type="title"/>
          </p:nvPr>
        </p:nvSpPr>
        <p:spPr bwMode="auto">
          <a:xfrm>
            <a:off x="635000" y="552450"/>
            <a:ext cx="8075612" cy="1014412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/>
              <a:t>Where is the ballerina?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ShapeType="1"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en-US"/>
              <a:t>Where is the toy soldier?</a:t>
            </a:r>
            <a:endParaRPr/>
          </a:p>
        </p:txBody>
      </p:sp>
      <p:sp>
        <p:nvSpPr>
          <p:cNvPr id="10243" name="Rectangle 6"/>
          <p:cNvSpPr txBox="1">
            <a:spLocks noChangeShapeType="1" noGrp="1"/>
          </p:cNvSpPr>
          <p:nvPr/>
        </p:nvSpPr>
        <p:spPr bwMode="auto">
          <a:xfrm>
            <a:off x="4643437" y="1628775"/>
            <a:ext cx="4038600" cy="4525962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900" lvl="0">
              <a:spcBef>
                <a:spcPts val="0"/>
              </a:spcBef>
              <a:defRPr/>
            </a:pPr>
            <a:r>
              <a:rPr lang="en-US" sz="6000"/>
              <a:t>____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on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in</a:t>
            </a:r>
            <a:endParaRPr/>
          </a:p>
          <a:p>
            <a:pPr marL="342900" lvl="0">
              <a:spcBef>
                <a:spcPts val="0"/>
              </a:spcBef>
              <a:defRPr/>
            </a:pPr>
            <a:r>
              <a:rPr lang="en-US" sz="6000"/>
              <a:t>   under</a:t>
            </a:r>
            <a:endParaRPr/>
          </a:p>
        </p:txBody>
      </p:sp>
      <p:pic>
        <p:nvPicPr>
          <p:cNvPr id="10244" name="Picture 7"/>
          <p:cNvPicPr>
            <a:picLocks noChangeAspect="1" noGrp="1"/>
          </p:cNvPicPr>
          <p:nvPr>
            <p:ph type="obj"/>
          </p:nvPr>
        </p:nvPicPr>
        <p:blipFill>
          <a:blip r:embed="rId2"/>
          <a:srcRect l="0" t="0" r="0" b="0"/>
          <a:stretch/>
        </p:blipFill>
        <p:spPr bwMode="auto">
          <a:xfrm>
            <a:off x="468312" y="2133600"/>
            <a:ext cx="4038600" cy="849312"/>
          </a:xfrm>
          <a:prstGeom prst="rect">
            <a:avLst/>
          </a:prstGeom>
          <a:noFill/>
        </p:spPr>
      </p:pic>
      <p:pic>
        <p:nvPicPr>
          <p:cNvPr id="10245" name="Picture 8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476375" y="2852737"/>
            <a:ext cx="1373187" cy="35464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1_Тема Office">
  <a:themeElements>
    <a:clrScheme name="Default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00FF"/>
      </a:hlink>
      <a:folHlink>
        <a:srgbClr val="800080"/>
      </a:folHlink>
    </a:clrScheme>
    <a:fontScheme name="default">
      <a:majorFont>
        <a:latin typeface="Calibri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Р7-Офис/7.3.3.220</Application>
  <DocSecurity>0</DocSecurity>
  <PresentationFormat/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Твои новые друзья!!!</dc:title>
  <dc:subject/>
  <dc:creator>User</dc:creator>
  <cp:keywords/>
  <dc:description/>
  <dc:identifier/>
  <dc:language/>
  <cp:lastModifiedBy/>
  <cp:revision>55</cp:revision>
  <dcterms:created xsi:type="dcterms:W3CDTF">2016-02-07T15:35:00Z</dcterms:created>
  <dcterms:modified xsi:type="dcterms:W3CDTF">2025-12-19T11:25:09Z</dcterms:modified>
  <cp:category/>
  <cp:contentStatus/>
  <cp:version/>
</cp:coreProperties>
</file>