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88" r:id="rId4"/>
    <p:sldId id="276" r:id="rId5"/>
    <p:sldId id="277" r:id="rId6"/>
    <p:sldId id="278" r:id="rId7"/>
    <p:sldId id="279" r:id="rId8"/>
    <p:sldId id="280" r:id="rId9"/>
    <p:sldId id="281" r:id="rId10"/>
    <p:sldId id="282" r:id="rId11"/>
    <p:sldId id="283" r:id="rId12"/>
    <p:sldId id="284" r:id="rId13"/>
    <p:sldId id="285" r:id="rId14"/>
    <p:sldId id="286" r:id="rId15"/>
    <p:sldId id="260" r:id="rId16"/>
    <p:sldId id="261" r:id="rId17"/>
    <p:sldId id="266" r:id="rId18"/>
    <p:sldId id="289" r:id="rId19"/>
    <p:sldId id="267" r:id="rId20"/>
    <p:sldId id="268" r:id="rId21"/>
    <p:sldId id="269" r:id="rId22"/>
    <p:sldId id="270" r:id="rId23"/>
    <p:sldId id="272" r:id="rId24"/>
    <p:sldId id="273" r:id="rId2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29.05.2026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hyperlink" Target="https://vk.com/wall-223229275_242" TargetMode="Externa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hyperlink" Target="https://dronschool.ru/the_use_of_uavs" TargetMode="Externa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0"/>
            <a:ext cx="7772400" cy="30963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chemeClr val="tx2"/>
                </a:solidFill>
              </a:rPr>
              <a:t>Конкурс «21 век- век будущего»</a:t>
            </a:r>
            <a:br>
              <a:rPr lang="ru-RU" sz="3200" b="1" dirty="0">
                <a:solidFill>
                  <a:schemeClr val="tx2"/>
                </a:solidFill>
              </a:rPr>
            </a:br>
            <a:br>
              <a:rPr lang="ru-RU" sz="3200" dirty="0">
                <a:solidFill>
                  <a:schemeClr val="tx2"/>
                </a:solidFill>
              </a:rPr>
            </a:br>
            <a:r>
              <a:rPr lang="ru-RU" sz="3200" b="1" dirty="0">
                <a:solidFill>
                  <a:schemeClr val="accent1"/>
                </a:solidFill>
              </a:rPr>
              <a:t>Профессия будущего: </a:t>
            </a:r>
            <a:br>
              <a:rPr lang="ru-RU" sz="3200" b="1" dirty="0">
                <a:solidFill>
                  <a:schemeClr val="accent1"/>
                </a:solidFill>
              </a:rPr>
            </a:br>
            <a:r>
              <a:rPr lang="ru-RU" sz="3200" b="1" dirty="0">
                <a:solidFill>
                  <a:schemeClr val="accent1"/>
                </a:solidFill>
              </a:rPr>
              <a:t> Оператор дрона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4001870"/>
            <a:ext cx="6904856" cy="2235442"/>
          </a:xfrm>
        </p:spPr>
        <p:txBody>
          <a:bodyPr>
            <a:noAutofit/>
          </a:bodyPr>
          <a:lstStyle/>
          <a:p>
            <a:pPr algn="r">
              <a:defRPr/>
            </a:pPr>
            <a:r>
              <a:rPr lang="ru-RU" sz="2800" dirty="0">
                <a:solidFill>
                  <a:schemeClr val="tx1"/>
                </a:solidFill>
              </a:rPr>
              <a:t>КОУ ВО «ЦЛПДО»</a:t>
            </a:r>
          </a:p>
          <a:p>
            <a:pPr algn="r">
              <a:defRPr/>
            </a:pPr>
            <a:r>
              <a:rPr lang="ru-RU" sz="2800" dirty="0">
                <a:solidFill>
                  <a:schemeClr val="tx1"/>
                </a:solidFill>
              </a:rPr>
              <a:t>Прохоров Тимофей, 16 лет</a:t>
            </a:r>
          </a:p>
          <a:p>
            <a:pPr algn="r">
              <a:defRPr/>
            </a:pPr>
            <a:endParaRPr lang="ru-RU" sz="2400" dirty="0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2400" dirty="0">
                <a:solidFill>
                  <a:schemeClr val="tx1"/>
                </a:solidFill>
              </a:rPr>
              <a:t>Классный руководитель: </a:t>
            </a:r>
          </a:p>
          <a:p>
            <a:pPr algn="r">
              <a:defRPr/>
            </a:pPr>
            <a:r>
              <a:rPr lang="ru-RU" sz="2400" dirty="0">
                <a:solidFill>
                  <a:schemeClr val="tx1"/>
                </a:solidFill>
              </a:rPr>
              <a:t>Чепков Сергей Павлович</a:t>
            </a:r>
            <a:endParaRPr lang="ru-RU" sz="2400" dirty="0"/>
          </a:p>
        </p:txBody>
      </p:sp>
      <p:pic>
        <p:nvPicPr>
          <p:cNvPr id="3074" name="Picture 2" descr="https://tehnoteca.ru/img/1254/1253282/silverlit_hydrocopter_10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39552" y="4001870"/>
            <a:ext cx="2664296" cy="2664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403E588-EAC0-9AB9-1A89-E45F30907C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2866330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Экологический мониторинг</a:t>
            </a:r>
            <a:br>
              <a:rPr lang="ru-RU" sz="2400" b="1" dirty="0"/>
            </a:br>
            <a:br>
              <a:rPr lang="ru-RU" sz="2400" dirty="0"/>
            </a:br>
            <a:r>
              <a:rPr lang="ru-RU" sz="2400" dirty="0"/>
              <a:t> Дроны помогают экологам следить за состоянием лесов, рек, озёр и океанов. Они применяются для изучения дикой природы и оценки воздействия человеческой деятельности на окружающую среду.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C8CD0FB-8B0E-A9F7-9321-F038ED82D7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066" y="2852936"/>
            <a:ext cx="6553868" cy="3672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6232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9650144-2905-CED6-2ADE-6CA3F66B8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257829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Тушение лесных пожаров</a:t>
            </a:r>
            <a:br>
              <a:rPr lang="ru-RU" sz="2400" b="1" dirty="0"/>
            </a:br>
            <a:br>
              <a:rPr lang="ru-RU" sz="2400" dirty="0"/>
            </a:br>
            <a:r>
              <a:rPr lang="ru-RU" sz="2400" dirty="0"/>
              <a:t>БПЛА обнаруживают начало пожара, отслеживают динамику его распространения и даже доставляют огнетушащие вещества.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45B76484-1C6C-A397-82FB-EE668C8D5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8941" y="2395066"/>
            <a:ext cx="6086118" cy="4188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6872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AF489C6-6AD9-A4AA-328C-E628A15F60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07424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Логистика и доставка</a:t>
            </a:r>
            <a:br>
              <a:rPr lang="ru-RU" sz="2400" b="1" dirty="0"/>
            </a:br>
            <a:br>
              <a:rPr lang="ru-RU" sz="2400" dirty="0"/>
            </a:br>
            <a:r>
              <a:rPr lang="ru-RU" sz="2400" dirty="0"/>
              <a:t>Дроны всё чаще заменяют вертолёты и внедорожники в логистике, особенно в Арктике, Сибири и Дальнем Востоке, где дорог либо нет, либо они размыты.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431F770-E1F3-F442-9640-718D36517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662" y="2506886"/>
            <a:ext cx="790867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366422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1E231A-74BB-2BDC-F27D-D97BC29D93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866330"/>
          </a:xfrm>
        </p:spPr>
        <p:txBody>
          <a:bodyPr>
            <a:normAutofit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Развлечения и спорт</a:t>
            </a:r>
            <a:br>
              <a:rPr lang="ru-RU" sz="2700" b="1" dirty="0"/>
            </a:br>
            <a:br>
              <a:rPr lang="ru-RU" sz="2700" dirty="0"/>
            </a:br>
            <a:r>
              <a:rPr lang="ru-RU" sz="2700" dirty="0"/>
              <a:t>БПЛА всё чаще используются в туристической индустрии, экстремальных видах спорта и организованных шоу. </a:t>
            </a:r>
            <a:br>
              <a:rPr lang="ru-RU" dirty="0">
                <a:hlinkClick r:id="rId2"/>
              </a:rPr>
            </a:br>
            <a:endParaRPr lang="ru-RU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617C4B6-351D-490E-7274-44DB28025EA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51609" y="2564904"/>
            <a:ext cx="7040782" cy="39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962910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332CC2-8779-DB98-11FF-1D883CE272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44624"/>
            <a:ext cx="8229600" cy="221825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Киноиндустрия</a:t>
            </a:r>
            <a:br>
              <a:rPr lang="ru-RU" sz="2400" b="1" dirty="0"/>
            </a:br>
            <a:br>
              <a:rPr lang="ru-RU" sz="2400" b="1" dirty="0"/>
            </a:br>
            <a:r>
              <a:rPr lang="ru-RU" sz="2400" dirty="0"/>
              <a:t>С помощью дронов снимают кадры, для которых раньше требовался вертолет с оператором.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989B11F-1CB9-7523-5759-15255309D0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2708921"/>
            <a:ext cx="8280920" cy="3312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966793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/>
              <a:t>Дроны используются в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картографической съёмке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pic>
        <p:nvPicPr>
          <p:cNvPr id="19460" name="Picture 4" descr="https://blog.climatefieldview.com.br/hs-fs/hubfs/drone%20(1).jpg?width=6000&amp;name=drone%20(1)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403485" y="1628800"/>
            <a:ext cx="8337030" cy="472937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AutoShape 2" descr="https://www.digi.com/getattachment/Blog/post/Secure-Scalable-IoT-Device-Management/GettyImages-874302066-1280x720.jpg?lang=en-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6" name="AutoShape 4" descr="https://www.digi.com/getattachment/Blog/post/Secure-Scalable-IoT-Device-Management/GettyImages-874302066-1280x720.jpg?lang=en-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38" name="AutoShape 6" descr="https://www.digi.com/getattachment/Blog/post/Secure-Scalable-IoT-Device-Management/GettyImages-874302066-1280x720.jpg?lang=en-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8440" name="AutoShape 8" descr="https://www.digi.com/getattachment/Blog/post/Secure-Scalable-IoT-Device-Management/GettyImages-874302066-1280x720.jpg?lang=en-U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8442" name="Picture 10" descr="https://clustersnn.ru/uploads/Krg3pdh2coPfhXRQQ47A2qAoDlxYxhED.pn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503072" y="1412776"/>
            <a:ext cx="8199885" cy="5013176"/>
          </a:xfrm>
          <a:prstGeom prst="rect">
            <a:avLst/>
          </a:prstGeom>
          <a:noFill/>
        </p:spPr>
      </p:pic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Autofit/>
          </a:bodyPr>
          <a:lstStyle/>
          <a:p>
            <a:r>
              <a:rPr lang="ru-RU" sz="2800" dirty="0"/>
              <a:t>Дроны используются для </a:t>
            </a:r>
            <a:br>
              <a:rPr lang="ru-RU" sz="2800" dirty="0"/>
            </a:br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метеорологических наблюдений </a:t>
            </a:r>
            <a:r>
              <a:rPr lang="ru-RU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457200" y="26064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делает оператор БПЛА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sz="half" idx="4294967295"/>
          </p:nvPr>
        </p:nvSpPr>
        <p:spPr>
          <a:xfrm>
            <a:off x="0" y="980728"/>
            <a:ext cx="8964488" cy="3951288"/>
          </a:xfrm>
        </p:spPr>
        <p:txBody>
          <a:bodyPr>
            <a:normAutofit/>
          </a:bodyPr>
          <a:lstStyle/>
          <a:p>
            <a:r>
              <a:rPr lang="ru-RU" sz="2800" dirty="0"/>
              <a:t>Оператор беспилотных летательных аппаратов (оператор БПЛА, специалист по управлению и обслуживанию беспилотных воздушных аппаратов) – специалист, который управляет современными летательными аппаратами дистанционно.</a:t>
            </a:r>
          </a:p>
          <a:p>
            <a:endParaRPr lang="ru-RU" dirty="0"/>
          </a:p>
        </p:txBody>
      </p:sp>
      <p:pic>
        <p:nvPicPr>
          <p:cNvPr id="23555" name="Picture 3" descr="https://fb.ru/media/i/2/8/9/9/8/9/9/i/28998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1748716" y="3347840"/>
            <a:ext cx="5646567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BD7B6AC-70AF-3C29-59A3-561B01D4D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746650"/>
          </a:xfrm>
        </p:spPr>
        <p:txBody>
          <a:bodyPr>
            <a:normAutofit/>
          </a:bodyPr>
          <a:lstStyle/>
          <a:p>
            <a:pPr algn="l"/>
            <a:r>
              <a:rPr lang="ru-RU" sz="24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обязанности оператора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/>
              <a:t>входит не только управление дроном во время полёта, но и целый комплекс задач:</a:t>
            </a:r>
            <a:br>
              <a:rPr lang="ru-RU" sz="2400" dirty="0"/>
            </a:br>
            <a:r>
              <a:rPr lang="ru-RU" sz="2400" dirty="0"/>
              <a:t> </a:t>
            </a:r>
            <a:r>
              <a:rPr lang="ru-RU" sz="2400" i="1" dirty="0"/>
              <a:t>- составление полётного задания и плана полёта;</a:t>
            </a:r>
            <a:br>
              <a:rPr lang="ru-RU" sz="2400" i="1" dirty="0"/>
            </a:br>
            <a:r>
              <a:rPr lang="ru-RU" sz="2400" i="1" dirty="0"/>
              <a:t>- подготовка аппарата к выполнению задания (проверка состояния, зарядка аккумуляторов, настройка оборудования);</a:t>
            </a:r>
            <a:br>
              <a:rPr lang="ru-RU" sz="2400" i="1" dirty="0"/>
            </a:br>
            <a:r>
              <a:rPr lang="ru-RU" sz="2400" i="1" dirty="0"/>
              <a:t>- мониторинг полёта с помощью пультов управления или мобильных приложений (отслеживание уровня заряда батареи, скорости, высоты и других параметров);</a:t>
            </a:r>
            <a:br>
              <a:rPr lang="ru-RU" sz="2400" i="1" dirty="0"/>
            </a:br>
            <a:r>
              <a:rPr lang="ru-RU" sz="2400" i="1" dirty="0"/>
              <a:t>- принятие решений в нештатных ситуациях;</a:t>
            </a:r>
            <a:br>
              <a:rPr lang="ru-RU" sz="2400" i="1" dirty="0"/>
            </a:br>
            <a:r>
              <a:rPr lang="ru-RU" sz="2400" i="1" dirty="0"/>
              <a:t>- обработка и анализ данных, полученных с камер и сенсоров;</a:t>
            </a:r>
            <a:br>
              <a:rPr lang="ru-RU" sz="2400" i="1" dirty="0"/>
            </a:br>
            <a:r>
              <a:rPr lang="ru-RU" sz="2400" i="1" dirty="0"/>
              <a:t>- техническое обслуживание и ремонт БПЛА;</a:t>
            </a:r>
            <a:br>
              <a:rPr lang="ru-RU" sz="2400" i="1" dirty="0"/>
            </a:br>
            <a:r>
              <a:rPr lang="ru-RU" sz="2400" i="1" dirty="0"/>
              <a:t>- ведение документации.</a:t>
            </a:r>
            <a:br>
              <a:rPr lang="ru-RU" sz="2400" i="1" dirty="0"/>
            </a:br>
            <a:endParaRPr lang="ru-RU" sz="2400" i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88BBE54-82D8-1964-FC48-22502F7F57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61428" y="4581128"/>
            <a:ext cx="1918186" cy="201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015842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 стать оператором </a:t>
            </a:r>
            <a:r>
              <a:rPr lang="ru-RU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беспилотника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Считается, что успешными операторами БПЛА становятся любители видеоигр, потому что пилотирование дрона похоже на привычные игровые симуляторы</a:t>
            </a:r>
          </a:p>
        </p:txBody>
      </p:sp>
      <p:pic>
        <p:nvPicPr>
          <p:cNvPr id="4" name="Рисунок 3" descr="https://avatars.mds.yandex.net/get-zen_doc/3636601/pub_5ee73c835991a234c2b35d10_5ee740059032eb04cc76f405/scale_1200"/>
          <p:cNvPicPr/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2267744" y="3717032"/>
            <a:ext cx="4458072" cy="27911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647564" y="227304"/>
            <a:ext cx="7848872" cy="3946450"/>
          </a:xfrm>
        </p:spPr>
        <p:txBody>
          <a:bodyPr>
            <a:noAutofit/>
          </a:bodyPr>
          <a:lstStyle/>
          <a:p>
            <a:r>
              <a:rPr lang="ru-RU" sz="3600" b="1" dirty="0">
                <a:solidFill>
                  <a:schemeClr val="accent1"/>
                </a:solidFill>
              </a:rPr>
              <a:t>Беспилотные летательные аппараты</a:t>
            </a:r>
            <a:r>
              <a:rPr lang="ru-RU" sz="3600" dirty="0"/>
              <a:t> (БПЛА) или </a:t>
            </a:r>
            <a:r>
              <a:rPr lang="ru-RU" sz="3600" dirty="0" err="1"/>
              <a:t>беспилотники</a:t>
            </a:r>
            <a:r>
              <a:rPr lang="ru-RU" sz="3600" dirty="0"/>
              <a:t>  - это самолеты, вертолеты, аэростаты или </a:t>
            </a:r>
            <a:r>
              <a:rPr lang="ru-RU" sz="3600" dirty="0" err="1"/>
              <a:t>дроны</a:t>
            </a:r>
            <a:r>
              <a:rPr lang="ru-RU" sz="3600" dirty="0"/>
              <a:t>, которые пилотируются дистанционно оператором или полностью автоматически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A2D15F13-DA7F-FCC2-8613-9C5C5EC7FE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07442" y="4149080"/>
            <a:ext cx="4129116" cy="2318814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id="{C48B3F43-9193-A322-A098-4E7E8DA5B4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7200" y="404664"/>
            <a:ext cx="8291264" cy="5400600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Оператор должен обладать:</a:t>
            </a:r>
          </a:p>
          <a:p>
            <a:r>
              <a:rPr lang="ru-RU" dirty="0"/>
              <a:t>глубокими техническими знаниями (механика, электроника, принципы работы беспилотных систем, навигации и управления);</a:t>
            </a:r>
          </a:p>
          <a:p>
            <a:r>
              <a:rPr lang="ru-RU" dirty="0"/>
              <a:t>навыками пилотирования (умение маневрировать в ограниченных пространствах, работать в сложных погодных условиях);</a:t>
            </a:r>
          </a:p>
          <a:p>
            <a:r>
              <a:rPr lang="ru-RU" dirty="0"/>
              <a:t>умением работать со специализированным программным обеспечением для картографирования, анализа видеоматериалов и обработки полётных данных;</a:t>
            </a:r>
          </a:p>
          <a:p>
            <a:r>
              <a:rPr lang="ru-RU" dirty="0"/>
              <a:t>внимательностью для быстрого выявления сбоев в работе техники;</a:t>
            </a:r>
          </a:p>
          <a:p>
            <a:r>
              <a:rPr lang="ru-RU" dirty="0"/>
              <a:t>стрессоустойчивостью для принятия верных решений в экстренных ситуациях. </a:t>
            </a:r>
          </a:p>
          <a:p>
            <a:r>
              <a:rPr lang="ru-RU" dirty="0"/>
              <a:t>Также важно знание законодательства, регулирующего использование БПЛА. </a:t>
            </a:r>
          </a:p>
          <a:p>
            <a:endParaRPr lang="ru-RU" dirty="0"/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B321BAA-8E8D-9976-099C-D852AEE71D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56176" y="5013176"/>
            <a:ext cx="2715101" cy="1584176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5780" y="476672"/>
            <a:ext cx="8532440" cy="5352256"/>
          </a:xfrm>
        </p:spPr>
        <p:txBody>
          <a:bodyPr>
            <a:normAutofit fontScale="77500" lnSpcReduction="20000"/>
          </a:bodyPr>
          <a:lstStyle/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профессию оператора БПЛА </a:t>
            </a:r>
          </a:p>
          <a:p>
            <a:pPr marL="0" indent="0" algn="ctr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можно несколькими способами:</a:t>
            </a:r>
          </a:p>
          <a:p>
            <a:pPr marL="0" indent="0">
              <a:buNone/>
            </a:pPr>
            <a:endParaRPr lang="ru-RU" b="1" dirty="0"/>
          </a:p>
          <a:p>
            <a:r>
              <a:rPr lang="ru-RU" b="1" dirty="0"/>
              <a:t>В колледжах и вузах.</a:t>
            </a:r>
            <a:r>
              <a:rPr lang="ru-RU" dirty="0"/>
              <a:t> В России есть программы среднего профессионального и высшего образования по специальностям, связанным с эксплуатацией беспилотных авиационных систем.</a:t>
            </a:r>
          </a:p>
          <a:p>
            <a:r>
              <a:rPr lang="ru-RU" b="1" dirty="0"/>
              <a:t>На курсах.</a:t>
            </a:r>
            <a:r>
              <a:rPr lang="ru-RU" dirty="0"/>
              <a:t> Сертифицированные авиационные учебные центры проводят профессиональную подготовку, часто в сотрудничестве с производителями дронов и разработчиками программного обеспечения. </a:t>
            </a:r>
          </a:p>
          <a:p>
            <a:r>
              <a:rPr lang="ru-RU" b="1" dirty="0"/>
              <a:t>В рамках национальных проектов.</a:t>
            </a:r>
            <a:r>
              <a:rPr lang="ru-RU" dirty="0"/>
              <a:t> Например, национальный проект «Беспилотные авиационные системы» нацелен на подготовку кадров для гражданской беспилотной авиации.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41771"/>
            <a:ext cx="8229600" cy="850106"/>
          </a:xfrm>
        </p:spPr>
        <p:txBody>
          <a:bodyPr>
            <a:noAutofit/>
          </a:bodyPr>
          <a:lstStyle/>
          <a:p>
            <a:r>
              <a:rPr 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универсальные компетенции нужны оператору беспилотников: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794085"/>
            <a:ext cx="8075240" cy="3168352"/>
          </a:xfrm>
        </p:spPr>
        <p:txBody>
          <a:bodyPr>
            <a:normAutofit/>
          </a:bodyPr>
          <a:lstStyle/>
          <a:p>
            <a:pPr algn="ctr">
              <a:buNone/>
            </a:pPr>
            <a:br>
              <a:rPr lang="ru-RU" dirty="0"/>
            </a:br>
            <a:r>
              <a:rPr lang="ru-RU" sz="3000" dirty="0"/>
              <a:t>-  Аналитический склад ума.</a:t>
            </a:r>
            <a:br>
              <a:rPr lang="ru-RU" sz="3000" dirty="0"/>
            </a:br>
            <a:r>
              <a:rPr lang="ru-RU" sz="3000" dirty="0"/>
              <a:t>-  Ответственность.</a:t>
            </a:r>
            <a:br>
              <a:rPr lang="ru-RU" sz="3000" dirty="0"/>
            </a:br>
            <a:r>
              <a:rPr lang="ru-RU" sz="3000" dirty="0"/>
              <a:t>-  Внимание к деталям.</a:t>
            </a:r>
            <a:br>
              <a:rPr lang="ru-RU" sz="3000" dirty="0"/>
            </a:br>
            <a:r>
              <a:rPr lang="ru-RU" sz="3000" dirty="0"/>
              <a:t>-  Наблюдательность.</a:t>
            </a:r>
            <a:br>
              <a:rPr lang="ru-RU" sz="3000" dirty="0"/>
            </a:br>
            <a:r>
              <a:rPr lang="ru-RU" sz="3000" dirty="0"/>
              <a:t>-  Стрессоустойчивость.</a:t>
            </a:r>
          </a:p>
          <a:p>
            <a:pPr algn="ctr"/>
            <a:endParaRPr lang="ru-RU" sz="4400" dirty="0"/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AD812B39-2B8C-BA2A-1CB5-2DD4B9DC9A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1800" y="3962437"/>
            <a:ext cx="3465313" cy="2543349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Что делать уже сейчас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052736"/>
            <a:ext cx="8964488" cy="5184576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ru-RU" dirty="0"/>
              <a:t>Углубленно изучайте математику, физику, информатику и английский язык в школе.</a:t>
            </a:r>
          </a:p>
          <a:p>
            <a:pPr marL="514350" indent="-514350">
              <a:buAutoNum type="arabicPeriod"/>
            </a:pPr>
            <a:r>
              <a:rPr lang="ru-RU" dirty="0"/>
              <a:t>Играйте в авиасимуляторы на ПК, наиболее реально отражающие процесс пилотирования самолета и вертолета.</a:t>
            </a:r>
          </a:p>
          <a:p>
            <a:pPr marL="514350" indent="-514350">
              <a:buAutoNum type="arabicPeriod"/>
            </a:pPr>
            <a:r>
              <a:rPr lang="ru-RU" dirty="0"/>
              <a:t>Приобретите себе квадрокоптер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BB8DDC32-5942-7162-BEAD-97F984885D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7824" y="4439487"/>
            <a:ext cx="3168352" cy="2112235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s://imgaz.staticbg.com/thumb/large/oaupload/banggood/images/73/64/cf5f9b50-324e-4e81-bd1b-3e92a3a1d399.jpg"/>
          <p:cNvPicPr>
            <a:picLocks noChangeAspect="1" noChangeArrowheads="1"/>
          </p:cNvPicPr>
          <p:nvPr/>
        </p:nvPicPr>
        <p:blipFill>
          <a:blip r:embed="rId2" cstate="screen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A4DC8DA-2146-8096-57BC-A0341A595C79}"/>
              </a:ext>
            </a:extLst>
          </p:cNvPr>
          <p:cNvSpPr txBox="1"/>
          <p:nvPr/>
        </p:nvSpPr>
        <p:spPr>
          <a:xfrm>
            <a:off x="899592" y="908721"/>
            <a:ext cx="4605844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400" dirty="0"/>
              <a:t>Профессия оператора беспилотных летательных аппаратов (БПЛА)  выходит за рамки исключительно военной сферы и рассматривается как одна из профессий будущего. Это связано с быстрым развитием технологий, расширением сфер применения дронов и растущим спросом на квалифицированных специалистов в гражданской сфере. 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FE731797-3790-698D-8A02-D436AE6E31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12160" y="1852422"/>
            <a:ext cx="2636912" cy="26369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860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A93B23B-DD1D-10B6-B4C1-E5D8FBF14A9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-171400"/>
            <a:ext cx="8229600" cy="3261391"/>
          </a:xfrm>
        </p:spPr>
        <p:txBody>
          <a:bodyPr>
            <a:norm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БПЛА можно</a:t>
            </a:r>
            <a:b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использовать в следующих отраслях: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D4B65F5-CE78-E994-C11B-FEEB79E9B6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7948" y="3089991"/>
            <a:ext cx="5508104" cy="30983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05132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936DC9C-223D-A98C-81A4-86F8B7E643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0364" y="188640"/>
            <a:ext cx="8363272" cy="257829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Сельское хозяйство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2400" dirty="0"/>
              <a:t>БПЛА обеспечивают мониторинг полей, обработку посевов и контроль за использованием удобрений. Они помогают оценивать качество и состав почвы, состояние растений, определять оптимальное количество воды. 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A3AB328A-3971-E8EF-5451-F0F0CFFB6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7908" y="2842973"/>
            <a:ext cx="6228184" cy="36493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454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CAD33BA-3BC3-4423-ACFC-E7DEB9557B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310154"/>
            <a:ext cx="8229600" cy="236227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Строительство</a:t>
            </a:r>
            <a:br>
              <a:rPr lang="ru-RU" sz="2400" b="1" dirty="0"/>
            </a:br>
            <a:br>
              <a:rPr lang="ru-RU" sz="2400" dirty="0"/>
            </a:br>
            <a:r>
              <a:rPr lang="ru-RU" sz="2400" dirty="0"/>
              <a:t>С помощью дронов можно исследовать местность для строительства, корректировать строительные решения, контролировать ход работ и безопасность на стройплощадке. </a:t>
            </a:r>
          </a:p>
        </p:txBody>
      </p:sp>
      <p:pic>
        <p:nvPicPr>
          <p:cNvPr id="1026" name="Picture 2" descr="Picture background">
            <a:extLst>
              <a:ext uri="{FF2B5EF4-FFF2-40B4-BE49-F238E27FC236}">
                <a16:creationId xmlns:a16="http://schemas.microsoft.com/office/drawing/2014/main" id="{FBCC8C1B-8510-C570-E6AC-CC74EB85C7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9614" y="2657586"/>
            <a:ext cx="6064771" cy="40431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6186506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6ADC35F-6A96-39C5-1D37-AE858F65D4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88640"/>
            <a:ext cx="8229600" cy="2448272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Энергетика</a:t>
            </a:r>
            <a:br>
              <a:rPr lang="ru-RU" sz="2400" b="1" dirty="0"/>
            </a:br>
            <a:br>
              <a:rPr lang="ru-RU" sz="2400" dirty="0"/>
            </a:br>
            <a:r>
              <a:rPr lang="ru-RU" sz="2400" dirty="0"/>
              <a:t>БПЛА проводят мониторинг линий электропередач, теплотрасс и трубопроводов. Дроны с тепловизорами выявляют перегрев кабелей или утечки на ранних стадиях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DA5D80CB-7D3F-CDEE-3220-35B75510397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12" y="2579245"/>
            <a:ext cx="6156176" cy="40639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79802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B5F3A40-D194-BA4C-C09C-368C940838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794322"/>
          </a:xfrm>
        </p:spPr>
        <p:txBody>
          <a:bodyPr>
            <a:normAutofit fontScale="90000"/>
          </a:bodyPr>
          <a:lstStyle/>
          <a:p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Нефтегазовая отрасль</a:t>
            </a:r>
            <a:br>
              <a:rPr lang="ru-RU" sz="2700" b="1" dirty="0"/>
            </a:br>
            <a:r>
              <a:rPr lang="ru-RU" sz="2700" dirty="0"/>
              <a:t> </a:t>
            </a:r>
            <a:br>
              <a:rPr lang="ru-RU" sz="2700" dirty="0"/>
            </a:br>
            <a:r>
              <a:rPr lang="ru-RU" sz="2700" dirty="0"/>
              <a:t>Дроны используются для инспекции трубопроводов, резервуарных парков и промышленных объектов в труднодоступных и опасных зонах. </a:t>
            </a:r>
            <a:br>
              <a:rPr lang="ru-RU" dirty="0">
                <a:hlinkClick r:id="rId2"/>
              </a:rPr>
            </a:br>
            <a:endParaRPr lang="ru-RU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6B34BBC-01EB-10F9-2078-491E4E71822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6820" y="2608722"/>
            <a:ext cx="7050360" cy="397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71808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E1600A8-1AA8-D30E-4E81-DD14AAFD9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199" y="188640"/>
            <a:ext cx="8229600" cy="272231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Охрана и безопасность</a:t>
            </a:r>
            <a:br>
              <a:rPr lang="ru-RU" sz="2400" b="1" dirty="0"/>
            </a:br>
            <a:br>
              <a:rPr lang="ru-RU" sz="2400" dirty="0"/>
            </a:br>
            <a:r>
              <a:rPr lang="ru-RU" sz="2400" dirty="0"/>
              <a:t>БПЛА применяются для патрулирования больших территорий, мониторинга охраняемых объектов и обнаружения нарушений. 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FA55787-542D-BE2B-70F2-96CC6663CA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7531" y="2564904"/>
            <a:ext cx="6548938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34269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140</TotalTime>
  <Words>754</Words>
  <Application>Microsoft Office PowerPoint</Application>
  <PresentationFormat>Экран (4:3)</PresentationFormat>
  <Paragraphs>45</Paragraphs>
  <Slides>24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24</vt:i4>
      </vt:variant>
    </vt:vector>
  </HeadingPairs>
  <TitlesOfParts>
    <vt:vector size="28" baseType="lpstr">
      <vt:lpstr>Arial</vt:lpstr>
      <vt:lpstr>Calibri</vt:lpstr>
      <vt:lpstr>Times New Roman</vt:lpstr>
      <vt:lpstr>Тема Office</vt:lpstr>
      <vt:lpstr>Конкурс «21 век- век будущего»  Профессия будущего:   Оператор дрона </vt:lpstr>
      <vt:lpstr>Беспилотные летательные аппараты (БПЛА) или беспилотники  - это самолеты, вертолеты, аэростаты или дроны, которые пилотируются дистанционно оператором или полностью автоматически</vt:lpstr>
      <vt:lpstr>Презентация PowerPoint</vt:lpstr>
      <vt:lpstr>БПЛА можно  использовать в следующих отраслях:</vt:lpstr>
      <vt:lpstr>Сельское хозяйство   БПЛА обеспечивают мониторинг полей, обработку посевов и контроль за использованием удобрений. Они помогают оценивать качество и состав почвы, состояние растений, определять оптимальное количество воды. </vt:lpstr>
      <vt:lpstr>Строительство  С помощью дронов можно исследовать местность для строительства, корректировать строительные решения, контролировать ход работ и безопасность на стройплощадке. </vt:lpstr>
      <vt:lpstr>Энергетика  БПЛА проводят мониторинг линий электропередач, теплотрасс и трубопроводов. Дроны с тепловизорами выявляют перегрев кабелей или утечки на ранних стадиях</vt:lpstr>
      <vt:lpstr>Нефтегазовая отрасль   Дроны используются для инспекции трубопроводов, резервуарных парков и промышленных объектов в труднодоступных и опасных зонах.  </vt:lpstr>
      <vt:lpstr>Охрана и безопасность  БПЛА применяются для патрулирования больших территорий, мониторинга охраняемых объектов и обнаружения нарушений.  </vt:lpstr>
      <vt:lpstr>Экологический мониторинг   Дроны помогают экологам следить за состоянием лесов, рек, озёр и океанов. Они применяются для изучения дикой природы и оценки воздействия человеческой деятельности на окружающую среду.</vt:lpstr>
      <vt:lpstr>Тушение лесных пожаров  БПЛА обнаруживают начало пожара, отслеживают динамику его распространения и даже доставляют огнетушащие вещества. </vt:lpstr>
      <vt:lpstr>Логистика и доставка  Дроны всё чаще заменяют вертолёты и внедорожники в логистике, особенно в Арктике, Сибири и Дальнем Востоке, где дорог либо нет, либо они размыты.</vt:lpstr>
      <vt:lpstr>Развлечения и спорт  БПЛА всё чаще используются в туристической индустрии, экстремальных видах спорта и организованных шоу.  </vt:lpstr>
      <vt:lpstr>Киноиндустрия  С помощью дронов снимают кадры, для которых раньше требовался вертолет с оператором.</vt:lpstr>
      <vt:lpstr>Дроны используются в картографической съёмке:</vt:lpstr>
      <vt:lpstr>Дроны используются для  метеорологических наблюдений :</vt:lpstr>
      <vt:lpstr>Что делает оператор БПЛА </vt:lpstr>
      <vt:lpstr>В обязанности оператора входит не только управление дроном во время полёта, но и целый комплекс задач:  - составление полётного задания и плана полёта; - подготовка аппарата к выполнению задания (проверка состояния, зарядка аккумуляторов, настройка оборудования); - мониторинг полёта с помощью пультов управления или мобильных приложений (отслеживание уровня заряда батареи, скорости, высоты и других параметров); - принятие решений в нештатных ситуациях; - обработка и анализ данных, полученных с камер и сенсоров; - техническое обслуживание и ремонт БПЛА; - ведение документации. </vt:lpstr>
      <vt:lpstr>Как стать оператором беспилотника</vt:lpstr>
      <vt:lpstr>Презентация PowerPoint</vt:lpstr>
      <vt:lpstr>Презентация PowerPoint</vt:lpstr>
      <vt:lpstr>Какие универсальные компетенции нужны оператору беспилотников:</vt:lpstr>
      <vt:lpstr>Что делать уже сейчас 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Профессии будущего   Оператор дрона - от видеоигр к беспилотнику!</dc:title>
  <dc:creator>User</dc:creator>
  <cp:lastModifiedBy>homedj21@gmail.com</cp:lastModifiedBy>
  <cp:revision>11</cp:revision>
  <dcterms:created xsi:type="dcterms:W3CDTF">2023-03-13T15:34:56Z</dcterms:created>
  <dcterms:modified xsi:type="dcterms:W3CDTF">2026-05-29T09:04:44Z</dcterms:modified>
</cp:coreProperties>
</file>