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11.jpeg" ContentType="image/jpeg"/>
  <Override PartName="/ppt/media/image14.jpeg" ContentType="image/jpeg"/>
  <Override PartName="/ppt/media/image1.jpeg" ContentType="image/jpeg"/>
  <Override PartName="/ppt/media/image10.png" ContentType="image/png"/>
  <Override PartName="/ppt/media/image6.png" ContentType="image/png"/>
  <Override PartName="/ppt/media/image15.png" ContentType="image/png"/>
  <Override PartName="/ppt/media/media3.mp3" ContentType="audio/mpeg"/>
  <Override PartName="/ppt/media/image2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12.jpeg" ContentType="image/jpeg"/>
  <Override PartName="/ppt/media/image8.png" ContentType="image/png"/>
  <Override PartName="/ppt/media/image9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715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520" cy="9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111320"/>
            <a:ext cx="4037400" cy="314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8320" y="1111320"/>
            <a:ext cx="4037400" cy="314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2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3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0C50AE-0A73-4DFC-B367-0B6C3E69A2C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520" cy="9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8520" cy="377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8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9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30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9274688-EABC-4C12-BA99-5F00B9A3946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2160" y="3672360"/>
            <a:ext cx="7771320" cy="113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2160" y="2422440"/>
            <a:ext cx="7771320" cy="124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1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32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33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ADF5D8-B491-4A6A-BB50-DFFBBD43EB5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520" cy="9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79440"/>
            <a:ext cx="4039200" cy="53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1812240"/>
            <a:ext cx="4039200" cy="329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4645080" y="1279440"/>
            <a:ext cx="4040640" cy="53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4645080" y="1812240"/>
            <a:ext cx="4040640" cy="329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 idx="4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 idx="5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 idx="6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40E4509-F12D-478A-B90D-70D4FEA4DB8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520" cy="9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7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8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9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C122869-8260-471B-8683-73B32D12281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dt" idx="10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ftr" idx="11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2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E22DBE-477A-4479-816D-95244BDF5D2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8520" cy="9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8520" cy="331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3007080" cy="96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575160" y="227520"/>
            <a:ext cx="511056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1195920"/>
            <a:ext cx="300708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dt" idx="13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14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15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6F8CCA1-9425-433A-91A3-01B9B0E9C7A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792440" y="4000680"/>
            <a:ext cx="5485320" cy="4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792440" y="510480"/>
            <a:ext cx="5485320" cy="342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792440" y="4472640"/>
            <a:ext cx="54853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CB3873-8A22-4049-AD7F-07A09123818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1320" cy="12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dt" idx="19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ftr" idx="20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sldNum" idx="21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8684CC1-AC1D-4F61-A058-CCD7337AB08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8520" cy="331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520" cy="9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8520" cy="377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C873DF-6755-4606-A0C7-8E73EBA774B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blipFill rotWithShape="0">
          <a:blip r:embed="rId2"/>
          <a:stretch>
            <a:fillRect t="-9993" b="-9993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629400" y="190440"/>
            <a:ext cx="2056320" cy="406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90440"/>
            <a:ext cx="6018840" cy="406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45720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3124080" y="5297040"/>
            <a:ext cx="289440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6553080" y="5297040"/>
            <a:ext cx="2132640" cy="3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998CEF0-6B42-444F-80B6-81460436E4D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audio" Target="../media/media3.mp3"/><Relationship Id="rId3" Type="http://schemas.microsoft.com/office/2007/relationships/media" Target="../media/media3.mp3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video" Target="file:///home/teacher/&#1047;&#1072;&#1075;&#1088;&#1091;&#1079;&#1082;&#1080;/NULL" TargetMode="External"/><Relationship Id="rId4" Type="http://schemas.microsoft.com/office/2007/relationships/media" Target="file:///home/teacher/&#1047;&#1072;&#1075;&#1088;&#1091;&#1079;&#1082;&#1080;/NULL" TargetMode="Externa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video" Target="file:///home/teacher/&#1047;&#1072;&#1075;&#1088;&#1091;&#1079;&#1082;&#1080;/NULL" TargetMode="External"/><Relationship Id="rId5" Type="http://schemas.microsoft.com/office/2007/relationships/media" Target="file:///home/teacher/&#1047;&#1072;&#1075;&#1088;&#1091;&#1079;&#1082;&#1080;/NULL" TargetMode="External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31640" y="1921320"/>
            <a:ext cx="7915320" cy="201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6000" strike="noStrike" u="none">
                <a:solidFill>
                  <a:srgbClr val="ff0000"/>
                </a:solidFill>
                <a:effectLst/>
                <a:uFillTx/>
                <a:latin typeface="Monotype Corsiva"/>
              </a:rPr>
              <a:t>ВОЛШЕБНЫЙ </a:t>
            </a:r>
            <a:br>
              <a:rPr sz="6000"/>
            </a:br>
            <a:r>
              <a:rPr b="1" lang="uk-UA" sz="6000" strike="noStrike" u="none">
                <a:solidFill>
                  <a:srgbClr val="ff0000"/>
                </a:solidFill>
                <a:effectLst/>
                <a:uFillTx/>
                <a:latin typeface="Monotype Corsiva"/>
              </a:rPr>
              <a:t>МИР </a:t>
            </a:r>
            <a:br>
              <a:rPr sz="6000"/>
            </a:br>
            <a:r>
              <a:rPr b="1" lang="uk-UA" sz="6000" strike="noStrike" u="none">
                <a:solidFill>
                  <a:srgbClr val="ff0000"/>
                </a:solidFill>
                <a:effectLst/>
                <a:uFillTx/>
                <a:latin typeface="Monotype Corsiva"/>
              </a:rPr>
              <a:t>МАТЕМАТИКИ</a:t>
            </a:r>
            <a:endParaRPr b="0" lang="ru-RU" sz="6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83640" y="193320"/>
            <a:ext cx="7919640" cy="145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uk-UA" sz="4400" strike="noStrike" u="none">
                <a:solidFill>
                  <a:srgbClr val="1a01b3"/>
                </a:solidFill>
                <a:effectLst/>
                <a:uFillTx/>
                <a:latin typeface="Calibri"/>
              </a:rPr>
              <a:t>ГБОУ Школа № 1210</a:t>
            </a:r>
            <a:endParaRPr b="0" lang="ru-R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2" name="Прямоугольник 3"/>
          <p:cNvSpPr/>
          <p:nvPr/>
        </p:nvSpPr>
        <p:spPr>
          <a:xfrm>
            <a:off x="2842200" y="4494240"/>
            <a:ext cx="246672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3600" strike="noStrike" u="none">
                <a:solidFill>
                  <a:srgbClr val="ffff00"/>
                </a:solidFill>
                <a:effectLst/>
                <a:uFillTx/>
                <a:latin typeface="Calibri"/>
              </a:rPr>
              <a:t>      2025 год</a:t>
            </a: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3" descr=""/>
          <p:cNvPicPr/>
          <p:nvPr/>
        </p:nvPicPr>
        <p:blipFill>
          <a:blip r:embed="rId1"/>
          <a:stretch/>
        </p:blipFill>
        <p:spPr>
          <a:xfrm>
            <a:off x="539640" y="985320"/>
            <a:ext cx="3903840" cy="3763080"/>
          </a:xfrm>
          <a:prstGeom prst="rect">
            <a:avLst/>
          </a:prstGeom>
          <a:noFill/>
          <a:ln w="0">
            <a:noFill/>
          </a:ln>
          <a:effectLst>
            <a:glow rad="1905120">
              <a:srgbClr val="ffffff">
                <a:alpha val="78000"/>
              </a:srgbClr>
            </a:glow>
          </a:effectLst>
        </p:spPr>
      </p:pic>
      <p:sp>
        <p:nvSpPr>
          <p:cNvPr id="64" name="TextBox 4"/>
          <p:cNvSpPr/>
          <p:nvPr/>
        </p:nvSpPr>
        <p:spPr>
          <a:xfrm>
            <a:off x="4284000" y="1633320"/>
            <a:ext cx="4591080" cy="26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Monotype Corsiva"/>
              </a:rPr>
              <a:t>Собирайтесь, добры молодцы да      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Monotype Corsiva"/>
              </a:rPr>
              <a:t>                           красны девицы!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Monotype Corsiva"/>
              </a:rPr>
              <a:t>Состоится здесь зрелище  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Monotype Corsiva"/>
              </a:rPr>
              <a:t>                                   интересное,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Monotype Corsiva"/>
              </a:rPr>
              <a:t>На него должны прибыть 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Monotype Corsiva"/>
              </a:rPr>
              <a:t>                         гости известные!</a:t>
            </a:r>
            <a:endParaRPr b="0" lang="ru-R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5" name="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1920" y="4444920"/>
            <a:ext cx="608400" cy="60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Объект 3" descr=""/>
          <p:cNvPicPr/>
          <p:nvPr/>
        </p:nvPicPr>
        <p:blipFill>
          <a:blip r:embed="rId1"/>
          <a:stretch/>
        </p:blipFill>
        <p:spPr>
          <a:xfrm flipH="1">
            <a:off x="3781080" y="0"/>
            <a:ext cx="5629320" cy="5629320"/>
          </a:xfrm>
          <a:prstGeom prst="rect">
            <a:avLst/>
          </a:prstGeom>
          <a:noFill/>
          <a:ln w="0">
            <a:noFill/>
          </a:ln>
          <a:effectLst>
            <a:glow rad="1244520">
              <a:srgbClr val="ffffff">
                <a:alpha val="69000"/>
              </a:srgbClr>
            </a:glow>
          </a:effectLst>
        </p:spPr>
      </p:pic>
      <p:pic>
        <p:nvPicPr>
          <p:cNvPr id="67" name="Рисунок 4" descr=""/>
          <p:cNvPicPr/>
          <p:nvPr/>
        </p:nvPicPr>
        <p:blipFill>
          <a:blip r:embed="rId2"/>
          <a:stretch/>
        </p:blipFill>
        <p:spPr>
          <a:xfrm flipH="1">
            <a:off x="108720" y="913320"/>
            <a:ext cx="4498560" cy="3528000"/>
          </a:xfrm>
          <a:prstGeom prst="rect">
            <a:avLst/>
          </a:prstGeom>
          <a:noFill/>
          <a:ln w="0">
            <a:noFill/>
          </a:ln>
          <a:effectLst>
            <a:glow rad="825480">
              <a:srgbClr val="ffffff">
                <a:alpha val="89000"/>
              </a:srgbClr>
            </a:glow>
          </a:effectLst>
        </p:spPr>
      </p:pic>
      <p:sp>
        <p:nvSpPr>
          <p:cNvPr id="68" name="TextBox 2"/>
          <p:cNvSpPr/>
          <p:nvPr/>
        </p:nvSpPr>
        <p:spPr>
          <a:xfrm>
            <a:off x="267120" y="138600"/>
            <a:ext cx="871200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>
                  <a:glow rad="101520">
                    <a:srgbClr val="ffffff">
                      <a:alpha val="86000"/>
                    </a:srgbClr>
                  </a:glow>
                </a:effectLst>
                <a:uFillTx/>
                <a:latin typeface="Monotype Corsiva"/>
              </a:rPr>
              <a:t>   Математика       интеллект            развивает!</a:t>
            </a:r>
            <a:endParaRPr b="0" lang="ru-RU" sz="3600" strike="noStrike" u="none">
              <a:solidFill>
                <a:srgbClr val="ffffff"/>
              </a:solidFill>
              <a:effectLst>
                <a:glow rad="101520">
                  <a:srgbClr val="ffffff">
                    <a:alpha val="86000"/>
                  </a:srgbClr>
                </a:glow>
              </a:effectLst>
              <a:uFillTx/>
              <a:latin typeface="Arial"/>
            </a:endParaRPr>
          </a:p>
        </p:txBody>
      </p:sp>
      <p:pic>
        <p:nvPicPr>
          <p:cNvPr id="69" name="" descr="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2000" y="5067720"/>
            <a:ext cx="608400" cy="60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63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Объект 3" descr=""/>
          <p:cNvPicPr/>
          <p:nvPr/>
        </p:nvPicPr>
        <p:blipFill>
          <a:blip r:embed="rId1"/>
          <a:stretch/>
        </p:blipFill>
        <p:spPr>
          <a:xfrm>
            <a:off x="899640" y="409320"/>
            <a:ext cx="3817800" cy="5047920"/>
          </a:xfrm>
          <a:prstGeom prst="rect">
            <a:avLst/>
          </a:prstGeom>
          <a:noFill/>
          <a:ln w="0">
            <a:noFill/>
          </a:ln>
          <a:effectLst>
            <a:glow rad="1054080">
              <a:srgbClr val="ffffff">
                <a:alpha val="79000"/>
              </a:srgbClr>
            </a:glow>
          </a:effectLst>
        </p:spPr>
      </p:pic>
      <p:pic>
        <p:nvPicPr>
          <p:cNvPr id="71" name="Рисунок 4" descr=""/>
          <p:cNvPicPr/>
          <p:nvPr/>
        </p:nvPicPr>
        <p:blipFill>
          <a:blip r:embed="rId2"/>
          <a:stretch/>
        </p:blipFill>
        <p:spPr>
          <a:xfrm rot="1119000">
            <a:off x="5042520" y="1758240"/>
            <a:ext cx="3930480" cy="269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Рисунок 5" descr=""/>
          <p:cNvPicPr/>
          <p:nvPr/>
        </p:nvPicPr>
        <p:blipFill>
          <a:blip r:embed="rId3"/>
          <a:srcRect l="50009" t="18594" r="25004" b="46395"/>
          <a:stretch/>
        </p:blipFill>
        <p:spPr>
          <a:xfrm>
            <a:off x="3420000" y="1666800"/>
            <a:ext cx="988560" cy="108468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73" name="" descr="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080" y="2552760"/>
            <a:ext cx="608400" cy="60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88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4" descr=""/>
          <p:cNvPicPr/>
          <p:nvPr/>
        </p:nvPicPr>
        <p:blipFill>
          <a:blip r:embed="rId1"/>
          <a:stretch/>
        </p:blipFill>
        <p:spPr>
          <a:xfrm>
            <a:off x="-324720" y="0"/>
            <a:ext cx="10168200" cy="571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520" cy="9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6" name="Объект 3" descr=""/>
          <p:cNvPicPr/>
          <p:nvPr/>
        </p:nvPicPr>
        <p:blipFill>
          <a:blip r:embed="rId1"/>
          <a:stretch/>
        </p:blipFill>
        <p:spPr>
          <a:xfrm>
            <a:off x="-468720" y="0"/>
            <a:ext cx="10143720" cy="571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Объект 3"/>
          <p:cNvSpPr/>
          <p:nvPr/>
        </p:nvSpPr>
        <p:spPr>
          <a:xfrm>
            <a:off x="4068000" y="265320"/>
            <a:ext cx="4877280" cy="50536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Прямоугольник 1"/>
          <p:cNvSpPr/>
          <p:nvPr/>
        </p:nvSpPr>
        <p:spPr>
          <a:xfrm>
            <a:off x="29160" y="409320"/>
            <a:ext cx="3821760" cy="50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Стоит в поле дуб. На дубе 3 ветки. На каждой ветке по три яблока.                                </a:t>
            </a: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1a01b3"/>
                </a:solidFill>
                <a:effectLst/>
                <a:uFillTx/>
                <a:latin typeface="Times New Roman"/>
              </a:rPr>
              <a:t>Сколько </a:t>
            </a: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всего яблок?</a:t>
            </a:r>
            <a:endParaRPr b="0" lang="ru-RU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" name="Рисунок 4" descr=""/>
          <p:cNvPicPr/>
          <p:nvPr/>
        </p:nvPicPr>
        <p:blipFill>
          <a:blip r:embed="rId2"/>
          <a:stretch/>
        </p:blipFill>
        <p:spPr>
          <a:xfrm>
            <a:off x="4068000" y="913320"/>
            <a:ext cx="1871280" cy="127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бъект 3"/>
          <p:cNvSpPr/>
          <p:nvPr/>
        </p:nvSpPr>
        <p:spPr>
          <a:xfrm>
            <a:off x="3276000" y="265320"/>
            <a:ext cx="5669280" cy="50536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Прямоугольник 1"/>
          <p:cNvSpPr/>
          <p:nvPr/>
        </p:nvSpPr>
        <p:spPr>
          <a:xfrm>
            <a:off x="36000" y="1563480"/>
            <a:ext cx="3173760" cy="23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4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На дубе яблоки</a:t>
            </a:r>
            <a:endParaRPr b="0" lang="ru-RU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4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 не растут</a:t>
            </a:r>
            <a:endParaRPr b="0" lang="ru-RU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Объект 3" descr=""/>
          <p:cNvPicPr/>
          <p:nvPr/>
        </p:nvPicPr>
        <p:blipFill>
          <a:blip r:embed="rId1"/>
          <a:stretch/>
        </p:blipFill>
        <p:spPr>
          <a:xfrm>
            <a:off x="-108360" y="-166680"/>
            <a:ext cx="9432000" cy="60476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83" name="Прямоугольник 3"/>
          <p:cNvSpPr/>
          <p:nvPr/>
        </p:nvSpPr>
        <p:spPr>
          <a:xfrm>
            <a:off x="12600" y="12240"/>
            <a:ext cx="9130320" cy="7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uk-UA" sz="4000" strike="noStrike" u="none">
                <a:solidFill>
                  <a:srgbClr val="ff0000"/>
                </a:solidFill>
                <a:effectLst/>
                <a:uFillTx/>
                <a:latin typeface="Monotype Corsiva"/>
              </a:rPr>
              <a:t>ВОЛШЕБНЫЙ   МИР  МАТЕМАТИКИ</a:t>
            </a:r>
            <a:endParaRPr b="0" lang="ru-RU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4" name="Рисунок 5" descr=""/>
          <p:cNvPicPr/>
          <p:nvPr/>
        </p:nvPicPr>
        <p:blipFill>
          <a:blip r:embed="rId2"/>
          <a:stretch/>
        </p:blipFill>
        <p:spPr>
          <a:xfrm rot="1014000">
            <a:off x="8010720" y="1062360"/>
            <a:ext cx="1185120" cy="1058760"/>
          </a:xfrm>
          <a:prstGeom prst="rect">
            <a:avLst/>
          </a:prstGeom>
          <a:noFill/>
          <a:ln w="0">
            <a:noFill/>
          </a:ln>
          <a:effectLst>
            <a:glow rad="279360">
              <a:srgbClr val="ffffff">
                <a:alpha val="6000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Application>LibreOffice/25.2.2.2$Linux_X86_64 LibreOffice_project/520$Build-2</Application>
  <AppVersion>15.0000</AppVersion>
  <Words>69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2015-12-06T20:18:06Z</dcterms:created>
  <dc:creator>Аня</dc:creator>
  <dc:description/>
  <dc:language>ru-RU</dc:language>
  <cp:lastModifiedBy/>
  <dcterms:modified xsi:type="dcterms:W3CDTF">2026-05-27T14:17:30Z</dcterms:modified>
  <cp:revision>78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PresentationFormat">
    <vt:lpwstr>Экран (16:10)</vt:lpwstr>
  </property>
  <property fmtid="{D5CDD505-2E9C-101B-9397-08002B2CF9AE}" pid="4" name="Slides">
    <vt:i4>10</vt:i4>
  </property>
</Properties>
</file>