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65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CCF9E2-D819-4935-AA74-E1B2EAAD9A5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65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66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167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168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00720"/>
            <a:ext cx="6347520" cy="182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40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0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4527360"/>
            <a:ext cx="6347520" cy="860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dt" idx="28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ftr" idx="29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79" name="PlaceHolder 5"/>
          <p:cNvSpPr>
            <a:spLocks noGrp="1"/>
          </p:cNvSpPr>
          <p:nvPr>
            <p:ph type="sldNum" idx="30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82B4AC2-8893-48F8-B354-91F9BE77C752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81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82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183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184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36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3087720" cy="388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869280" y="2160720"/>
            <a:ext cx="3087720" cy="388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</a:p>
        </p:txBody>
      </p:sp>
      <p:sp>
        <p:nvSpPr>
          <p:cNvPr id="194" name="PlaceHolder 4"/>
          <p:cNvSpPr>
            <a:spLocks noGrp="1"/>
          </p:cNvSpPr>
          <p:nvPr>
            <p:ph type="dt" idx="31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 type="ftr" idx="32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96" name="PlaceHolder 6"/>
          <p:cNvSpPr>
            <a:spLocks noGrp="1"/>
          </p:cNvSpPr>
          <p:nvPr>
            <p:ph type="sldNum" idx="33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18CF390-CDEC-4ECD-9F21-F5669DCB77A0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98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99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200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201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2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3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4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5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6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36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09480" y="2161080"/>
            <a:ext cx="309024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09480" y="2737080"/>
            <a:ext cx="3090240" cy="330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3866760" y="2161080"/>
            <a:ext cx="3090240" cy="57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3866760" y="2737080"/>
            <a:ext cx="3090240" cy="330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</a:p>
        </p:txBody>
      </p:sp>
      <p:sp>
        <p:nvSpPr>
          <p:cNvPr id="213" name="PlaceHolder 6"/>
          <p:cNvSpPr>
            <a:spLocks noGrp="1"/>
          </p:cNvSpPr>
          <p:nvPr>
            <p:ph type="dt" idx="34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ftr" idx="35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15" name="PlaceHolder 8"/>
          <p:cNvSpPr>
            <a:spLocks noGrp="1"/>
          </p:cNvSpPr>
          <p:nvPr>
            <p:ph type="sldNum" idx="36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5EA290-3730-43AA-A7B5-8F85C68CDC63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217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18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219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220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1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2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3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4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5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6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36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dt" idx="37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ftr" idx="38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30" name="PlaceHolder 4"/>
          <p:cNvSpPr>
            <a:spLocks noGrp="1"/>
          </p:cNvSpPr>
          <p:nvPr>
            <p:ph type="sldNum" idx="39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F0EA0B9-AAE2-4678-A78A-CDCDB8074BE0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250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51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252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253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1498680"/>
            <a:ext cx="2790000" cy="1278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20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3571200" y="514800"/>
            <a:ext cx="3385800" cy="552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09480" y="2777040"/>
            <a:ext cx="2790000" cy="2584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</p:txBody>
      </p:sp>
      <p:sp>
        <p:nvSpPr>
          <p:cNvPr id="263" name="PlaceHolder 4"/>
          <p:cNvSpPr>
            <a:spLocks noGrp="1"/>
          </p:cNvSpPr>
          <p:nvPr>
            <p:ph type="dt" idx="43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ftr" idx="44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65" name="PlaceHolder 6"/>
          <p:cNvSpPr>
            <a:spLocks noGrp="1"/>
          </p:cNvSpPr>
          <p:nvPr>
            <p:ph type="sldNum" idx="45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21589B-6819-44DB-866C-A3EB5F956CDA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267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68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269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270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1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2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3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4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5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09480" y="4800600"/>
            <a:ext cx="6347520" cy="566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24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24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609480" y="609480"/>
            <a:ext cx="6347520" cy="3845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Вставка рисунка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609480" y="5367240"/>
            <a:ext cx="6347520" cy="6735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</p:txBody>
      </p:sp>
      <p:sp>
        <p:nvSpPr>
          <p:cNvPr id="280" name="PlaceHolder 4"/>
          <p:cNvSpPr>
            <a:spLocks noGrp="1"/>
          </p:cNvSpPr>
          <p:nvPr>
            <p:ph type="dt" idx="46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ftr" idx="47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82" name="PlaceHolder 6"/>
          <p:cNvSpPr>
            <a:spLocks noGrp="1"/>
          </p:cNvSpPr>
          <p:nvPr>
            <p:ph type="sldNum" idx="48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1EAEF5D-D870-45BB-894F-BA898ABCBF30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2"/>
          </p:nvPr>
        </p:nvSpPr>
        <p:spPr/>
        <p:txBody>
          <a:bodyPr/>
          <a:lstStyle/>
          <a:p>
            <a:fld id="{A32FA2E1-CDB3-403B-9471-EAD54775EBF6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"/>
          </p:nvPr>
        </p:nvSpPr>
        <p:spPr/>
        <p:txBody>
          <a:bodyPr/>
          <a:lstStyle/>
          <a:p>
            <a:fld id="{2D0298B4-FA12-4A09-A75A-AB2DF256FF68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и подпись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30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31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32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33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6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340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44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4470480"/>
            <a:ext cx="6347520" cy="157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 idx="4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5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sldNum" idx="6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421EA4C-7EC1-48C2-8B3C-F51DDBF913E6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46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47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48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49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74720" y="609480"/>
            <a:ext cx="6071760" cy="302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44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1101240" y="3632040"/>
            <a:ext cx="5419440" cy="38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6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6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09480" y="4470480"/>
            <a:ext cx="6347520" cy="1570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dt" idx="7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8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1" name="PlaceHolder 6"/>
          <p:cNvSpPr>
            <a:spLocks noGrp="1"/>
          </p:cNvSpPr>
          <p:nvPr>
            <p:ph type="sldNum" idx="9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A95083C-141C-4681-B204-702E9DEBF291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TextBox 23"/>
          <p:cNvSpPr/>
          <p:nvPr/>
        </p:nvSpPr>
        <p:spPr>
          <a:xfrm>
            <a:off x="482760" y="790200"/>
            <a:ext cx="45684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“</a:t>
            </a:r>
            <a:endParaRPr lang="ru-RU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TextBox 24"/>
          <p:cNvSpPr/>
          <p:nvPr/>
        </p:nvSpPr>
        <p:spPr>
          <a:xfrm>
            <a:off x="6747840" y="2886480"/>
            <a:ext cx="45684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”</a:t>
            </a:r>
            <a:endParaRPr lang="ru-RU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очка имен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65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66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67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68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9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0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1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2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3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4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1932120"/>
            <a:ext cx="6347520" cy="259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44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4527360"/>
            <a:ext cx="6347520" cy="151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dt" idx="10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ftr" idx="11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79" name="PlaceHolder 5"/>
          <p:cNvSpPr>
            <a:spLocks noGrp="1"/>
          </p:cNvSpPr>
          <p:nvPr>
            <p:ph type="sldNum" idx="12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6287DA4-3306-40B0-9E7D-A6FD476AAF82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 карточки имени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81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82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83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84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6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7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8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9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74720" y="609480"/>
            <a:ext cx="6071760" cy="302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44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4013280"/>
            <a:ext cx="6347520" cy="51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09480" y="4527360"/>
            <a:ext cx="6347520" cy="151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dt" idx="13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ftr" idx="14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96" name="PlaceHolder 6"/>
          <p:cNvSpPr>
            <a:spLocks noGrp="1"/>
          </p:cNvSpPr>
          <p:nvPr>
            <p:ph type="sldNum" idx="15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9ADC67-F8F0-4653-AE43-EF6DE032B8F2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TextBox 23"/>
          <p:cNvSpPr/>
          <p:nvPr/>
        </p:nvSpPr>
        <p:spPr>
          <a:xfrm>
            <a:off x="482760" y="790200"/>
            <a:ext cx="45684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“</a:t>
            </a:r>
            <a:endParaRPr lang="ru-RU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TextBox 24"/>
          <p:cNvSpPr/>
          <p:nvPr/>
        </p:nvSpPr>
        <p:spPr>
          <a:xfrm>
            <a:off x="6747840" y="2886480"/>
            <a:ext cx="456840" cy="58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FillTx/>
                <a:latin typeface="Arial"/>
              </a:rPr>
              <a:t>”</a:t>
            </a:r>
            <a:endParaRPr lang="ru-RU" sz="8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Истина или ложь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00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01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102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103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15960" y="609480"/>
            <a:ext cx="6341040" cy="30222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44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44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4013280"/>
            <a:ext cx="6347520" cy="513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09480" y="4527360"/>
            <a:ext cx="6347520" cy="1513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1800" b="0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  <a:endParaRPr lang="ru-RU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Trebuchet MS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dt" idx="16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ftr" idx="17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15" name="PlaceHolder 6"/>
          <p:cNvSpPr>
            <a:spLocks noGrp="1"/>
          </p:cNvSpPr>
          <p:nvPr>
            <p:ph type="sldNum" idx="18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D0DC6B1-8F4A-453D-91DF-9AD53D5601C8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17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18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119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120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6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36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dt" idx="19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 idx="20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sldNum" idx="21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F8E4D0-9869-4A03-8E53-6B6DFAD773AD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33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34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135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136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977440" y="609480"/>
            <a:ext cx="978480" cy="52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36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609480"/>
            <a:ext cx="5194800" cy="52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dt" idx="22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ftr" idx="23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47" name="PlaceHolder 5"/>
          <p:cNvSpPr>
            <a:spLocks noGrp="1"/>
          </p:cNvSpPr>
          <p:nvPr>
            <p:ph type="sldNum" idx="24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5D18FC8-8435-4770-A87A-881FF002FAE6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149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150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151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152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3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4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5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6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7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8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609480"/>
            <a:ext cx="6347520" cy="1320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457200">
              <a:lnSpc>
                <a:spcPct val="100000"/>
              </a:lnSpc>
              <a:buNone/>
            </a:pPr>
            <a:r>
              <a:rPr lang="ru-RU" sz="36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09480" y="2160720"/>
            <a:ext cx="6347520" cy="388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343080" indent="-34308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Образец текста</a:t>
            </a:r>
          </a:p>
          <a:p>
            <a:pPr marL="743040" lvl="1" indent="-28584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</a:t>
            </a:r>
          </a:p>
          <a:p>
            <a:pPr marL="1143000" lvl="2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</a:t>
            </a:r>
          </a:p>
          <a:p>
            <a:pPr marL="1600200" lvl="3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Четвертый уровень</a:t>
            </a:r>
          </a:p>
          <a:p>
            <a:pPr marL="2057400" lvl="4" indent="-228600" defTabSz="4572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dt" idx="25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ftr" idx="26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63" name="PlaceHolder 5"/>
          <p:cNvSpPr>
            <a:spLocks noGrp="1"/>
          </p:cNvSpPr>
          <p:nvPr>
            <p:ph type="sldNum" idx="27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1D42394-F074-46E0-977D-3BA0B2334349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28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3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4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cxnSp>
          <p:nvCxnSpPr>
            <p:cNvPr id="12" name="Straight Connector 16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13" name="Straight Connector 17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14" name="Freeform 18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Freeform 19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Freeform 20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Freeform 21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Freeform 22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Freeform 23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Freeform 24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Freeform 27"/>
            <p:cNvSpPr/>
            <p:nvPr/>
          </p:nvSpPr>
          <p:spPr>
            <a:xfrm>
              <a:off x="-8640" y="-8640"/>
              <a:ext cx="863280" cy="5697720"/>
            </a:xfrm>
            <a:custGeom>
              <a:avLst/>
              <a:gdLst>
                <a:gd name="textAreaLeft" fmla="*/ 0 w 863280"/>
                <a:gd name="textAreaRight" fmla="*/ 863640 w 863280"/>
                <a:gd name="textAreaTop" fmla="*/ 0 h 5697720"/>
                <a:gd name="textAreaBottom" fmla="*/ 5698080 h 5697720"/>
              </a:gdLst>
              <a:ahLst/>
              <a:cxnLst/>
              <a:rect l="textAreaLeft" t="textAreaTop" r="textAreaRight" b="textAreaBottom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30760" y="2404440"/>
            <a:ext cx="5826240" cy="1645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r" defTabSz="457200">
              <a:lnSpc>
                <a:spcPct val="100000"/>
              </a:lnSpc>
              <a:buNone/>
            </a:pPr>
            <a:r>
              <a:rPr lang="ru-RU" sz="54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t>Образец заголовка</a:t>
            </a:r>
            <a:endParaRPr lang="ru-RU" sz="54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 idx="1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2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sldNum" idx="3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C23BFE2-C0CA-41F2-9D6A-946D1A0087EA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roup 16"/>
          <p:cNvGrpSpPr/>
          <p:nvPr/>
        </p:nvGrpSpPr>
        <p:grpSpPr>
          <a:xfrm>
            <a:off x="-8640" y="-8640"/>
            <a:ext cx="9169560" cy="6874920"/>
            <a:chOff x="-8640" y="-8640"/>
            <a:chExt cx="9169560" cy="6874920"/>
          </a:xfrm>
        </p:grpSpPr>
        <p:sp>
          <p:nvSpPr>
            <p:cNvPr id="232" name="Freeform 6"/>
            <p:cNvSpPr/>
            <p:nvPr/>
          </p:nvSpPr>
          <p:spPr>
            <a:xfrm>
              <a:off x="-8640" y="4013280"/>
              <a:ext cx="456840" cy="2853000"/>
            </a:xfrm>
            <a:custGeom>
              <a:avLst/>
              <a:gdLst>
                <a:gd name="textAreaLeft" fmla="*/ 0 w 456840"/>
                <a:gd name="textAreaRight" fmla="*/ 457200 w 456840"/>
                <a:gd name="textAreaTop" fmla="*/ 0 h 2853000"/>
                <a:gd name="textAreaBottom" fmla="*/ 2853360 h 28530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cxnSp>
          <p:nvCxnSpPr>
            <p:cNvPr id="233" name="Straight Connector 7"/>
            <p:cNvCxnSpPr/>
            <p:nvPr/>
          </p:nvCxnSpPr>
          <p:spPr>
            <a:xfrm flipV="1">
              <a:off x="5130720" y="4175280"/>
              <a:ext cx="4022640" cy="2683080"/>
            </a:xfrm>
            <a:prstGeom prst="straightConnector1">
              <a:avLst/>
            </a:prstGeom>
            <a:ln w="9525" cap="rnd">
              <a:solidFill>
                <a:srgbClr val="FFFFFF">
                  <a:lumMod val="85000"/>
                </a:srgbClr>
              </a:solidFill>
              <a:round/>
            </a:ln>
          </p:spPr>
        </p:cxnSp>
        <p:cxnSp>
          <p:nvCxnSpPr>
            <p:cNvPr id="234" name="Straight Connector 8"/>
            <p:cNvCxnSpPr/>
            <p:nvPr/>
          </p:nvCxnSpPr>
          <p:spPr>
            <a:xfrm>
              <a:off x="7042680" y="0"/>
              <a:ext cx="1219320" cy="6858360"/>
            </a:xfrm>
            <a:prstGeom prst="straightConnector1">
              <a:avLst/>
            </a:prstGeom>
            <a:ln w="9525" cap="rnd">
              <a:solidFill>
                <a:srgbClr val="FFFFFF">
                  <a:lumMod val="75000"/>
                </a:srgbClr>
              </a:solidFill>
              <a:round/>
            </a:ln>
          </p:spPr>
        </p:cxnSp>
        <p:sp>
          <p:nvSpPr>
            <p:cNvPr id="235" name="Freeform 9"/>
            <p:cNvSpPr/>
            <p:nvPr/>
          </p:nvSpPr>
          <p:spPr>
            <a:xfrm>
              <a:off x="6891840" y="0"/>
              <a:ext cx="2269080" cy="6866280"/>
            </a:xfrm>
            <a:custGeom>
              <a:avLst/>
              <a:gdLst>
                <a:gd name="textAreaLeft" fmla="*/ 0 w 2269080"/>
                <a:gd name="textAreaRight" fmla="*/ 2269440 w 226908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6" name="Freeform 10"/>
            <p:cNvSpPr/>
            <p:nvPr/>
          </p:nvSpPr>
          <p:spPr>
            <a:xfrm>
              <a:off x="7205040" y="-8640"/>
              <a:ext cx="1947960" cy="6866280"/>
            </a:xfrm>
            <a:custGeom>
              <a:avLst/>
              <a:gdLst>
                <a:gd name="textAreaLeft" fmla="*/ 0 w 1947960"/>
                <a:gd name="textAreaRight" fmla="*/ 1948320 w 19479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7" name="Freeform 11"/>
            <p:cNvSpPr/>
            <p:nvPr/>
          </p:nvSpPr>
          <p:spPr>
            <a:xfrm>
              <a:off x="6638040" y="3920040"/>
              <a:ext cx="2513160" cy="2937600"/>
            </a:xfrm>
            <a:custGeom>
              <a:avLst/>
              <a:gdLst>
                <a:gd name="textAreaLeft" fmla="*/ 0 w 2513160"/>
                <a:gd name="textAreaRight" fmla="*/ 2513520 w 2513160"/>
                <a:gd name="textAreaTop" fmla="*/ 0 h 2937600"/>
                <a:gd name="textAreaBottom" fmla="*/ 2937960 h 29376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Freeform 12"/>
            <p:cNvSpPr/>
            <p:nvPr/>
          </p:nvSpPr>
          <p:spPr>
            <a:xfrm>
              <a:off x="7010280" y="-8640"/>
              <a:ext cx="2142360" cy="6866280"/>
            </a:xfrm>
            <a:custGeom>
              <a:avLst/>
              <a:gdLst>
                <a:gd name="textAreaLeft" fmla="*/ 0 w 2142360"/>
                <a:gd name="textAreaRight" fmla="*/ 2142720 w 21423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FFFFFF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Freeform 13"/>
            <p:cNvSpPr/>
            <p:nvPr/>
          </p:nvSpPr>
          <p:spPr>
            <a:xfrm>
              <a:off x="8295840" y="-8640"/>
              <a:ext cx="857160" cy="6866280"/>
            </a:xfrm>
            <a:custGeom>
              <a:avLst/>
              <a:gdLst>
                <a:gd name="textAreaLeft" fmla="*/ 0 w 857160"/>
                <a:gd name="textAreaRight" fmla="*/ 857520 w 85716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Freeform 14"/>
            <p:cNvSpPr/>
            <p:nvPr/>
          </p:nvSpPr>
          <p:spPr>
            <a:xfrm>
              <a:off x="8077320" y="-8640"/>
              <a:ext cx="1066320" cy="6866280"/>
            </a:xfrm>
            <a:custGeom>
              <a:avLst/>
              <a:gdLst>
                <a:gd name="textAreaLeft" fmla="*/ 0 w 1066320"/>
                <a:gd name="textAreaRight" fmla="*/ 1066680 w 1066320"/>
                <a:gd name="textAreaTop" fmla="*/ 0 h 6866280"/>
                <a:gd name="textAreaBottom" fmla="*/ 6866640 h 68662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Freeform 15"/>
            <p:cNvSpPr/>
            <p:nvPr/>
          </p:nvSpPr>
          <p:spPr>
            <a:xfrm>
              <a:off x="8060400" y="4893840"/>
              <a:ext cx="1093680" cy="1963800"/>
            </a:xfrm>
            <a:custGeom>
              <a:avLst/>
              <a:gdLst>
                <a:gd name="textAreaLeft" fmla="*/ 0 w 1093680"/>
                <a:gd name="textAreaRight" fmla="*/ 1094040 w 1093680"/>
                <a:gd name="textAreaTop" fmla="*/ 0 h 1963800"/>
                <a:gd name="textAreaBottom" fmla="*/ 1964160 h 19638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42" name="PlaceHolder 1"/>
          <p:cNvSpPr>
            <a:spLocks noGrp="1"/>
          </p:cNvSpPr>
          <p:nvPr>
            <p:ph type="dt" idx="40"/>
          </p:nvPr>
        </p:nvSpPr>
        <p:spPr>
          <a:xfrm>
            <a:off x="5405400" y="6041520"/>
            <a:ext cx="683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9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Trebuchet MS"/>
              </a:rPr>
              <a:t>&lt;дата/время&gt;</a:t>
            </a:r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ftr" idx="41"/>
          </p:nvPr>
        </p:nvSpPr>
        <p:spPr>
          <a:xfrm>
            <a:off x="609480" y="604152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44" name="PlaceHolder 3"/>
          <p:cNvSpPr>
            <a:spLocks noGrp="1"/>
          </p:cNvSpPr>
          <p:nvPr>
            <p:ph type="sldNum" idx="42"/>
          </p:nvPr>
        </p:nvSpPr>
        <p:spPr>
          <a:xfrm>
            <a:off x="6444720" y="6041520"/>
            <a:ext cx="5122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9A90D9C-2E4E-4C63-995E-EDB69ADE1093}" type="slidenum">
              <a:rPr lang="ru-RU" sz="900" b="0" u="none" strike="noStrike">
                <a:solidFill>
                  <a:schemeClr val="accent1"/>
                </a:solidFill>
                <a:effectLst/>
                <a:uFillTx/>
                <a:latin typeface="Trebuchet MS"/>
              </a:rPr>
              <a:pPr indent="0" algn="r" defTabSz="914400">
                <a:lnSpc>
                  <a:spcPct val="100000"/>
                </a:lnSpc>
                <a:buNone/>
              </a:pPr>
              <a:t>‹#›</a:t>
            </a:fld>
            <a:endParaRPr lang="ru-RU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rebuchet MS"/>
              </a:rPr>
              <a:t>Для правки текста заглавия щёлкните мышью</a:t>
            </a:r>
          </a:p>
        </p:txBody>
      </p:sp>
      <p:sp>
        <p:nvSpPr>
          <p:cNvPr id="2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2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Trebuchet M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dobrota.perm.ru/upload/childrens/CHILDREN_1204779632.jpg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85800" y="260640"/>
            <a:ext cx="7772040" cy="1583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r" defTabSz="457200">
              <a:lnSpc>
                <a:spcPct val="100000"/>
              </a:lnSpc>
              <a:buNone/>
            </a:pPr>
            <a:r>
              <a:rPr lang="ru-RU" sz="6000" b="1" i="1" u="none" strike="noStrike">
                <a:solidFill>
                  <a:srgbClr val="0070C0"/>
                </a:solidFill>
                <a:effectLst/>
                <a:uFillTx/>
                <a:latin typeface="Times New Roman"/>
              </a:rPr>
              <a:t>День науки Математика</a:t>
            </a:r>
            <a:endParaRPr lang="ru-RU" sz="6000" b="0" u="none" strike="noStrike">
              <a:solidFill>
                <a:schemeClr val="dk1"/>
              </a:solidFill>
              <a:effectLst/>
              <a:uFillTx/>
              <a:latin typeface="Trebuchet MS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2771640" y="2637000"/>
            <a:ext cx="5832360" cy="410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6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6600" b="1" i="1" u="none" strike="noStrike" dirty="0">
                <a:solidFill>
                  <a:srgbClr val="FFC000"/>
                </a:solidFill>
                <a:effectLst/>
                <a:uFillTx/>
                <a:latin typeface="Times New Roman"/>
              </a:rPr>
              <a:t>Веселый счет</a:t>
            </a:r>
            <a:endParaRPr lang="ru-RU" sz="6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6600" b="1" i="1" u="none" strike="noStrike" dirty="0">
                <a:solidFill>
                  <a:srgbClr val="FFC000"/>
                </a:solidFill>
                <a:effectLst/>
                <a:uFillTx/>
                <a:latin typeface="Times New Roman"/>
              </a:rPr>
              <a:t>1 КЛАСС</a:t>
            </a:r>
            <a:endParaRPr lang="ru-RU" sz="6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7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5" name="Рисунок 3"/>
          <p:cNvPicPr/>
          <p:nvPr/>
        </p:nvPicPr>
        <p:blipFill>
          <a:blip r:embed="rId2" cstate="print"/>
          <a:stretch/>
        </p:blipFill>
        <p:spPr>
          <a:xfrm>
            <a:off x="164880" y="3304800"/>
            <a:ext cx="2854080" cy="271620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  <p:pic>
        <p:nvPicPr>
          <p:cNvPr id="286" name="Рисунок 5"/>
          <p:cNvPicPr/>
          <p:nvPr/>
        </p:nvPicPr>
        <p:blipFill>
          <a:blip r:embed="rId3" cstate="print"/>
          <a:stretch/>
        </p:blipFill>
        <p:spPr>
          <a:xfrm>
            <a:off x="685800" y="260640"/>
            <a:ext cx="2269440" cy="2626560"/>
          </a:xfrm>
          <a:prstGeom prst="rect">
            <a:avLst/>
          </a:prstGeom>
          <a:noFill/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Прямоугольник 1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6" name="TextBox 1"/>
          <p:cNvSpPr/>
          <p:nvPr/>
        </p:nvSpPr>
        <p:spPr>
          <a:xfrm>
            <a:off x="1857240" y="0"/>
            <a:ext cx="5143320" cy="403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Две весёлые мартышки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Покупать ходили книжки.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И купили книг по  пять,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Чтобы было что читать.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 Только глупые мартышки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Сосчитать не могут книжки.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7" name="Рисунок 7" descr="53a7eaf26e39.jpg"/>
          <p:cNvPicPr/>
          <p:nvPr/>
        </p:nvPicPr>
        <p:blipFill>
          <a:blip r:embed="rId2" cstate="print"/>
          <a:stretch/>
        </p:blipFill>
        <p:spPr>
          <a:xfrm>
            <a:off x="6429240" y="2786040"/>
            <a:ext cx="2400120" cy="3580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8" name="Рисунок 8" descr="53a7eaf26e39.jpg"/>
          <p:cNvPicPr/>
          <p:nvPr/>
        </p:nvPicPr>
        <p:blipFill>
          <a:blip r:embed="rId3" cstate="print"/>
          <a:stretch/>
        </p:blipFill>
        <p:spPr>
          <a:xfrm flipH="1">
            <a:off x="214560" y="3250080"/>
            <a:ext cx="2285640" cy="3330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9" name="Рисунок 9" descr="school0425.gif"/>
          <p:cNvPicPr/>
          <p:nvPr/>
        </p:nvPicPr>
        <p:blipFill>
          <a:blip r:embed="rId4" cstate="print"/>
          <a:srcRect t="19077"/>
          <a:stretch/>
        </p:blipFill>
        <p:spPr>
          <a:xfrm>
            <a:off x="1571760" y="4786200"/>
            <a:ext cx="2201040" cy="171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0" name="Рисунок 10" descr="school0425.gif"/>
          <p:cNvPicPr/>
          <p:nvPr/>
        </p:nvPicPr>
        <p:blipFill>
          <a:blip r:embed="rId4" cstate="print"/>
          <a:srcRect t="19077"/>
          <a:stretch/>
        </p:blipFill>
        <p:spPr>
          <a:xfrm flipH="1">
            <a:off x="5215320" y="4714920"/>
            <a:ext cx="2360520" cy="171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1" name="TextBox 13"/>
          <p:cNvSpPr/>
          <p:nvPr/>
        </p:nvSpPr>
        <p:spPr>
          <a:xfrm>
            <a:off x="3286080" y="257184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10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Прямоугольник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3" name="TextBox 2"/>
          <p:cNvSpPr/>
          <p:nvPr/>
        </p:nvSpPr>
        <p:spPr>
          <a:xfrm>
            <a:off x="1785960" y="214200"/>
            <a:ext cx="6500520" cy="304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Десять попугае на дереве сидят,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Десять попугаев о разном говорят.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Десять попугаев спросили у ребят:     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                      - Сколько нас останется,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                             Коль восемь улетят?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4" name="Рисунок 4" descr="2.jpg"/>
          <p:cNvPicPr/>
          <p:nvPr/>
        </p:nvPicPr>
        <p:blipFill>
          <a:blip r:embed="rId2" cstate="print"/>
          <a:stretch/>
        </p:blipFill>
        <p:spPr>
          <a:xfrm>
            <a:off x="785880" y="1947600"/>
            <a:ext cx="2285640" cy="468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5" name="Рисунок 5" descr="14.jpg"/>
          <p:cNvPicPr/>
          <p:nvPr/>
        </p:nvPicPr>
        <p:blipFill>
          <a:blip r:embed="rId3" cstate="print"/>
          <a:stretch/>
        </p:blipFill>
        <p:spPr>
          <a:xfrm>
            <a:off x="6215040" y="2928960"/>
            <a:ext cx="2714400" cy="3675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6" name="TextBox 6"/>
          <p:cNvSpPr/>
          <p:nvPr/>
        </p:nvSpPr>
        <p:spPr>
          <a:xfrm>
            <a:off x="3500280" y="342900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2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Прямоугольник 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38" name="TextBox 1"/>
          <p:cNvSpPr/>
          <p:nvPr/>
        </p:nvSpPr>
        <p:spPr>
          <a:xfrm>
            <a:off x="285840" y="214200"/>
            <a:ext cx="8643600" cy="403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Четырнадцать зёрнышек мышка нашла.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Четыре из них кроту отдала.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А те, что остались, в чулане закрыла,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И трогать мышатам она запретила.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Мышата лишь в щелочку смотрят на них.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Считают и спорят: ну сколько же их?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39" name="Picture 2"/>
          <p:cNvPicPr/>
          <p:nvPr/>
        </p:nvPicPr>
        <p:blipFill>
          <a:blip r:embed="rId2" cstate="print"/>
          <a:srcRect b="2814"/>
          <a:stretch/>
        </p:blipFill>
        <p:spPr>
          <a:xfrm>
            <a:off x="4143240" y="3008880"/>
            <a:ext cx="4571640" cy="3634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0" name="Picture 3"/>
          <p:cNvPicPr/>
          <p:nvPr/>
        </p:nvPicPr>
        <p:blipFill>
          <a:blip r:embed="rId3" cstate="print"/>
          <a:stretch/>
        </p:blipFill>
        <p:spPr>
          <a:xfrm rot="17328000">
            <a:off x="7264080" y="4579200"/>
            <a:ext cx="768960" cy="337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1" name="TextBox 5"/>
          <p:cNvSpPr/>
          <p:nvPr/>
        </p:nvSpPr>
        <p:spPr>
          <a:xfrm>
            <a:off x="1000080" y="371484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10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Прямоугольник 1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43" name="Rectangle 1"/>
          <p:cNvSpPr/>
          <p:nvPr/>
        </p:nvSpPr>
        <p:spPr>
          <a:xfrm>
            <a:off x="285840" y="228600"/>
            <a:ext cx="5428800" cy="3108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Таня в лукошко грибы  собрала.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В подарок друзьям своим принесла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Два Сережке, два Антошке,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И еще два брату Лёшке?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Ты сиди, не зевай!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Все грибы пересчитай!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44" name="Picture 2" descr="E:\Мои рисунки\Мои рисунки\Организатор клипов (Microsoft)\CG1293.png"/>
          <p:cNvPicPr/>
          <p:nvPr/>
        </p:nvPicPr>
        <p:blipFill>
          <a:blip r:embed="rId2" cstate="print"/>
          <a:stretch/>
        </p:blipFill>
        <p:spPr>
          <a:xfrm>
            <a:off x="6357960" y="2111040"/>
            <a:ext cx="2960280" cy="4746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5" name="Рисунок 3" descr="HB-1365_1.jpg"/>
          <p:cNvPicPr/>
          <p:nvPr/>
        </p:nvPicPr>
        <p:blipFill>
          <a:blip r:embed="rId3" cstate="print"/>
          <a:stretch/>
        </p:blipFill>
        <p:spPr>
          <a:xfrm>
            <a:off x="214200" y="3714840"/>
            <a:ext cx="1414080" cy="141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6" name="Рисунок 4" descr="HB-1365_1.jpg"/>
          <p:cNvPicPr/>
          <p:nvPr/>
        </p:nvPicPr>
        <p:blipFill>
          <a:blip r:embed="rId3" cstate="print"/>
          <a:stretch/>
        </p:blipFill>
        <p:spPr>
          <a:xfrm>
            <a:off x="1143000" y="4429080"/>
            <a:ext cx="1414080" cy="141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7" name="Рисунок 5" descr="HB-1365_1.jpg"/>
          <p:cNvPicPr/>
          <p:nvPr/>
        </p:nvPicPr>
        <p:blipFill>
          <a:blip r:embed="rId3" cstate="print"/>
          <a:stretch/>
        </p:blipFill>
        <p:spPr>
          <a:xfrm>
            <a:off x="2286000" y="3643200"/>
            <a:ext cx="1414080" cy="141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8" name="Рисунок 6" descr="HB-1365_1.jpg"/>
          <p:cNvPicPr/>
          <p:nvPr/>
        </p:nvPicPr>
        <p:blipFill>
          <a:blip r:embed="rId3" cstate="print"/>
          <a:stretch/>
        </p:blipFill>
        <p:spPr>
          <a:xfrm>
            <a:off x="3214800" y="4429080"/>
            <a:ext cx="1414080" cy="141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49" name="Рисунок 7" descr="HB-1365_1.jpg"/>
          <p:cNvPicPr/>
          <p:nvPr/>
        </p:nvPicPr>
        <p:blipFill>
          <a:blip r:embed="rId3" cstate="print"/>
          <a:stretch/>
        </p:blipFill>
        <p:spPr>
          <a:xfrm>
            <a:off x="4214880" y="3714840"/>
            <a:ext cx="1414080" cy="1414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0" name="Рисунок 8" descr="HB-1365_1.jpg"/>
          <p:cNvPicPr/>
          <p:nvPr/>
        </p:nvPicPr>
        <p:blipFill>
          <a:blip r:embed="rId3" cstate="print"/>
          <a:stretch/>
        </p:blipFill>
        <p:spPr>
          <a:xfrm>
            <a:off x="5000760" y="4357800"/>
            <a:ext cx="1414080" cy="1414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1" name="TextBox 9"/>
          <p:cNvSpPr/>
          <p:nvPr/>
        </p:nvSpPr>
        <p:spPr>
          <a:xfrm>
            <a:off x="7143840" y="-357120"/>
            <a:ext cx="142848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6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Прямоугольник 12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353" name="Picture 2" descr="E:\Мои рисунки\Мои рисунки\для ребусов\FS0373.png"/>
          <p:cNvPicPr/>
          <p:nvPr/>
        </p:nvPicPr>
        <p:blipFill>
          <a:blip r:embed="rId2" cstate="print"/>
          <a:stretch/>
        </p:blipFill>
        <p:spPr>
          <a:xfrm rot="1218000">
            <a:off x="5651280" y="1815480"/>
            <a:ext cx="3619080" cy="3161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4" name="Rectangle 1"/>
          <p:cNvSpPr/>
          <p:nvPr/>
        </p:nvSpPr>
        <p:spPr>
          <a:xfrm>
            <a:off x="214200" y="2741400"/>
            <a:ext cx="5428800" cy="304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Дождик, лей веселей!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Теплых капель не жалей! 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Две Валюше, три Катюше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И  ещё одну Андрюше.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Ну, а вы, друзья. считайте,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Сколько капель отвечайте!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55" name="Picture 2" descr="E:\Мои рисунки\Мои рисунки\картинки\multik301.png"/>
          <p:cNvPicPr/>
          <p:nvPr/>
        </p:nvPicPr>
        <p:blipFill>
          <a:blip r:embed="rId3" cstate="print"/>
          <a:stretch/>
        </p:blipFill>
        <p:spPr>
          <a:xfrm flipH="1">
            <a:off x="5429520" y="2501640"/>
            <a:ext cx="2928600" cy="4356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6" name="Рисунок 4" descr="11971226461837926102lagartoflojo_Water_Drop.svg.hi.png"/>
          <p:cNvPicPr/>
          <p:nvPr/>
        </p:nvPicPr>
        <p:blipFill>
          <a:blip r:embed="rId4" cstate="print"/>
          <a:stretch/>
        </p:blipFill>
        <p:spPr>
          <a:xfrm>
            <a:off x="571320" y="571320"/>
            <a:ext cx="531000" cy="74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7" name="Рисунок 5" descr="11971226461837926102lagartoflojo_Water_Drop.svg.hi.png"/>
          <p:cNvPicPr/>
          <p:nvPr/>
        </p:nvPicPr>
        <p:blipFill>
          <a:blip r:embed="rId4" cstate="print"/>
          <a:stretch/>
        </p:blipFill>
        <p:spPr>
          <a:xfrm>
            <a:off x="1143000" y="1000080"/>
            <a:ext cx="531000" cy="74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8" name="Рисунок 6" descr="11971226461837926102lagartoflojo_Water_Drop.svg.hi.png"/>
          <p:cNvPicPr/>
          <p:nvPr/>
        </p:nvPicPr>
        <p:blipFill>
          <a:blip r:embed="rId4" cstate="print"/>
          <a:stretch/>
        </p:blipFill>
        <p:spPr>
          <a:xfrm>
            <a:off x="2786040" y="1143000"/>
            <a:ext cx="531000" cy="74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9" name="Рисунок 7" descr="11971226461837926102lagartoflojo_Water_Drop.svg.hi.png"/>
          <p:cNvPicPr/>
          <p:nvPr/>
        </p:nvPicPr>
        <p:blipFill>
          <a:blip r:embed="rId4" cstate="print"/>
          <a:stretch/>
        </p:blipFill>
        <p:spPr>
          <a:xfrm>
            <a:off x="3429000" y="642960"/>
            <a:ext cx="531000" cy="74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0" name="Рисунок 8" descr="11971226461837926102lagartoflojo_Water_Drop.svg.hi.png"/>
          <p:cNvPicPr/>
          <p:nvPr/>
        </p:nvPicPr>
        <p:blipFill>
          <a:blip r:embed="rId4" cstate="print"/>
          <a:stretch/>
        </p:blipFill>
        <p:spPr>
          <a:xfrm>
            <a:off x="2428920" y="571320"/>
            <a:ext cx="531000" cy="747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1" name="Рисунок 9" descr="11971226461837926102lagartoflojo_Water_Drop.svg.hi.png"/>
          <p:cNvPicPr/>
          <p:nvPr/>
        </p:nvPicPr>
        <p:blipFill>
          <a:blip r:embed="rId4" cstate="print"/>
          <a:stretch/>
        </p:blipFill>
        <p:spPr>
          <a:xfrm>
            <a:off x="4786200" y="571320"/>
            <a:ext cx="531000" cy="74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2" name="TextBox 11"/>
          <p:cNvSpPr/>
          <p:nvPr/>
        </p:nvSpPr>
        <p:spPr>
          <a:xfrm>
            <a:off x="7143840" y="-357120"/>
            <a:ext cx="142848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6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Прямоугольник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4" name="Rectangle 1"/>
          <p:cNvSpPr/>
          <p:nvPr/>
        </p:nvSpPr>
        <p:spPr>
          <a:xfrm>
            <a:off x="533520" y="469440"/>
            <a:ext cx="7162560" cy="25549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В парк  на прогулку Оля ходила,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В парке птичек разных кормила: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Восемь синичек да два воробья.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Сколько всего?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Отвечайте, друзья!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5" name="Рисунок 2" descr="08aa9fb4b02f.jpg"/>
          <p:cNvPicPr/>
          <p:nvPr/>
        </p:nvPicPr>
        <p:blipFill>
          <a:blip r:embed="rId2" cstate="print"/>
          <a:stretch/>
        </p:blipFill>
        <p:spPr>
          <a:xfrm flipH="1">
            <a:off x="4343760" y="1295280"/>
            <a:ext cx="4355640" cy="4962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6" name="TextBox 4"/>
          <p:cNvSpPr/>
          <p:nvPr/>
        </p:nvSpPr>
        <p:spPr>
          <a:xfrm>
            <a:off x="1143000" y="364320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10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Прямоугольник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68" name="Rectangle 1"/>
          <p:cNvSpPr/>
          <p:nvPr/>
        </p:nvSpPr>
        <p:spPr>
          <a:xfrm>
            <a:off x="285840" y="115560"/>
            <a:ext cx="9143640" cy="3047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  <a:ea typeface="Calibri"/>
              </a:rPr>
              <a:t>Шесть орешков мама-свинка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  <a:ea typeface="Calibri"/>
              </a:rPr>
              <a:t>Для детей несла в корзинке.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  <a:ea typeface="Calibri"/>
              </a:rPr>
              <a:t>Свинку ёжик повстречал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  <a:ea typeface="Calibri"/>
              </a:rPr>
              <a:t>И ещё четыре дал.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  <a:ea typeface="Calibri"/>
              </a:rPr>
              <a:t>Сколько орехов свинка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  <a:ea typeface="Calibri"/>
              </a:rPr>
              <a:t>Деткам принесла в корзинке?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9" name="Рисунок 2" descr="multik287.png"/>
          <p:cNvPicPr/>
          <p:nvPr/>
        </p:nvPicPr>
        <p:blipFill>
          <a:blip r:embed="rId2" cstate="print"/>
          <a:stretch/>
        </p:blipFill>
        <p:spPr>
          <a:xfrm flipH="1">
            <a:off x="5199120" y="1000080"/>
            <a:ext cx="3944880" cy="5519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Рисунок 4" descr="195439.jpg"/>
          <p:cNvPicPr/>
          <p:nvPr/>
        </p:nvPicPr>
        <p:blipFill>
          <a:blip r:embed="rId3" cstate="print"/>
          <a:stretch/>
        </p:blipFill>
        <p:spPr>
          <a:xfrm rot="760800">
            <a:off x="5704560" y="4574880"/>
            <a:ext cx="749880" cy="642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1" name="Рисунок 5" descr="195439.jpg"/>
          <p:cNvPicPr/>
          <p:nvPr/>
        </p:nvPicPr>
        <p:blipFill>
          <a:blip r:embed="rId4" cstate="print"/>
          <a:stretch/>
        </p:blipFill>
        <p:spPr>
          <a:xfrm rot="10220400">
            <a:off x="6123600" y="4559040"/>
            <a:ext cx="749880" cy="675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2" name="Рисунок 6" descr="195439.jpg"/>
          <p:cNvPicPr/>
          <p:nvPr/>
        </p:nvPicPr>
        <p:blipFill>
          <a:blip r:embed="rId5" cstate="print"/>
          <a:stretch/>
        </p:blipFill>
        <p:spPr>
          <a:xfrm rot="18537000">
            <a:off x="3821400" y="5320800"/>
            <a:ext cx="749880" cy="99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3" name="Рисунок 7" descr="195439.jpg"/>
          <p:cNvPicPr/>
          <p:nvPr/>
        </p:nvPicPr>
        <p:blipFill>
          <a:blip r:embed="rId5" cstate="print"/>
          <a:stretch/>
        </p:blipFill>
        <p:spPr>
          <a:xfrm rot="17853600">
            <a:off x="2741760" y="5350320"/>
            <a:ext cx="749880" cy="9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4" name="TextBox 8"/>
          <p:cNvSpPr/>
          <p:nvPr/>
        </p:nvSpPr>
        <p:spPr>
          <a:xfrm>
            <a:off x="500040" y="321480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10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Прямоугольник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FFD89F"/>
              </a:gs>
              <a:gs pos="50000">
                <a:srgbClr val="FFE5C5"/>
              </a:gs>
              <a:gs pos="100000">
                <a:srgbClr val="FFF2E2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76" name="Rectangle 1"/>
          <p:cNvSpPr/>
          <p:nvPr/>
        </p:nvSpPr>
        <p:spPr>
          <a:xfrm>
            <a:off x="410760" y="547920"/>
            <a:ext cx="6063840" cy="30474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В карманах у Нины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Лежали мандарины: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В левом – пять, а в правом – два.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Три штуки Нина отдала.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Сколько мандаринов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Осталось у Нины?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77" name="Рисунок 2" descr="fdde75715b15.png"/>
          <p:cNvPicPr/>
          <p:nvPr/>
        </p:nvPicPr>
        <p:blipFill>
          <a:blip r:embed="rId2" cstate="print"/>
          <a:stretch/>
        </p:blipFill>
        <p:spPr>
          <a:xfrm>
            <a:off x="5500800" y="0"/>
            <a:ext cx="4142880" cy="6217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8" name="TextBox 4"/>
          <p:cNvSpPr/>
          <p:nvPr/>
        </p:nvSpPr>
        <p:spPr>
          <a:xfrm>
            <a:off x="2786040" y="371484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4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Прямоугольник 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0" name="Rectangle 1"/>
          <p:cNvSpPr/>
          <p:nvPr/>
        </p:nvSpPr>
        <p:spPr>
          <a:xfrm>
            <a:off x="-246240" y="21600"/>
            <a:ext cx="7582680" cy="45248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Кормушку для птиц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Мы к зиме смастерили,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Ягоды, зерна в нее положили.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Гости себя не заставили ждать –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Стали мы птиц на кормушке считать: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Два свиристеля, четыре синицы,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Три снегиря да один воробей.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Сколько всех птиц?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Отвечайте скорей!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1" name="Picture 9" descr="Картинка 38 из 772">
            <a:hlinkClick r:id="rId2"/>
          </p:cNvPr>
          <p:cNvPicPr/>
          <p:nvPr/>
        </p:nvPicPr>
        <p:blipFill>
          <a:blip r:embed="rId3" cstate="print"/>
          <a:stretch/>
        </p:blipFill>
        <p:spPr>
          <a:xfrm>
            <a:off x="4857840" y="3357720"/>
            <a:ext cx="3870720" cy="322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2" name="TextBox 3"/>
          <p:cNvSpPr/>
          <p:nvPr/>
        </p:nvSpPr>
        <p:spPr>
          <a:xfrm>
            <a:off x="6715080" y="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10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Прямоугольник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4" name="Овал 4"/>
          <p:cNvSpPr/>
          <p:nvPr/>
        </p:nvSpPr>
        <p:spPr>
          <a:xfrm>
            <a:off x="5357880" y="1500120"/>
            <a:ext cx="2999880" cy="4785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85" name="Rectangle 1"/>
          <p:cNvSpPr/>
          <p:nvPr/>
        </p:nvSpPr>
        <p:spPr>
          <a:xfrm>
            <a:off x="214200" y="20160"/>
            <a:ext cx="9143640" cy="44017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Белка на ёлке грибочки сушила,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Песенку пела и говорила: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«Мне зимой не знать хлопот,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Потому что есть грибок: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Три волнушки, два маслёнка,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Три весёленьких  опёнка.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Подосиновик велик, 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Этим он и знаменит!»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Кто ответить нам готов?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Calibri"/>
                <a:ea typeface="Calibri"/>
              </a:rPr>
              <a:t>Сколько было всех грибов?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6" name="Рисунок 2" descr="91154781e513.jpg"/>
          <p:cNvPicPr/>
          <p:nvPr/>
        </p:nvPicPr>
        <p:blipFill>
          <a:blip r:embed="rId2" cstate="print"/>
          <a:stretch/>
        </p:blipFill>
        <p:spPr>
          <a:xfrm>
            <a:off x="5028480" y="714240"/>
            <a:ext cx="4115160" cy="575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7" name="TextBox 5"/>
          <p:cNvSpPr/>
          <p:nvPr/>
        </p:nvSpPr>
        <p:spPr>
          <a:xfrm>
            <a:off x="1357200" y="414324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9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Прямоугольник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88" name="TextBox 3"/>
          <p:cNvSpPr/>
          <p:nvPr/>
        </p:nvSpPr>
        <p:spPr>
          <a:xfrm>
            <a:off x="214200" y="214200"/>
            <a:ext cx="7357680" cy="550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Красная Шапочка шла по тропинке.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Семь пирожков в плетенной корзинке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Бабушке внучка на праздник несла,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Но по дорожке часть раздала.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Зайчику,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        ёжику,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                   мышке и белочке.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Сколько гостинцев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                осталось у девочки?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9" name="Рисунок 4" descr="red-hatochka.jpg"/>
          <p:cNvPicPr/>
          <p:nvPr/>
        </p:nvPicPr>
        <p:blipFill>
          <a:blip r:embed="rId2" cstate="print"/>
          <a:stretch/>
        </p:blipFill>
        <p:spPr>
          <a:xfrm flipH="1">
            <a:off x="5572800" y="1714320"/>
            <a:ext cx="3299040" cy="459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0" name="TextBox 5"/>
          <p:cNvSpPr/>
          <p:nvPr/>
        </p:nvSpPr>
        <p:spPr>
          <a:xfrm>
            <a:off x="285840" y="445752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3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Прямоугольник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292" name="Rectangle 1"/>
          <p:cNvSpPr/>
          <p:nvPr/>
        </p:nvSpPr>
        <p:spPr>
          <a:xfrm>
            <a:off x="533520" y="771840"/>
            <a:ext cx="5790960" cy="20624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Внуку Шуре добрый дед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Дал вчера семь штук конфет.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Съел одну конфету внук.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Calibri"/>
                <a:ea typeface="Calibri"/>
              </a:rPr>
              <a:t>Сколько же осталось штук?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3" name="Рисунок 2" descr="post-236762-1268763559.jpg"/>
          <p:cNvPicPr/>
          <p:nvPr/>
        </p:nvPicPr>
        <p:blipFill>
          <a:blip r:embed="rId2" cstate="print"/>
          <a:stretch/>
        </p:blipFill>
        <p:spPr>
          <a:xfrm>
            <a:off x="5715000" y="685800"/>
            <a:ext cx="2979720" cy="573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4" name="TextBox 4"/>
          <p:cNvSpPr/>
          <p:nvPr/>
        </p:nvSpPr>
        <p:spPr>
          <a:xfrm>
            <a:off x="1928880" y="357192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6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Прямоугольник 10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pic>
        <p:nvPicPr>
          <p:cNvPr id="296" name="Рисунок 7" descr="7ad4ee257d3c.png"/>
          <p:cNvPicPr/>
          <p:nvPr/>
        </p:nvPicPr>
        <p:blipFill>
          <a:blip r:embed="rId2" cstate="print"/>
          <a:stretch/>
        </p:blipFill>
        <p:spPr>
          <a:xfrm>
            <a:off x="2571840" y="3429000"/>
            <a:ext cx="2716920" cy="32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7" name="Рисунок 6" descr="7ad4ee257d3c.png"/>
          <p:cNvPicPr/>
          <p:nvPr/>
        </p:nvPicPr>
        <p:blipFill>
          <a:blip r:embed="rId2" cstate="print"/>
          <a:stretch/>
        </p:blipFill>
        <p:spPr>
          <a:xfrm>
            <a:off x="4071960" y="3286080"/>
            <a:ext cx="2716920" cy="32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TextBox 3"/>
          <p:cNvSpPr/>
          <p:nvPr/>
        </p:nvSpPr>
        <p:spPr>
          <a:xfrm>
            <a:off x="285840" y="285840"/>
            <a:ext cx="9109440" cy="2062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Дружно муравьи живут и без дела не снуют: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Два несут травинку, три несут былинку.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Пять несут от ёлки колючие иголки.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Сколько муравьишек занято работой?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99" name="Рисунок 4" descr="7ad4ee257d3c.png"/>
          <p:cNvPicPr/>
          <p:nvPr/>
        </p:nvPicPr>
        <p:blipFill>
          <a:blip r:embed="rId2" cstate="print"/>
          <a:stretch/>
        </p:blipFill>
        <p:spPr>
          <a:xfrm>
            <a:off x="3429000" y="3786120"/>
            <a:ext cx="2716920" cy="32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0" name="Рисунок 5" descr="7ad4ee257d3c.png"/>
          <p:cNvPicPr/>
          <p:nvPr/>
        </p:nvPicPr>
        <p:blipFill>
          <a:blip r:embed="rId2" cstate="print"/>
          <a:stretch/>
        </p:blipFill>
        <p:spPr>
          <a:xfrm>
            <a:off x="-285840" y="3429000"/>
            <a:ext cx="2716920" cy="32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1" name="Рисунок 8" descr="7ad4ee257d3c.png"/>
          <p:cNvPicPr/>
          <p:nvPr/>
        </p:nvPicPr>
        <p:blipFill>
          <a:blip r:embed="rId2" cstate="print"/>
          <a:stretch/>
        </p:blipFill>
        <p:spPr>
          <a:xfrm>
            <a:off x="642960" y="3600360"/>
            <a:ext cx="2716920" cy="325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2" name="Рисунок 9" descr="7ad4ee257d3c.png"/>
          <p:cNvPicPr/>
          <p:nvPr/>
        </p:nvPicPr>
        <p:blipFill>
          <a:blip r:embed="rId2" cstate="print"/>
          <a:stretch/>
        </p:blipFill>
        <p:spPr>
          <a:xfrm>
            <a:off x="1785960" y="3786120"/>
            <a:ext cx="2716920" cy="325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3" name="TextBox 11"/>
          <p:cNvSpPr/>
          <p:nvPr/>
        </p:nvSpPr>
        <p:spPr>
          <a:xfrm>
            <a:off x="6715080" y="264312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10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Прямоугольник 8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05" name="TextBox 1"/>
          <p:cNvSpPr/>
          <p:nvPr/>
        </p:nvSpPr>
        <p:spPr>
          <a:xfrm>
            <a:off x="285840" y="214200"/>
            <a:ext cx="5481360" cy="403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В летний полдень под сосной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Ёж нашёл сюрприз лесной: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Три  лисички, пять опят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Под сосной в лесу стоят.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И ещё одна волнушка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Показалась на опушке.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Кто ответ нам дать готов,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Сколько ёж нашёл грибов?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06" name="Рисунок 9" descr="32168-Clipart-Illustration-Of-Two-Friendly-Hedgehogs-Walking-Together.jpg"/>
          <p:cNvPicPr/>
          <p:nvPr/>
        </p:nvPicPr>
        <p:blipFill>
          <a:blip r:embed="rId2" cstate="print"/>
          <a:stretch/>
        </p:blipFill>
        <p:spPr>
          <a:xfrm>
            <a:off x="5429160" y="2214720"/>
            <a:ext cx="3142800" cy="4431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7" name="Рисунок 12" descr="3.png"/>
          <p:cNvPicPr/>
          <p:nvPr/>
        </p:nvPicPr>
        <p:blipFill>
          <a:blip r:embed="rId3" cstate="print"/>
          <a:stretch/>
        </p:blipFill>
        <p:spPr>
          <a:xfrm>
            <a:off x="1500120" y="4714920"/>
            <a:ext cx="1523520" cy="1666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8" name="TextBox 5"/>
          <p:cNvSpPr/>
          <p:nvPr/>
        </p:nvSpPr>
        <p:spPr>
          <a:xfrm>
            <a:off x="7286760" y="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9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Прямоугольник 5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10" name="TextBox 1"/>
          <p:cNvSpPr/>
          <p:nvPr/>
        </p:nvSpPr>
        <p:spPr>
          <a:xfrm>
            <a:off x="285840" y="214200"/>
            <a:ext cx="6357600" cy="286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6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«Четыре  сыроежки,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6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           два рыжика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6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                          и груздь.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6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Собрала грибов я много,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6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А подсчитать боюсь!» </a:t>
            </a: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1" name="Рисунок 4" descr="023346548.png"/>
          <p:cNvPicPr/>
          <p:nvPr/>
        </p:nvPicPr>
        <p:blipFill>
          <a:blip r:embed="rId2" cstate="print"/>
          <a:stretch/>
        </p:blipFill>
        <p:spPr>
          <a:xfrm>
            <a:off x="4857840" y="0"/>
            <a:ext cx="411048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" name="TextBox 6"/>
          <p:cNvSpPr/>
          <p:nvPr/>
        </p:nvSpPr>
        <p:spPr>
          <a:xfrm>
            <a:off x="1285920" y="357192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7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Прямоугольник 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95D0FF"/>
              </a:gs>
              <a:gs pos="50000">
                <a:srgbClr val="BEE0FF"/>
              </a:gs>
              <a:gs pos="100000">
                <a:srgbClr val="DEEFFF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14" name="TextBox 2"/>
          <p:cNvSpPr/>
          <p:nvPr/>
        </p:nvSpPr>
        <p:spPr>
          <a:xfrm>
            <a:off x="285840" y="214200"/>
            <a:ext cx="5481360" cy="304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На листке сидит лягушка,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Похваляется подружке: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«Съела пять я комаров,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Ну, и столько же жуков»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Как ей бедной подсчитать,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Сколько будет пять да пять?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5" name="Рисунок 4" descr="mcdptnvljhcgnkfsgbjmo.png"/>
          <p:cNvPicPr/>
          <p:nvPr/>
        </p:nvPicPr>
        <p:blipFill>
          <a:blip r:embed="rId2" cstate="print"/>
          <a:stretch/>
        </p:blipFill>
        <p:spPr>
          <a:xfrm>
            <a:off x="4786200" y="2071800"/>
            <a:ext cx="4928760" cy="4928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6" name="TextBox 7"/>
          <p:cNvSpPr/>
          <p:nvPr/>
        </p:nvSpPr>
        <p:spPr>
          <a:xfrm>
            <a:off x="1285920" y="357192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10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Прямоугольник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18" name="TextBox 2"/>
          <p:cNvSpPr/>
          <p:nvPr/>
        </p:nvSpPr>
        <p:spPr>
          <a:xfrm>
            <a:off x="285840" y="214200"/>
            <a:ext cx="7429320" cy="353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Вот и осень наступает.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Орехи белка запасает: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Десять орешков с куста сорвала,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Из них четыре в дупло унесла.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Вы сидите, не зевайте, 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Trebuchet MS"/>
              </a:rPr>
              <a:t>Сколько осталось снести, посчитайте?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19" name="Рисунок 3" descr="195439.jpg"/>
          <p:cNvPicPr/>
          <p:nvPr/>
        </p:nvPicPr>
        <p:blipFill>
          <a:blip r:embed="rId2" cstate="print"/>
          <a:stretch/>
        </p:blipFill>
        <p:spPr>
          <a:xfrm flipH="1">
            <a:off x="5358240" y="2928960"/>
            <a:ext cx="3582360" cy="3690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0" name="TextBox 4"/>
          <p:cNvSpPr/>
          <p:nvPr/>
        </p:nvSpPr>
        <p:spPr>
          <a:xfrm>
            <a:off x="1357200" y="385776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6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Прямоугольник 3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 rotWithShape="0">
            <a:gsLst>
              <a:gs pos="0">
                <a:srgbClr val="BDF297"/>
              </a:gs>
              <a:gs pos="50000">
                <a:srgbClr val="D5F5C0"/>
              </a:gs>
              <a:gs pos="100000">
                <a:srgbClr val="EAF8E0"/>
              </a:gs>
            </a:gsLst>
            <a:lin ang="16200000"/>
          </a:gradFill>
          <a:ln cap="rnd">
            <a:solidFill>
              <a:srgbClr val="6A8F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Trebuchet MS"/>
            </a:endParaRPr>
          </a:p>
        </p:txBody>
      </p:sp>
      <p:sp>
        <p:nvSpPr>
          <p:cNvPr id="322" name="TextBox 1"/>
          <p:cNvSpPr/>
          <p:nvPr/>
        </p:nvSpPr>
        <p:spPr>
          <a:xfrm>
            <a:off x="285840" y="214200"/>
            <a:ext cx="5481360" cy="255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Во дворе играли дети.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Всех их вместе было десять.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Семь мальчишек среди них. А девчонок?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32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                      Сколько их?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23" name="Рисунок 2" descr="7653082.gif"/>
          <p:cNvPicPr/>
          <p:nvPr/>
        </p:nvPicPr>
        <p:blipFill>
          <a:blip r:embed="rId2" cstate="print"/>
          <a:stretch/>
        </p:blipFill>
        <p:spPr>
          <a:xfrm>
            <a:off x="3643200" y="1571760"/>
            <a:ext cx="5856480" cy="495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4" name="TextBox 4"/>
          <p:cNvSpPr/>
          <p:nvPr/>
        </p:nvSpPr>
        <p:spPr>
          <a:xfrm>
            <a:off x="642960" y="3357720"/>
            <a:ext cx="2428560" cy="24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5000" b="1" u="none" strike="noStrike">
                <a:solidFill>
                  <a:srgbClr val="002060"/>
                </a:solidFill>
                <a:effectLst/>
                <a:uFillTx/>
                <a:latin typeface="Trebuchet MS"/>
              </a:rPr>
              <a:t>3</a:t>
            </a:r>
            <a:endParaRPr lang="ru-RU" sz="15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</TotalTime>
  <Words>607</Words>
  <Application>Microsoft Office PowerPoint</Application>
  <PresentationFormat>Экран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Грань</vt:lpstr>
      <vt:lpstr>Грань</vt:lpstr>
      <vt:lpstr>Грань</vt:lpstr>
      <vt:lpstr>День науки Математика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в стихах для устного счета 1 класс</dc:title>
  <dc:subject>Задачи в стихах для устного счета 1 класс</dc:subject>
  <dc:creator>Сергеева Нина Юрьевна</dc:creator>
  <cp:keywords>Задачи в стихах для устного счета 1 класс</cp:keywords>
  <dc:description/>
  <cp:lastModifiedBy>natazubata@yandex.com</cp:lastModifiedBy>
  <cp:revision>50</cp:revision>
  <dcterms:modified xsi:type="dcterms:W3CDTF">2026-05-27T18:35:28Z</dcterms:modified>
  <cp:category>начальная школа</cp:category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19</vt:i4>
  </property>
</Properties>
</file>