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2"/>
  </p:notesMasterIdLst>
  <p:sldIdLst>
    <p:sldId id="256" r:id="rId2"/>
    <p:sldId id="261" r:id="rId3"/>
    <p:sldId id="265" r:id="rId4"/>
    <p:sldId id="282" r:id="rId5"/>
    <p:sldId id="275" r:id="rId6"/>
    <p:sldId id="267" r:id="rId7"/>
    <p:sldId id="273" r:id="rId8"/>
    <p:sldId id="259" r:id="rId9"/>
    <p:sldId id="257" r:id="rId10"/>
    <p:sldId id="28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9"/>
    <p:restoredTop sz="94715"/>
  </p:normalViewPr>
  <p:slideViewPr>
    <p:cSldViewPr>
      <p:cViewPr varScale="1">
        <p:scale>
          <a:sx n="122" d="100"/>
          <a:sy n="122" d="100"/>
        </p:scale>
        <p:origin x="13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6EF68-15E8-46F4-8AF6-F9FB19761450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BAB15-5329-4849-911F-E8B5B2415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110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BAB15-5329-4849-911F-E8B5B24158F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280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73378-303B-4355-9E1C-5202E50884C5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1846D01-853C-45AF-82B9-0176C831E0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508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73378-303B-4355-9E1C-5202E50884C5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1846D01-853C-45AF-82B9-0176C831E0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90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73378-303B-4355-9E1C-5202E50884C5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1846D01-853C-45AF-82B9-0176C831E0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9160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73378-303B-4355-9E1C-5202E50884C5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1846D01-853C-45AF-82B9-0176C831E0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534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73378-303B-4355-9E1C-5202E50884C5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1846D01-853C-45AF-82B9-0176C831E0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33958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73378-303B-4355-9E1C-5202E50884C5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1846D01-853C-45AF-82B9-0176C831E0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608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73378-303B-4355-9E1C-5202E50884C5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46D01-853C-45AF-82B9-0176C831E0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103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73378-303B-4355-9E1C-5202E50884C5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46D01-853C-45AF-82B9-0176C831E0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723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73378-303B-4355-9E1C-5202E50884C5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46D01-853C-45AF-82B9-0176C831E0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251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73378-303B-4355-9E1C-5202E50884C5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1846D01-853C-45AF-82B9-0176C831E0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476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73378-303B-4355-9E1C-5202E50884C5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1846D01-853C-45AF-82B9-0176C831E0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48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73378-303B-4355-9E1C-5202E50884C5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1846D01-853C-45AF-82B9-0176C831E0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94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73378-303B-4355-9E1C-5202E50884C5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46D01-853C-45AF-82B9-0176C831E0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566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73378-303B-4355-9E1C-5202E50884C5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46D01-853C-45AF-82B9-0176C831E0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468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73378-303B-4355-9E1C-5202E50884C5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46D01-853C-45AF-82B9-0176C831E0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73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73378-303B-4355-9E1C-5202E50884C5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1846D01-853C-45AF-82B9-0176C831E0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180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73378-303B-4355-9E1C-5202E50884C5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1846D01-853C-45AF-82B9-0176C831E0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Relationship Id="rId3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gif"/><Relationship Id="rId3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03848" y="404665"/>
            <a:ext cx="5339019" cy="2376263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Великие математики</a:t>
            </a:r>
            <a:endParaRPr lang="ru-RU" sz="80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01sen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584363"/>
            <a:ext cx="2357454" cy="273662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4" name="Рисунок 3" descr="EGE-2009_clip_image00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3861048"/>
            <a:ext cx="3030786" cy="230504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TextBox 2"/>
          <p:cNvSpPr txBox="1"/>
          <p:nvPr/>
        </p:nvSpPr>
        <p:spPr>
          <a:xfrm>
            <a:off x="7336221" y="61485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35696" y="116632"/>
            <a:ext cx="6851104" cy="6207968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Ты, математика –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всех начал,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кладезь знаний сокровенных.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даже бог, что этот мир создал, 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 математик, несомненно.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мира рассчитал пути, 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Гармонию земли и неба, 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траекторию светил,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скорость прорастания хлеба,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скорость продвижения света,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 наших всех земных делах 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Родная движется планета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на метрических китах,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математики томах.</a:t>
            </a:r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бтмб мрлдб 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28184" y="2996952"/>
            <a:ext cx="2747840" cy="28241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3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4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          </a:t>
            </a:r>
            <a:r>
              <a:rPr lang="ru-RU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Евклид, 3 век до нашей эры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27984" y="1196752"/>
            <a:ext cx="4258816" cy="566124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ведения о жизни Евклида до нас не дошли. Известно только, что жил он около 300 года до н.э., </a:t>
            </a:r>
          </a:p>
          <a:p>
            <a:pPr marL="0" indent="0">
              <a:buNone/>
            </a:pPr>
            <a:endParaRPr lang="ru-RU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где с морем сливается Нил, в древнем жарком краю пирамид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 греческий жил - </a:t>
            </a:r>
            <a:r>
              <a:rPr lang="ru-RU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многознающий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мудрый…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Геометрию он изучал, геометрии он обучал,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Написал он великий труд. </a:t>
            </a:r>
          </a:p>
          <a:p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Рисунок 3" descr="evkli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1326345"/>
            <a:ext cx="3312368" cy="553165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39952" y="116632"/>
            <a:ext cx="4394448" cy="136815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   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АРХИМЕД  </a:t>
            </a:r>
            <a:b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287 г. до н.э.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00872" y="1484784"/>
            <a:ext cx="5472608" cy="5904656"/>
          </a:xfrm>
        </p:spPr>
        <p:txBody>
          <a:bodyPr>
            <a:normAutofit fontScale="77500" lnSpcReduction="20000"/>
          </a:bodyPr>
          <a:lstStyle/>
          <a:p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Архимеде как человеке мало сведений. Легенды рассказывают, что когда солдаты ворвались в город, Архимед был занят решением задачи и что-то чертил. Римский воин приказал ему встать, но старый учёный не повиновался, сказав, что хочет закончить  решение. Тогда римлянин выхватил меч и убил гениального учёного.</a:t>
            </a:r>
          </a:p>
          <a:p>
            <a:endParaRPr lang="ru-RU" sz="30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могиле этого великого математика был установлен памятник с изображением шара и описанного около него цилиндра. Спустя 200 лет по этому памятнику нашли его могилу.</a:t>
            </a:r>
          </a:p>
          <a:p>
            <a:endParaRPr lang="ru-RU" sz="20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 </a:t>
            </a: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Arhi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2199" y="1451410"/>
            <a:ext cx="3428673" cy="501833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АРХИМЕД</a:t>
            </a:r>
            <a:r>
              <a:rPr lang="ru-RU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ru-RU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42415" y="764704"/>
            <a:ext cx="6591985" cy="6048672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sz="8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Нет, не всегда смешон и узок</a:t>
            </a:r>
          </a:p>
          <a:p>
            <a:pPr marL="0" indent="0">
              <a:buNone/>
            </a:pPr>
            <a:r>
              <a:rPr lang="ru-RU" sz="8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Мудрец, глухой к делам земли:</a:t>
            </a:r>
          </a:p>
          <a:p>
            <a:pPr marL="0" indent="0">
              <a:buNone/>
            </a:pPr>
            <a:r>
              <a:rPr lang="ru-RU" sz="8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Уже на рейде в Сиракузах</a:t>
            </a:r>
          </a:p>
          <a:p>
            <a:pPr marL="0" indent="0">
              <a:buNone/>
            </a:pPr>
            <a:r>
              <a:rPr lang="ru-RU" sz="8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Стояли римлян корабли.</a:t>
            </a:r>
          </a:p>
          <a:p>
            <a:pPr marL="0" indent="0">
              <a:buNone/>
            </a:pPr>
            <a:r>
              <a:rPr lang="ru-RU" sz="8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 математиком курчавым</a:t>
            </a:r>
          </a:p>
          <a:p>
            <a:pPr marL="0" indent="0">
              <a:buNone/>
            </a:pPr>
            <a:r>
              <a:rPr lang="ru-RU" sz="8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Солдат занес короткий нож,</a:t>
            </a:r>
          </a:p>
          <a:p>
            <a:pPr marL="0" indent="0">
              <a:buNone/>
            </a:pPr>
            <a:r>
              <a:rPr lang="ru-RU" sz="8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он на отмели песчаной</a:t>
            </a:r>
          </a:p>
          <a:p>
            <a:pPr marL="0" indent="0">
              <a:buNone/>
            </a:pPr>
            <a:r>
              <a:rPr lang="ru-RU" sz="8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Окружность вписывал в чертеж.</a:t>
            </a:r>
          </a:p>
          <a:p>
            <a:pPr marL="0" indent="0">
              <a:buNone/>
            </a:pPr>
            <a:r>
              <a:rPr lang="ru-RU" sz="8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Ах, если б смерть — лихую гостью —</a:t>
            </a:r>
          </a:p>
          <a:p>
            <a:pPr marL="0" indent="0">
              <a:buNone/>
            </a:pPr>
            <a:r>
              <a:rPr lang="ru-RU" sz="8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 так же встретить повезло,</a:t>
            </a:r>
          </a:p>
          <a:p>
            <a:pPr marL="0" indent="0">
              <a:buNone/>
            </a:pPr>
            <a:r>
              <a:rPr lang="ru-RU" sz="8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Архимед, чертивший тростью</a:t>
            </a:r>
          </a:p>
          <a:p>
            <a:pPr marL="0" indent="0">
              <a:buNone/>
            </a:pPr>
            <a:r>
              <a:rPr lang="ru-RU" sz="8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минуту гибели — число!</a:t>
            </a: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Рисунок 4" descr="BOO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757841">
            <a:off x="6414486" y="-28329"/>
            <a:ext cx="2775495" cy="13525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9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88640"/>
            <a:ext cx="8229600" cy="4454806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 Пифагора, </a:t>
            </a:r>
            <a:b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Пифагор (580-500 г.до н.э.)</a:t>
            </a:r>
            <a:b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5856" y="1484784"/>
            <a:ext cx="5410944" cy="483981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дан нам треугольник</a:t>
            </a:r>
          </a:p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притом с прямым углом,</a:t>
            </a:r>
          </a:p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квадрат гипотенузы</a:t>
            </a:r>
          </a:p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всегда легко найдем:</a:t>
            </a:r>
          </a:p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Катеты в квадрат возводим,</a:t>
            </a:r>
          </a:p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Сумму степеней находим —</a:t>
            </a:r>
          </a:p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таким простым путем</a:t>
            </a:r>
          </a:p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результату мы придем.</a:t>
            </a:r>
          </a:p>
          <a:p>
            <a:pPr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f014fc2d235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484784"/>
            <a:ext cx="3008126" cy="453920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Рисунок 4" descr="j0283618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57251">
            <a:off x="7784465" y="4649319"/>
            <a:ext cx="2069193" cy="21661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6472254" cy="2000264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КАРЛ  ФРИДРИХ ГАУСС, 1777-1855 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35896" y="1412776"/>
            <a:ext cx="5050904" cy="5445224"/>
          </a:xfrm>
        </p:spPr>
        <p:txBody>
          <a:bodyPr>
            <a:normAutofit fontScale="92500" lnSpcReduction="20000"/>
          </a:bodyPr>
          <a:lstStyle/>
          <a:p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Французский математик</a:t>
            </a:r>
          </a:p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(16 век), внесший огромный вклад в развитие алгебраической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символики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именем Гаусса связана основная теорема алгебры</a:t>
            </a:r>
          </a:p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Будучи ещё учеником начальной школы нашел моментально сумму всех натуральных чисел от 1 до 100. </a:t>
            </a:r>
          </a:p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 называли </a:t>
            </a:r>
            <a:endParaRPr lang="ru-RU" sz="28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«королём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математики».</a:t>
            </a:r>
          </a:p>
          <a:p>
            <a:endParaRPr lang="ru-RU" dirty="0"/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Рисунок 3" descr="gauss-karl-fridri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4149" y="1434642"/>
            <a:ext cx="3426141" cy="374441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28660" y="704088"/>
            <a:ext cx="8715436" cy="1439028"/>
          </a:xfrm>
        </p:spPr>
        <p:txBody>
          <a:bodyPr>
            <a:normAutofit/>
          </a:bodyPr>
          <a:lstStyle/>
          <a:p>
            <a:pPr algn="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Рене Декарт  </a:t>
            </a:r>
            <a:b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(1596-1650)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63988" y="2060848"/>
            <a:ext cx="4222812" cy="426375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Гениальный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французский ученый (18 век), создатель аналитической геометрии, основанной на методе координат. </a:t>
            </a:r>
          </a:p>
          <a:p>
            <a:endParaRPr lang="ru-RU" sz="28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200px-Frans_Hals_-_Portret_van_René_Descart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392568"/>
            <a:ext cx="3992464" cy="489076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Рисунок 4" descr="mq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76256" y="4725144"/>
            <a:ext cx="2002072" cy="1940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-27384"/>
            <a:ext cx="5987008" cy="151216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Михаил Васильевич                  ЛОМОНОСОВ</a:t>
            </a:r>
            <a:r>
              <a:rPr lang="ru-RU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. </a:t>
            </a:r>
            <a:endParaRPr lang="ru-RU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51920" y="1124744"/>
            <a:ext cx="5184576" cy="573325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Благодаря непреклонной воле, решительности и необычайной энергии из деревенского мальчика, крестьянина-рыболова, всего лишь в 19 лет начавшего школьную учёбу, выросла грандиозная фигура мыслителя, писателя, ученого в различных областях науки.</a:t>
            </a:r>
          </a:p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Наш язык, наша грамматика, поэзия, литература выросли из богатейшего творчества  М.В.Ломоносова.</a:t>
            </a:r>
          </a:p>
          <a:p>
            <a:pPr>
              <a:buNone/>
            </a:pPr>
            <a:endParaRPr lang="ru-RU" sz="28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824" y="1560301"/>
            <a:ext cx="3563096" cy="486214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7864" y="44624"/>
            <a:ext cx="5616624" cy="251264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Академик Академии наук России </a:t>
            </a:r>
            <a:b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Михаил Васильевич Ломоносов</a:t>
            </a:r>
            <a:b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65496" y="2811125"/>
            <a:ext cx="4906888" cy="3543672"/>
          </a:xfrm>
        </p:spPr>
        <p:txBody>
          <a:bodyPr>
            <a:normAutofit lnSpcReduction="10000"/>
          </a:bodyPr>
          <a:lstStyle/>
          <a:p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Математику уж затем учить следует, что она ум в порядок приводит» 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4" name="Рисунок 3" descr="nabo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4947278"/>
            <a:ext cx="1936989" cy="190970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00944"/>
            <a:ext cx="3456384" cy="525658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239</TotalTime>
  <Words>440</Words>
  <Application>Microsoft Macintosh PowerPoint</Application>
  <PresentationFormat>Экран (4:3)</PresentationFormat>
  <Paragraphs>67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Calibri</vt:lpstr>
      <vt:lpstr>Century Gothic</vt:lpstr>
      <vt:lpstr>Times New Roman</vt:lpstr>
      <vt:lpstr>Wingdings 3</vt:lpstr>
      <vt:lpstr>Arial</vt:lpstr>
      <vt:lpstr>Легкий дым</vt:lpstr>
      <vt:lpstr>Великие математики</vt:lpstr>
      <vt:lpstr>          Евклид, 3 век до нашей эры. </vt:lpstr>
      <vt:lpstr>   АРХИМЕД   287 г. до н.э.</vt:lpstr>
      <vt:lpstr>АРХИМЕД  </vt:lpstr>
      <vt:lpstr>Теорема Пифагора,  Пифагор (580-500 г.до н.э.)    </vt:lpstr>
      <vt:lpstr>КАРЛ  ФРИДРИХ ГАУСС, 1777-1855 </vt:lpstr>
      <vt:lpstr>Рене Декарт   (1596-1650)</vt:lpstr>
      <vt:lpstr>            Михаил Васильевич                  ЛОМОНОСОВ. </vt:lpstr>
      <vt:lpstr>Академик Академии наук России  Михаил Васильевич Ломоносов 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 «Великие математики»</dc:title>
  <dc:creator>User</dc:creator>
  <cp:lastModifiedBy>пользователь Microsoft Office</cp:lastModifiedBy>
  <cp:revision>37</cp:revision>
  <dcterms:created xsi:type="dcterms:W3CDTF">2010-02-28T11:47:27Z</dcterms:created>
  <dcterms:modified xsi:type="dcterms:W3CDTF">2021-10-10T17:47:00Z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392252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