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16"/>
  </p:handoutMasterIdLst>
  <p:sldIdLst>
    <p:sldId id="256" r:id="rId2"/>
    <p:sldId id="260" r:id="rId3"/>
    <p:sldId id="258" r:id="rId4"/>
    <p:sldId id="266" r:id="rId5"/>
    <p:sldId id="264" r:id="rId6"/>
    <p:sldId id="261" r:id="rId7"/>
    <p:sldId id="257" r:id="rId8"/>
    <p:sldId id="267" r:id="rId9"/>
    <p:sldId id="268" r:id="rId10"/>
    <p:sldId id="273" r:id="rId11"/>
    <p:sldId id="269" r:id="rId12"/>
    <p:sldId id="272" r:id="rId13"/>
    <p:sldId id="271" r:id="rId14"/>
    <p:sldId id="274" r:id="rId15"/>
  </p:sldIdLst>
  <p:sldSz cx="9144000" cy="6858000" type="screen4x3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54" autoAdjust="0"/>
  </p:normalViewPr>
  <p:slideViewPr>
    <p:cSldViewPr>
      <p:cViewPr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6399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4B774-A10D-4414-BCE6-FF2F42834636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42227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6399" y="6542227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53E43-ECAA-4F78-8D1B-32D794586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828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844408" cy="10801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Impact" pitchFamily="34" charset="0"/>
              </a:rPr>
              <a:t>Про белочку. Автоматизация звука </a:t>
            </a:r>
            <a:r>
              <a:rPr lang="ru-RU" sz="3600" dirty="0" smtClean="0">
                <a:solidFill>
                  <a:srgbClr val="002060"/>
                </a:solidFill>
                <a:latin typeface="Impact" pitchFamily="34" charset="0"/>
                <a:sym typeface="Symbol"/>
              </a:rPr>
              <a:t></a:t>
            </a:r>
            <a:r>
              <a:rPr lang="ru-RU" sz="3600" b="1" dirty="0" smtClean="0">
                <a:solidFill>
                  <a:srgbClr val="002060"/>
                </a:solidFill>
                <a:latin typeface="Impact" pitchFamily="34" charset="0"/>
                <a:sym typeface="Symbol"/>
              </a:rPr>
              <a:t>Л</a:t>
            </a:r>
            <a:r>
              <a:rPr lang="ru-RU" sz="3600" dirty="0" smtClean="0">
                <a:solidFill>
                  <a:srgbClr val="002060"/>
                </a:solidFill>
                <a:latin typeface="Impact" pitchFamily="34" charset="0"/>
                <a:sym typeface="Symbol"/>
              </a:rPr>
              <a:t> </a:t>
            </a:r>
            <a:endParaRPr lang="ru-RU" sz="36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0528" y="1268760"/>
            <a:ext cx="9144000" cy="5445225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Артикуляционная гимнастика</a:t>
            </a: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Изолированное  произношение звука Л</a:t>
            </a: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Звук Л в слогах</a:t>
            </a: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Звук Л в словах</a:t>
            </a: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Звук Л в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чистоговорках</a:t>
            </a:r>
            <a:endParaRPr lang="ru-RU" sz="2400" b="1" i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Звук Л в словосочетаниях</a:t>
            </a: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Звук Л в предлож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ениях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Звук Л в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тексте</a:t>
            </a:r>
          </a:p>
          <a:p>
            <a:pPr algn="r"/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pPr algn="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Подготовила: Ахмадуллина Р.Ф.                    учитель-логопед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бел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365104"/>
            <a:ext cx="2664296" cy="2201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ЗВУК Л В ЧИСТОГОВОРКАХ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53614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err="1" smtClean="0"/>
              <a:t>Ла-ла-ла</a:t>
            </a:r>
            <a:r>
              <a:rPr lang="ru-RU" sz="2400" b="1" dirty="0" smtClean="0"/>
              <a:t> - на столе юла                    ал-ал-ал - Павел днём не спал</a:t>
            </a:r>
          </a:p>
          <a:p>
            <a:pPr>
              <a:buNone/>
            </a:pPr>
            <a:r>
              <a:rPr lang="ru-RU" sz="2400" b="1" dirty="0" err="1" smtClean="0"/>
              <a:t>Ла-ла-ла</a:t>
            </a:r>
            <a:r>
              <a:rPr lang="ru-RU" sz="2400" b="1" dirty="0" smtClean="0"/>
              <a:t>  - Мила молока пила       ал-ал-ал - сказку дедушка читал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err="1" smtClean="0"/>
              <a:t>Ло-ло-ло</a:t>
            </a:r>
            <a:r>
              <a:rPr lang="ru-RU" sz="2400" b="1" dirty="0" smtClean="0"/>
              <a:t>  - дайте мне весло            </a:t>
            </a:r>
            <a:r>
              <a:rPr lang="ru-RU" sz="2400" b="1" dirty="0" err="1" smtClean="0"/>
              <a:t>ол-ол-ол</a:t>
            </a:r>
            <a:r>
              <a:rPr lang="ru-RU" sz="2400" b="1" dirty="0" smtClean="0"/>
              <a:t> - начинается футбол</a:t>
            </a:r>
          </a:p>
          <a:p>
            <a:pPr>
              <a:buNone/>
            </a:pPr>
            <a:r>
              <a:rPr lang="ru-RU" sz="2400" b="1" dirty="0" err="1" smtClean="0"/>
              <a:t>Ло-ло-ло</a:t>
            </a:r>
            <a:r>
              <a:rPr lang="ru-RU" sz="2400" b="1" dirty="0" smtClean="0"/>
              <a:t> - всадник сел в седло      </a:t>
            </a:r>
            <a:r>
              <a:rPr lang="ru-RU" sz="2400" b="1" dirty="0" err="1" smtClean="0"/>
              <a:t>ол-ол-ол</a:t>
            </a:r>
            <a:r>
              <a:rPr lang="ru-RU" sz="2400" b="1" dirty="0" smtClean="0"/>
              <a:t> - мы купили стол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err="1" smtClean="0"/>
              <a:t>Лу-лу-лу</a:t>
            </a:r>
            <a:r>
              <a:rPr lang="ru-RU" sz="2400" b="1" dirty="0" smtClean="0"/>
              <a:t> - стол стоит в углу               </a:t>
            </a:r>
            <a:r>
              <a:rPr lang="ru-RU" sz="2400" b="1" dirty="0" err="1" smtClean="0"/>
              <a:t>ул-ул-ул</a:t>
            </a:r>
            <a:r>
              <a:rPr lang="ru-RU" sz="2400" b="1" dirty="0" smtClean="0"/>
              <a:t> - котик наш уснул</a:t>
            </a:r>
          </a:p>
          <a:p>
            <a:pPr>
              <a:buNone/>
            </a:pPr>
            <a:r>
              <a:rPr lang="ru-RU" sz="2400" b="1" dirty="0" err="1" smtClean="0"/>
              <a:t>Лу-лу-лу</a:t>
            </a:r>
            <a:r>
              <a:rPr lang="ru-RU" sz="2400" b="1" dirty="0" smtClean="0"/>
              <a:t> - обойдём скалу                 </a:t>
            </a:r>
            <a:r>
              <a:rPr lang="ru-RU" sz="2400" b="1" dirty="0" err="1" smtClean="0"/>
              <a:t>ул-ул-ул</a:t>
            </a:r>
            <a:r>
              <a:rPr lang="ru-RU" sz="2400" b="1" dirty="0" smtClean="0"/>
              <a:t> – у бабушки баул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err="1" smtClean="0"/>
              <a:t>Лы-лы-лы</a:t>
            </a:r>
            <a:r>
              <a:rPr lang="ru-RU" sz="2400" b="1" dirty="0" smtClean="0"/>
              <a:t> - у нас чистые полы        </a:t>
            </a:r>
            <a:r>
              <a:rPr lang="ru-RU" sz="2400" b="1" dirty="0" err="1" smtClean="0"/>
              <a:t>ыл-ыл-ыл</a:t>
            </a:r>
            <a:r>
              <a:rPr lang="ru-RU" sz="2400" b="1" dirty="0" smtClean="0"/>
              <a:t> - суп уже остыл</a:t>
            </a:r>
          </a:p>
          <a:p>
            <a:pPr>
              <a:buNone/>
            </a:pPr>
            <a:r>
              <a:rPr lang="ru-RU" sz="2400" b="1" dirty="0" err="1" smtClean="0"/>
              <a:t>Лы-лы-лы</a:t>
            </a:r>
            <a:r>
              <a:rPr lang="ru-RU" sz="2400" b="1" dirty="0" smtClean="0"/>
              <a:t> - </a:t>
            </a:r>
            <a:r>
              <a:rPr lang="ru-RU" sz="2400" b="1" smtClean="0"/>
              <a:t>не забьёте </a:t>
            </a:r>
            <a:r>
              <a:rPr lang="ru-RU" sz="2400" b="1" dirty="0" smtClean="0"/>
              <a:t>вы голы      </a:t>
            </a:r>
            <a:r>
              <a:rPr lang="ru-RU" sz="2400" b="1" dirty="0" err="1" smtClean="0"/>
              <a:t>ыл-ыл-ыл</a:t>
            </a:r>
            <a:r>
              <a:rPr lang="ru-RU" sz="2400" b="1" dirty="0" smtClean="0"/>
              <a:t> -  вилки я помыл</a:t>
            </a:r>
            <a:endParaRPr lang="ru-RU" sz="24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ЗВУК Л В СЛОВОСОЧЕТАНИЯХ</a:t>
            </a:r>
            <a:endParaRPr lang="ru-RU" sz="2400" b="1" dirty="0">
              <a:latin typeface="+mn-lt"/>
            </a:endParaRPr>
          </a:p>
        </p:txBody>
      </p:sp>
      <p:pic>
        <p:nvPicPr>
          <p:cNvPr id="3075" name="Picture 3" descr="F:\Л в словосочетаниях\белое обла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852936"/>
            <a:ext cx="1728192" cy="1296144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F:\Л в словосочетаниях\голодный вол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80728"/>
            <a:ext cx="1584176" cy="1224136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F:\Л в словосочетаниях\голубой плат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780928"/>
            <a:ext cx="1584176" cy="1224136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 descr="F:\Л в словосочетаниях\жёлтое полотенц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581128"/>
            <a:ext cx="1512168" cy="1296144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1520" y="119675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Голодный</a:t>
            </a:r>
          </a:p>
          <a:p>
            <a:r>
              <a:rPr lang="ru-RU" sz="2000" b="1" dirty="0" smtClean="0"/>
              <a:t>волк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 rot="10800000" flipV="1">
            <a:off x="251520" y="2953400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Голубой </a:t>
            </a:r>
          </a:p>
          <a:p>
            <a:r>
              <a:rPr lang="ru-RU" sz="2000" b="1" dirty="0" smtClean="0"/>
              <a:t>платок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4797152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Жёлтое полотенце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23928" y="2996952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Белое облако</a:t>
            </a:r>
            <a:endParaRPr lang="ru-RU" sz="2000" b="1" dirty="0"/>
          </a:p>
        </p:txBody>
      </p:sp>
      <p:pic>
        <p:nvPicPr>
          <p:cNvPr id="21" name="Picture 3" descr="F:\Л в словосочетаниях\полосатая футбол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980728"/>
            <a:ext cx="1728192" cy="1296144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3923928" y="1196752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Полосатая футболка</a:t>
            </a:r>
            <a:endParaRPr lang="ru-RU" sz="2000" b="1" dirty="0"/>
          </a:p>
        </p:txBody>
      </p:sp>
      <p:pic>
        <p:nvPicPr>
          <p:cNvPr id="28" name="Picture 4" descr="F:\Л в словосочетаниях\сладкая клубни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653136"/>
            <a:ext cx="1728192" cy="1296144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3923928" y="4725144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Сладкая клубника</a:t>
            </a:r>
            <a:endParaRPr lang="ru-RU" sz="20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ида\Desktop\Картинки\тёплое молок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980728"/>
            <a:ext cx="1728192" cy="1440160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Рида\Desktop\Картинки\спелое ябло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941168"/>
            <a:ext cx="1656184" cy="1440160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Рида\Desktop\Картинки\сломанный сту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869160"/>
            <a:ext cx="1728192" cy="144016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Рида\Desktop\Л в словосочетаниях\злая акул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852936"/>
            <a:ext cx="1728192" cy="1512168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F:\Л в словосочетаниях\весёлый клоу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2924944"/>
            <a:ext cx="1728192" cy="1512168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7" descr="F:\Л в словосочетаниях\толстое одеял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980728"/>
            <a:ext cx="1728192" cy="1368152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 rot="10800000" flipV="1">
            <a:off x="395536" y="3276636"/>
            <a:ext cx="1152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Весёлый клоун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196752"/>
            <a:ext cx="1368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Толстое одеяло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7545" y="544522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Спелое яблоко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67944" y="1124744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Тёплое молоко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11960" y="3284984"/>
            <a:ext cx="1945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Злая </a:t>
            </a:r>
          </a:p>
          <a:p>
            <a:r>
              <a:rPr lang="ru-RU" sz="2000" b="1" dirty="0" smtClean="0"/>
              <a:t>акула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067944" y="5445224"/>
            <a:ext cx="2535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Сломанный </a:t>
            </a:r>
          </a:p>
          <a:p>
            <a:r>
              <a:rPr lang="ru-RU" sz="2000" b="1" dirty="0" smtClean="0"/>
              <a:t>стул</a:t>
            </a:r>
            <a:endParaRPr lang="ru-RU" sz="20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ЗВУК Л В ПРЕДЛОЖЕНИЯХ</a:t>
            </a:r>
            <a:endParaRPr lang="ru-RU" sz="2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64949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 smtClean="0"/>
              <a:t>Стул  упал  на  пол. </a:t>
            </a:r>
          </a:p>
          <a:p>
            <a:pPr>
              <a:buNone/>
            </a:pPr>
            <a:r>
              <a:rPr lang="ru-RU" sz="9600" b="1" dirty="0" smtClean="0"/>
              <a:t>Павел ушёл на футбол.</a:t>
            </a:r>
          </a:p>
          <a:p>
            <a:pPr>
              <a:buNone/>
            </a:pPr>
            <a:r>
              <a:rPr lang="ru-RU" sz="9600" b="1" dirty="0" smtClean="0"/>
              <a:t>Папа купил ёлку .</a:t>
            </a:r>
          </a:p>
          <a:p>
            <a:pPr>
              <a:buNone/>
            </a:pPr>
            <a:r>
              <a:rPr lang="ru-RU" sz="9600" b="1" dirty="0" smtClean="0"/>
              <a:t>На столе лежит вилка.</a:t>
            </a:r>
          </a:p>
          <a:p>
            <a:pPr>
              <a:buNone/>
            </a:pPr>
            <a:r>
              <a:rPr lang="ru-RU" sz="9600" b="1" dirty="0" smtClean="0"/>
              <a:t>Плотник сделал стул. </a:t>
            </a:r>
          </a:p>
          <a:p>
            <a:pPr>
              <a:buNone/>
            </a:pPr>
            <a:r>
              <a:rPr lang="ru-RU" sz="9600" b="1" dirty="0" smtClean="0"/>
              <a:t>У Аллы белый платок.</a:t>
            </a:r>
          </a:p>
          <a:p>
            <a:pPr>
              <a:buNone/>
            </a:pPr>
            <a:r>
              <a:rPr lang="ru-RU" sz="9600" b="1" dirty="0" smtClean="0"/>
              <a:t> На балконе лопнуло стекло.</a:t>
            </a:r>
          </a:p>
          <a:p>
            <a:pPr>
              <a:buNone/>
            </a:pPr>
            <a:r>
              <a:rPr lang="ru-RU" sz="9600" b="1" dirty="0" smtClean="0"/>
              <a:t>Клава полола гладиолусы на клумбе.</a:t>
            </a:r>
          </a:p>
          <a:p>
            <a:pPr>
              <a:buNone/>
            </a:pPr>
            <a:r>
              <a:rPr lang="ru-RU" sz="9600" b="1" dirty="0" smtClean="0"/>
              <a:t>Элла сломала лыжную палку.</a:t>
            </a:r>
          </a:p>
          <a:p>
            <a:pPr>
              <a:buNone/>
            </a:pPr>
            <a:r>
              <a:rPr lang="ru-RU" sz="9600" b="1" dirty="0" smtClean="0"/>
              <a:t>Алла ела булку с маслом.</a:t>
            </a:r>
          </a:p>
          <a:p>
            <a:pPr>
              <a:buNone/>
            </a:pPr>
            <a:r>
              <a:rPr lang="ru-RU" sz="9600" b="1" dirty="0" smtClean="0"/>
              <a:t>Мила гладила для куклы платье.</a:t>
            </a:r>
          </a:p>
          <a:p>
            <a:pPr>
              <a:buNone/>
            </a:pPr>
            <a:r>
              <a:rPr lang="ru-RU" sz="9600" b="1" dirty="0" smtClean="0"/>
              <a:t>В лесу за болотом плакала иволга.</a:t>
            </a:r>
          </a:p>
          <a:p>
            <a:pPr>
              <a:buNone/>
            </a:pPr>
            <a:r>
              <a:rPr lang="ru-RU" sz="9600" b="1" dirty="0" smtClean="0"/>
              <a:t>Светлана слушала звон колоколов.</a:t>
            </a:r>
          </a:p>
          <a:p>
            <a:pPr>
              <a:buNone/>
            </a:pPr>
            <a:r>
              <a:rPr lang="ru-RU" sz="9600" b="1" dirty="0" smtClean="0"/>
              <a:t>Володя занимался скалолазанием.</a:t>
            </a:r>
          </a:p>
          <a:p>
            <a:pPr>
              <a:buNone/>
            </a:pPr>
            <a:r>
              <a:rPr lang="ru-RU" sz="9600" b="1" dirty="0" smtClean="0"/>
              <a:t>Мама гладила полосатый халат.</a:t>
            </a:r>
          </a:p>
          <a:p>
            <a:pPr>
              <a:buNone/>
            </a:pPr>
            <a:r>
              <a:rPr lang="ru-RU" sz="9600" b="1" dirty="0" smtClean="0"/>
              <a:t>В саду поспели сладкие яблоки.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1026" name="Picture 2" descr="F:\презентации\Новая папка (3)\бу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20688"/>
            <a:ext cx="1273404" cy="11521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F:\презентации\Новая папка (3)\вил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620688"/>
            <a:ext cx="1290292" cy="1080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F:\презентации\Новая папка (3)\гладиолус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620688"/>
            <a:ext cx="1320147" cy="1080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 descr="F:\презентации\Новая папка (3)\ёл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916832"/>
            <a:ext cx="1296144" cy="12961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0" name="Picture 6" descr="F:\презентации\Новая папка (3)\клумб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916832"/>
            <a:ext cx="1296144" cy="12961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1" name="Picture 7" descr="F:\презентации\Новая папка (3)\колокол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3573016"/>
            <a:ext cx="1229212" cy="11521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2" name="Picture 8" descr="F:\презентации\Новая папка (3)\лыжные палки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3501008"/>
            <a:ext cx="1334043" cy="1080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3" name="Picture 9" descr="F:\презентации\Новая папка (3)\стекло 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5085184"/>
            <a:ext cx="1368153" cy="11468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4" name="Picture 10" descr="F:\презентации\Новая папка (3)\халат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312" y="4869160"/>
            <a:ext cx="1296144" cy="1085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ЗВУК Л В ТЕКСТЕ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                                             «Котята».</a:t>
            </a:r>
          </a:p>
          <a:p>
            <a:pPr>
              <a:buNone/>
            </a:pPr>
            <a:r>
              <a:rPr lang="ru-RU" sz="2400" b="1" dirty="0" smtClean="0"/>
              <a:t>       Мила поставила на стол кружку молока и накрыла её полотенцем. Около стола играли котята. Один котёнок схватил полотенце и стащил его на пол. Кружка тоже упала и молоко разлилось. Котята стали лакать молоко. Напились они молока и уснули под столом.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12976"/>
            <a:ext cx="5328592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3541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Артикуляционная </a:t>
            </a:r>
            <a:r>
              <a:rPr lang="ru-RU" sz="2400" b="1" dirty="0" err="1" smtClean="0">
                <a:solidFill>
                  <a:srgbClr val="002060"/>
                </a:solidFill>
                <a:latin typeface="Comic Sans MS" pitchFamily="66" charset="0"/>
              </a:rPr>
              <a:t>гимнастика,вырабатывающая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правильный уклад  звука Л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7" name="Picture 3" descr="C:\Users\Ромашка\Desktop\сканирование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3" y="1988842"/>
            <a:ext cx="1296143" cy="1178198"/>
          </a:xfrm>
          <a:prstGeom prst="rect">
            <a:avLst/>
          </a:prstGeom>
          <a:noFill/>
        </p:spPr>
      </p:pic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3" cstate="print">
            <a:lum bright="-20000" contrast="40000"/>
          </a:blip>
          <a:srcRect l="34888" t="56510" r="28488" b="22366"/>
          <a:stretch>
            <a:fillRect/>
          </a:stretch>
        </p:blipFill>
        <p:spPr bwMode="auto">
          <a:xfrm>
            <a:off x="1547664" y="1988840"/>
            <a:ext cx="1512168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Рида\Desktop\dfhtym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5" y="3212979"/>
            <a:ext cx="1490515" cy="1152127"/>
          </a:xfrm>
          <a:prstGeom prst="rect">
            <a:avLst/>
          </a:prstGeom>
          <a:noFill/>
        </p:spPr>
      </p:pic>
      <p:pic>
        <p:nvPicPr>
          <p:cNvPr id="2051" name="Picture 3" descr="H:\Картинки\сканирование0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140970"/>
            <a:ext cx="1381125" cy="1224136"/>
          </a:xfrm>
          <a:prstGeom prst="rect">
            <a:avLst/>
          </a:prstGeom>
          <a:noFill/>
        </p:spPr>
      </p:pic>
      <p:pic>
        <p:nvPicPr>
          <p:cNvPr id="2052" name="Picture 4" descr="C:\Users\Рида\Desktop\img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988841"/>
            <a:ext cx="1296144" cy="1224136"/>
          </a:xfrm>
          <a:prstGeom prst="rect">
            <a:avLst/>
          </a:prstGeom>
          <a:noFill/>
        </p:spPr>
      </p:pic>
      <p:pic>
        <p:nvPicPr>
          <p:cNvPr id="2053" name="Picture 5" descr="C:\Users\Рида\Desktop\kachel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5" y="3212977"/>
            <a:ext cx="1368152" cy="1152128"/>
          </a:xfrm>
          <a:prstGeom prst="rect">
            <a:avLst/>
          </a:prstGeom>
          <a:noFill/>
        </p:spPr>
      </p:pic>
      <p:pic>
        <p:nvPicPr>
          <p:cNvPr id="2055" name="Picture 7" descr="H:\Картинки\0012-008-Artikuljatsionnoe-uprazhnenie-Indju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1988841"/>
            <a:ext cx="1656184" cy="1224136"/>
          </a:xfrm>
          <a:prstGeom prst="rect">
            <a:avLst/>
          </a:prstGeom>
          <a:noFill/>
        </p:spPr>
      </p:pic>
      <p:pic>
        <p:nvPicPr>
          <p:cNvPr id="2056" name="Picture 8" descr="C:\Users\Рида\Desktop\img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3140970"/>
            <a:ext cx="1584176" cy="1224136"/>
          </a:xfrm>
          <a:prstGeom prst="rect">
            <a:avLst/>
          </a:prstGeom>
          <a:noFill/>
        </p:spPr>
      </p:pic>
      <p:pic>
        <p:nvPicPr>
          <p:cNvPr id="2057" name="Picture 9" descr="C:\Users\Рида\Desktop\img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1988841"/>
            <a:ext cx="1440160" cy="1224136"/>
          </a:xfrm>
          <a:prstGeom prst="rect">
            <a:avLst/>
          </a:prstGeom>
          <a:noFill/>
        </p:spPr>
      </p:pic>
      <p:pic>
        <p:nvPicPr>
          <p:cNvPr id="2058" name="Picture 10" descr="C:\Users\Рида\Desktop\artikuliatcionnaia-gimnastika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8144" y="3212977"/>
            <a:ext cx="1512168" cy="1152128"/>
          </a:xfrm>
          <a:prstGeom prst="rect">
            <a:avLst/>
          </a:prstGeom>
          <a:noFill/>
        </p:spPr>
      </p:pic>
      <p:pic>
        <p:nvPicPr>
          <p:cNvPr id="2059" name="Picture 11" descr="C:\Users\Рида\Desktop\zaborchik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0312" y="1988840"/>
            <a:ext cx="1512168" cy="1296144"/>
          </a:xfrm>
          <a:prstGeom prst="rect">
            <a:avLst/>
          </a:prstGeom>
          <a:noFill/>
        </p:spPr>
      </p:pic>
      <p:pic>
        <p:nvPicPr>
          <p:cNvPr id="2061" name="Picture 13" descr="C:\Users\Рида\Desktop\grib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0312" y="3068960"/>
            <a:ext cx="1512168" cy="1296144"/>
          </a:xfrm>
          <a:prstGeom prst="rect">
            <a:avLst/>
          </a:prstGeom>
          <a:noFill/>
        </p:spPr>
      </p:pic>
      <p:pic>
        <p:nvPicPr>
          <p:cNvPr id="2062" name="Picture 14" descr="C:\Users\Рида\Desktop\2026863_html_m159ba109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59832" y="4365104"/>
            <a:ext cx="1296144" cy="1296144"/>
          </a:xfrm>
          <a:prstGeom prst="rect">
            <a:avLst/>
          </a:prstGeom>
          <a:noFill/>
        </p:spPr>
      </p:pic>
      <p:pic>
        <p:nvPicPr>
          <p:cNvPr id="2063" name="Picture 15" descr="C:\Users\Рида\Desktop\img16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55976" y="4365104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Как гудит пароход?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637111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ru-RU" sz="4000" b="1" dirty="0" smtClean="0">
                <a:latin typeface="Comic Sans MS" pitchFamily="66" charset="0"/>
              </a:rPr>
              <a:t>                                </a:t>
            </a:r>
          </a:p>
          <a:p>
            <a:pPr>
              <a:buNone/>
            </a:pPr>
            <a:r>
              <a:rPr lang="ru-RU" sz="4000" b="1" dirty="0">
                <a:latin typeface="Comic Sans MS" pitchFamily="66" charset="0"/>
              </a:rPr>
              <a:t> </a:t>
            </a:r>
            <a:r>
              <a:rPr lang="ru-RU" sz="4000" b="1" dirty="0" smtClean="0">
                <a:latin typeface="Comic Sans MS" pitchFamily="66" charset="0"/>
              </a:rPr>
              <a:t>              </a:t>
            </a:r>
          </a:p>
          <a:p>
            <a:pPr>
              <a:buNone/>
            </a:pPr>
            <a:endParaRPr lang="ru-RU" sz="4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4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4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7000" b="1" dirty="0" smtClean="0">
                <a:solidFill>
                  <a:srgbClr val="002060"/>
                </a:solidFill>
                <a:latin typeface="Comic Sans MS" pitchFamily="66" charset="0"/>
              </a:rPr>
              <a:t> Л-Л-Л-Л</a:t>
            </a:r>
            <a:endParaRPr lang="ru-RU" sz="7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52" name="Picture 4" descr="C:\Users\Ромашка\Desktop\сканирование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544616" cy="3456384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589640" cy="68580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+mj-lt"/>
              </a:rPr>
              <a:t>      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«Песенки для белочки»     </a:t>
            </a:r>
            <a:r>
              <a:rPr lang="ru-RU" sz="3600" dirty="0" smtClean="0">
                <a:latin typeface="Impact" pitchFamily="34" charset="0"/>
              </a:rPr>
              <a:t>              </a:t>
            </a:r>
            <a:r>
              <a:rPr lang="ru-RU" sz="8000" dirty="0" smtClean="0">
                <a:solidFill>
                  <a:srgbClr val="C00000"/>
                </a:solidFill>
                <a:latin typeface="Impact" pitchFamily="34" charset="0"/>
              </a:rPr>
              <a:t>А</a:t>
            </a:r>
          </a:p>
          <a:p>
            <a:pPr algn="r">
              <a:buNone/>
            </a:pPr>
            <a:r>
              <a:rPr lang="ru-RU" sz="8000" dirty="0" smtClean="0"/>
              <a:t>                            </a:t>
            </a:r>
            <a:r>
              <a:rPr lang="ru-RU" sz="8000" dirty="0" smtClean="0">
                <a:solidFill>
                  <a:srgbClr val="C00000"/>
                </a:solidFill>
                <a:latin typeface="Impact" pitchFamily="34" charset="0"/>
              </a:rPr>
              <a:t>О</a:t>
            </a:r>
            <a:r>
              <a:rPr lang="ru-RU" sz="8000" dirty="0" smtClean="0"/>
              <a:t>                                                                                                                                  </a:t>
            </a:r>
            <a:r>
              <a:rPr lang="ru-RU" sz="80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                                </a:t>
            </a:r>
            <a:r>
              <a:rPr lang="ru-RU" sz="8000" dirty="0" smtClean="0">
                <a:solidFill>
                  <a:srgbClr val="002060"/>
                </a:solidFill>
                <a:latin typeface="Impact" pitchFamily="34" charset="0"/>
              </a:rPr>
              <a:t>Л                        </a:t>
            </a:r>
            <a:r>
              <a:rPr lang="ru-RU" sz="8000" dirty="0" smtClean="0">
                <a:solidFill>
                  <a:srgbClr val="C00000"/>
                </a:solidFill>
                <a:latin typeface="Impact" pitchFamily="34" charset="0"/>
              </a:rPr>
              <a:t>Э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Impact" pitchFamily="34" charset="0"/>
              </a:rPr>
              <a:t>                                          </a:t>
            </a:r>
            <a:r>
              <a:rPr lang="ru-RU" sz="8000" dirty="0" smtClean="0">
                <a:solidFill>
                  <a:srgbClr val="C00000"/>
                </a:solidFill>
                <a:latin typeface="Impact" pitchFamily="34" charset="0"/>
              </a:rPr>
              <a:t>Ы</a:t>
            </a:r>
          </a:p>
          <a:p>
            <a:pPr>
              <a:buNone/>
            </a:pPr>
            <a:r>
              <a:rPr lang="ru-RU" sz="8000" b="1" dirty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ru-RU" sz="8000" b="1" dirty="0" smtClean="0">
                <a:solidFill>
                  <a:srgbClr val="002060"/>
                </a:solidFill>
                <a:latin typeface="Impact" pitchFamily="34" charset="0"/>
              </a:rPr>
              <a:t>                                       </a:t>
            </a:r>
            <a:r>
              <a:rPr lang="ru-RU" sz="8000" b="1" dirty="0" smtClean="0">
                <a:solidFill>
                  <a:srgbClr val="C00000"/>
                </a:solidFill>
                <a:latin typeface="Impact" pitchFamily="34" charset="0"/>
              </a:rPr>
              <a:t>У</a:t>
            </a:r>
            <a:endParaRPr lang="ru-RU" sz="8000" b="1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9707528">
            <a:off x="3697453" y="1604208"/>
            <a:ext cx="3519236" cy="242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1070680">
            <a:off x="4082613" y="2402852"/>
            <a:ext cx="3821915" cy="238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116593" y="3140968"/>
            <a:ext cx="382191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010718" flipV="1">
            <a:off x="4014815" y="4003840"/>
            <a:ext cx="3813284" cy="197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2020504">
            <a:off x="3562628" y="4735610"/>
            <a:ext cx="3876841" cy="1869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бел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2664296" cy="2778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20000" dirty="0" smtClean="0">
                <a:solidFill>
                  <a:srgbClr val="C00000"/>
                </a:solidFill>
                <a:latin typeface="Impact" pitchFamily="34" charset="0"/>
              </a:rPr>
              <a:t>        </a:t>
            </a:r>
            <a:r>
              <a:rPr lang="ru-RU" sz="32000" dirty="0" smtClean="0">
                <a:solidFill>
                  <a:srgbClr val="C00000"/>
                </a:solidFill>
                <a:latin typeface="Impact" pitchFamily="34" charset="0"/>
              </a:rPr>
              <a:t>А</a:t>
            </a:r>
          </a:p>
          <a:p>
            <a:pPr>
              <a:buNone/>
            </a:pPr>
            <a:r>
              <a:rPr lang="ru-RU" sz="32000" dirty="0" smtClean="0">
                <a:solidFill>
                  <a:srgbClr val="C00000"/>
                </a:solidFill>
                <a:latin typeface="Impact" pitchFamily="34" charset="0"/>
              </a:rPr>
              <a:t>О</a:t>
            </a:r>
          </a:p>
          <a:p>
            <a:pPr>
              <a:buNone/>
            </a:pPr>
            <a:r>
              <a:rPr lang="ru-RU" sz="32000" dirty="0" smtClean="0">
                <a:solidFill>
                  <a:srgbClr val="C00000"/>
                </a:solidFill>
                <a:latin typeface="Impact" pitchFamily="34" charset="0"/>
              </a:rPr>
              <a:t>Э </a:t>
            </a:r>
            <a:r>
              <a:rPr lang="ru-RU" sz="24600" dirty="0" smtClean="0">
                <a:solidFill>
                  <a:srgbClr val="C00000"/>
                </a:solidFill>
                <a:latin typeface="Impact" pitchFamily="34" charset="0"/>
              </a:rPr>
              <a:t>                            </a:t>
            </a:r>
            <a:r>
              <a:rPr lang="ru-RU" sz="32000" dirty="0" smtClean="0">
                <a:solidFill>
                  <a:srgbClr val="002060"/>
                </a:solidFill>
                <a:latin typeface="Impact" pitchFamily="34" charset="0"/>
              </a:rPr>
              <a:t>Л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Impact" pitchFamily="34" charset="0"/>
            </a:endParaRPr>
          </a:p>
          <a:p>
            <a:pPr>
              <a:buNone/>
            </a:pPr>
            <a:r>
              <a:rPr lang="ru-RU" sz="32000" dirty="0" smtClean="0">
                <a:solidFill>
                  <a:srgbClr val="C00000"/>
                </a:solidFill>
                <a:latin typeface="Impact" pitchFamily="34" charset="0"/>
              </a:rPr>
              <a:t>Ы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Impact" pitchFamily="34" charset="0"/>
            </a:endParaRPr>
          </a:p>
          <a:p>
            <a:pPr>
              <a:buNone/>
            </a:pPr>
            <a:r>
              <a:rPr lang="ru-RU" sz="14500" dirty="0" smtClean="0">
                <a:solidFill>
                  <a:srgbClr val="C00000"/>
                </a:solidFill>
                <a:latin typeface="Impact" pitchFamily="34" charset="0"/>
              </a:rPr>
              <a:t>                </a:t>
            </a:r>
            <a:r>
              <a:rPr lang="ru-RU" sz="32000" dirty="0" smtClean="0">
                <a:solidFill>
                  <a:srgbClr val="C00000"/>
                </a:solidFill>
                <a:latin typeface="Impact" pitchFamily="34" charset="0"/>
              </a:rPr>
              <a:t> У</a:t>
            </a:r>
            <a:endParaRPr lang="ru-RU" sz="32000" dirty="0"/>
          </a:p>
        </p:txBody>
      </p:sp>
      <p:sp>
        <p:nvSpPr>
          <p:cNvPr id="4" name="Стрелка вниз 3"/>
          <p:cNvSpPr/>
          <p:nvPr/>
        </p:nvSpPr>
        <p:spPr>
          <a:xfrm rot="17834876">
            <a:off x="3403332" y="221397"/>
            <a:ext cx="227368" cy="3165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6967446">
            <a:off x="2886276" y="569728"/>
            <a:ext cx="221139" cy="39116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6200000">
            <a:off x="2953759" y="1378710"/>
            <a:ext cx="216024" cy="3740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5217104">
            <a:off x="3066582" y="2205884"/>
            <a:ext cx="186945" cy="3456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3789350" flipH="1">
            <a:off x="3676315" y="3089335"/>
            <a:ext cx="234168" cy="3230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бел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700808"/>
            <a:ext cx="2736304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5937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Impact" pitchFamily="34" charset="0"/>
              </a:rPr>
              <a:t>                               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      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« ПОИГРАЕМ НА БАЛАЛАЙКЕ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»</a:t>
            </a: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Impact" pitchFamily="34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Impact" pitchFamily="34" charset="0"/>
              </a:rPr>
              <a:t>                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АЛА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-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АЛА -  АЛА</a:t>
            </a: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  <a:latin typeface="+mj-lt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                              ОЛО- ОЛО - ОЛО</a:t>
            </a: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  <a:latin typeface="+mj-lt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                              УЛУ - УЛУ - УЛУ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                               ЭЛЭ - ЭЛЭ – ЭЛЭ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                               ЫЛЫ – ЫЛЫ - ЫЛЫ</a:t>
            </a:r>
          </a:p>
          <a:p>
            <a:pPr algn="ctr">
              <a:buNone/>
            </a:pPr>
            <a:endParaRPr lang="ru-RU" sz="6000" dirty="0"/>
          </a:p>
        </p:txBody>
      </p:sp>
      <p:pic>
        <p:nvPicPr>
          <p:cNvPr id="8" name="Picture 2" descr="C:\Users\Рида\Desktop\091110-09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7" y="1340768"/>
            <a:ext cx="2592287" cy="3672408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4766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ЗВУК Л В НАЧАЛЕ СЛОВА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122" name="Picture 2" descr="C:\Users\Рида\Desktop\ламп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1800199" cy="1800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C:\Users\Рида\Desktop\лод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620689"/>
            <a:ext cx="1832992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5" name="Picture 5" descr="C:\Users\Рида\Desktop\лопа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620690"/>
            <a:ext cx="2016224" cy="1800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6" name="Picture 6" descr="C:\Users\Рида\Desktop\лу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620689"/>
            <a:ext cx="2088232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7" name="Picture 7" descr="C:\Users\Рида\Desktop\лун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9" y="2708922"/>
            <a:ext cx="1800202" cy="1657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8" name="Picture 8" descr="C:\Users\Рида\Desktop\лампоч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2708920"/>
            <a:ext cx="1872208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9" name="Picture 9" descr="C:\Users\Рида\Desktop\лак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2708920"/>
            <a:ext cx="1944216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30" name="Picture 10" descr="C:\Users\Рида\Desktop\луп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2708920"/>
            <a:ext cx="2088232" cy="16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31" name="Picture 11" descr="C:\Users\Рида\Desktop\лось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653136"/>
            <a:ext cx="1800200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32" name="Picture 12" descr="C:\Users\Рида\Desktop\ласты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39752" y="4653136"/>
            <a:ext cx="1872208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33" name="Picture 13" descr="C:\Users\Рида\Desktop\лыжи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9992" y="4653136"/>
            <a:ext cx="1944216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34" name="Picture 14" descr="C:\Users\Рида\Desktop\ладонь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0232" y="4653138"/>
            <a:ext cx="2016224" cy="1656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5486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ЗВУК Л В СЕРЕДИНЕ СЛОВА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C:\Users\Ромашка\Desktop\Новая папка (2)\балк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8"/>
            <a:ext cx="1872208" cy="1697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Ромашка\Desktop\Новая папка (2)\колбас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92697"/>
            <a:ext cx="1872208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Ромашка\Desktop\Новая папка (2)\колоб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692697"/>
            <a:ext cx="1400869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Users\Ромашка\Desktop\Новая папка (2)\колодец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836713"/>
            <a:ext cx="1905000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C:\Users\Ромашка\Desktop\Новая папка (2)\кукл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636914"/>
            <a:ext cx="1872208" cy="1728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1" name="Picture 7" descr="C:\Users\Ромашка\Desktop\Новая папка (2)\плать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2708920"/>
            <a:ext cx="1872208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Picture 8" descr="C:\Users\Ромашка\Desktop\Новая папка (2)\скалк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2636914"/>
            <a:ext cx="1800200" cy="1728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3" name="Picture 9" descr="C:\Users\Ромашка\Desktop\Новая папка (2)\флаг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2636914"/>
            <a:ext cx="1872208" cy="1656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Users\Ромашка\Desktop\Новая папка (2)\жёлуди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653136"/>
            <a:ext cx="1872208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C:\Users\Ромашка\Desktop\Новая папка (2)\дупло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5776" y="4653136"/>
            <a:ext cx="1872208" cy="1656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C:\Users\Ромашка\Desktop\Новая папка (2)\клубки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016" y="4653136"/>
            <a:ext cx="1872208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C:\Users\Ромашка\Desktop\Новая папка (2)\молоток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8264" y="4653136"/>
            <a:ext cx="1872208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ЗВУК Л В КОНЦЕ СЛОВА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50" name="Picture 2" descr="C:\Users\Ромашка\Desktop\Новая папка\бока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31" y="836712"/>
            <a:ext cx="1872205" cy="1656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Ромашка\Desktop\Новая папка\дяте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836712"/>
            <a:ext cx="1829371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Ромашка\Desktop\Новая папка\котё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36712"/>
            <a:ext cx="1905000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C:\Users\Ромашка\Desktop\Новая папка\ме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836712"/>
            <a:ext cx="1800200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 descr="C:\Users\Ромашка\Desktop\Новая папка\пена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708920"/>
            <a:ext cx="1872208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5" name="Picture 7" descr="C:\Users\Ромашка\Desktop\Новая папка\пол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2708920"/>
            <a:ext cx="1800200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6" name="Picture 8" descr="C:\Users\Ромашка\Desktop\Новая папка\сокол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2708920"/>
            <a:ext cx="1944216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7" name="Picture 9" descr="C:\Users\Ромашка\Desktop\Новая папка\узел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2708922"/>
            <a:ext cx="1800200" cy="1728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 descr="C:\Users\Ромашка\Desktop\Новая папка\укол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725144"/>
            <a:ext cx="1872208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9" name="Picture 11" descr="C:\Users\Ромашка\Desktop\Новая папка\факел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1760" y="4653135"/>
            <a:ext cx="1872208" cy="1656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60" name="Picture 12" descr="C:\Users\Ромашка\Desktop\Новая папка\футбол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4653136"/>
            <a:ext cx="1944216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Users\Ромашка\Desktop\Новая папка\козёл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248" y="4581128"/>
            <a:ext cx="1800200" cy="1756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</TotalTime>
  <Words>394</Words>
  <Application>Microsoft Office PowerPoint</Application>
  <PresentationFormat>Экран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 белочку. Автоматизация звука Л </vt:lpstr>
      <vt:lpstr>Артикуляционная гимнастика,вырабатывающая правильный уклад  звука Л</vt:lpstr>
      <vt:lpstr>Как гудит пароход?</vt:lpstr>
      <vt:lpstr> </vt:lpstr>
      <vt:lpstr>Презентация PowerPoint</vt:lpstr>
      <vt:lpstr>Презентация PowerPoint</vt:lpstr>
      <vt:lpstr>ЗВУК Л В НАЧАЛЕ СЛОВА</vt:lpstr>
      <vt:lpstr>ЗВУК Л В СЕРЕДИНЕ СЛОВА</vt:lpstr>
      <vt:lpstr>ЗВУК Л В КОНЦЕ СЛОВА</vt:lpstr>
      <vt:lpstr>ЗВУК Л В ЧИСТОГОВОРКАХ </vt:lpstr>
      <vt:lpstr>ЗВУК Л В СЛОВОСОЧЕТАНИЯХ</vt:lpstr>
      <vt:lpstr>Презентация PowerPoint</vt:lpstr>
      <vt:lpstr>ЗВУК Л В ПРЕДЛОЖЕНИЯХ</vt:lpstr>
      <vt:lpstr>ЗВУК Л В ТЕКСТЕ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Ч</dc:title>
  <dc:creator>Ромашка</dc:creator>
  <cp:lastModifiedBy>Ромашка</cp:lastModifiedBy>
  <cp:revision>111</cp:revision>
  <cp:lastPrinted>2025-01-22T02:39:31Z</cp:lastPrinted>
  <dcterms:created xsi:type="dcterms:W3CDTF">2014-01-30T10:02:57Z</dcterms:created>
  <dcterms:modified xsi:type="dcterms:W3CDTF">2025-01-22T02:43:40Z</dcterms:modified>
</cp:coreProperties>
</file>