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24AC491-922B-41F3-9784-FAF4794B7404}" type="datetimeFigureOut">
              <a:rPr lang="ru-RU" smtClean="0"/>
              <a:t>13.12.2024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468B239-B991-4F17-B48C-33263F2C55DF}"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4AC491-922B-41F3-9784-FAF4794B7404}"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8B239-B991-4F17-B48C-33263F2C55D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24AC491-922B-41F3-9784-FAF4794B7404}" type="datetimeFigureOut">
              <a:rPr lang="ru-RU" smtClean="0"/>
              <a:t>13.12.2024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468B239-B991-4F17-B48C-33263F2C55D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24AC491-922B-41F3-9784-FAF4794B7404}" type="datetimeFigureOut">
              <a:rPr lang="ru-RU" smtClean="0"/>
              <a:t>13.12.2024</a:t>
            </a:fld>
            <a:endParaRPr lang="ru-RU"/>
          </a:p>
        </p:txBody>
      </p:sp>
      <p:sp>
        <p:nvSpPr>
          <p:cNvPr id="9" name="Номер слайда 8"/>
          <p:cNvSpPr>
            <a:spLocks noGrp="1"/>
          </p:cNvSpPr>
          <p:nvPr>
            <p:ph type="sldNum" sz="quarter" idx="15"/>
          </p:nvPr>
        </p:nvSpPr>
        <p:spPr/>
        <p:txBody>
          <a:bodyPr rtlCol="0"/>
          <a:lstStyle/>
          <a:p>
            <a:fld id="{B468B239-B991-4F17-B48C-33263F2C55DF}"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24AC491-922B-41F3-9784-FAF4794B7404}" type="datetimeFigureOut">
              <a:rPr lang="ru-RU" smtClean="0"/>
              <a:t>13.12.2024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468B239-B991-4F17-B48C-33263F2C55D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24AC491-922B-41F3-9784-FAF4794B7404}" type="datetimeFigureOut">
              <a:rPr lang="ru-RU" smtClean="0"/>
              <a:t>13.12.2024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468B239-B991-4F17-B48C-33263F2C55DF}"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24AC491-922B-41F3-9784-FAF4794B7404}" type="datetimeFigureOut">
              <a:rPr lang="ru-RU" smtClean="0"/>
              <a:t>13.12.2024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468B239-B991-4F17-B48C-33263F2C55DF}"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24AC491-922B-41F3-9784-FAF4794B7404}" type="datetimeFigureOut">
              <a:rPr lang="ru-RU" smtClean="0"/>
              <a:t>13.12.2024</a:t>
            </a:fld>
            <a:endParaRPr lang="ru-RU"/>
          </a:p>
        </p:txBody>
      </p:sp>
      <p:sp>
        <p:nvSpPr>
          <p:cNvPr id="7" name="Номер слайда 6"/>
          <p:cNvSpPr>
            <a:spLocks noGrp="1"/>
          </p:cNvSpPr>
          <p:nvPr>
            <p:ph type="sldNum" sz="quarter" idx="11"/>
          </p:nvPr>
        </p:nvSpPr>
        <p:spPr/>
        <p:txBody>
          <a:bodyPr rtlCol="0"/>
          <a:lstStyle/>
          <a:p>
            <a:fld id="{B468B239-B991-4F17-B48C-33263F2C55DF}"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4AC491-922B-41F3-9784-FAF4794B7404}" type="datetimeFigureOut">
              <a:rPr lang="ru-RU" smtClean="0"/>
              <a:t>13.12.2024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468B239-B991-4F17-B48C-33263F2C55D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24AC491-922B-41F3-9784-FAF4794B7404}" type="datetimeFigureOut">
              <a:rPr lang="ru-RU" smtClean="0"/>
              <a:t>13.12.2024</a:t>
            </a:fld>
            <a:endParaRPr lang="ru-RU"/>
          </a:p>
        </p:txBody>
      </p:sp>
      <p:sp>
        <p:nvSpPr>
          <p:cNvPr id="22" name="Номер слайда 21"/>
          <p:cNvSpPr>
            <a:spLocks noGrp="1"/>
          </p:cNvSpPr>
          <p:nvPr>
            <p:ph type="sldNum" sz="quarter" idx="15"/>
          </p:nvPr>
        </p:nvSpPr>
        <p:spPr/>
        <p:txBody>
          <a:bodyPr rtlCol="0"/>
          <a:lstStyle/>
          <a:p>
            <a:fld id="{B468B239-B991-4F17-B48C-33263F2C55DF}"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24AC491-922B-41F3-9784-FAF4794B7404}" type="datetimeFigureOut">
              <a:rPr lang="ru-RU" smtClean="0"/>
              <a:t>13.12.2024</a:t>
            </a:fld>
            <a:endParaRPr lang="ru-RU"/>
          </a:p>
        </p:txBody>
      </p:sp>
      <p:sp>
        <p:nvSpPr>
          <p:cNvPr id="18" name="Номер слайда 17"/>
          <p:cNvSpPr>
            <a:spLocks noGrp="1"/>
          </p:cNvSpPr>
          <p:nvPr>
            <p:ph type="sldNum" sz="quarter" idx="11"/>
          </p:nvPr>
        </p:nvSpPr>
        <p:spPr/>
        <p:txBody>
          <a:bodyPr rtlCol="0"/>
          <a:lstStyle/>
          <a:p>
            <a:fld id="{B468B239-B991-4F17-B48C-33263F2C55DF}"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24AC491-922B-41F3-9784-FAF4794B7404}" type="datetimeFigureOut">
              <a:rPr lang="ru-RU" smtClean="0"/>
              <a:t>13.12.2024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468B239-B991-4F17-B48C-33263F2C55D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nsportal.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197966"/>
            <a:ext cx="7772400" cy="1470025"/>
          </a:xfrm>
        </p:spPr>
        <p:txBody>
          <a:bodyPr>
            <a:normAutofit fontScale="90000"/>
          </a:bodyPr>
          <a:lstStyle/>
          <a:p>
            <a:r>
              <a:rPr lang="ru-RU" i="1" dirty="0" smtClean="0"/>
              <a:t>Проект</a:t>
            </a:r>
            <a:br>
              <a:rPr lang="ru-RU" i="1" dirty="0" smtClean="0"/>
            </a:br>
            <a:r>
              <a:rPr lang="ru-RU" i="1" dirty="0" smtClean="0"/>
              <a:t>               </a:t>
            </a:r>
            <a:r>
              <a:rPr lang="ru-RU" sz="4800" i="1" dirty="0" smtClean="0">
                <a:solidFill>
                  <a:srgbClr val="FF0000"/>
                </a:solidFill>
              </a:rPr>
              <a:t>Я и моё поведение</a:t>
            </a:r>
            <a:endParaRPr lang="ru-RU" sz="4800" i="1"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201820"/>
            <a:ext cx="496855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8140" y="1740155"/>
            <a:ext cx="8295862" cy="646331"/>
          </a:xfrm>
          <a:prstGeom prst="rect">
            <a:avLst/>
          </a:prstGeom>
          <a:noFill/>
        </p:spPr>
        <p:txBody>
          <a:bodyPr wrap="none" rtlCol="0">
            <a:spAutoFit/>
          </a:bodyPr>
          <a:lstStyle/>
          <a:p>
            <a:pPr algn="r"/>
            <a:r>
              <a:rPr lang="ru-RU" dirty="0" smtClean="0"/>
              <a:t>Приготовила старший  </a:t>
            </a:r>
            <a:r>
              <a:rPr lang="ru-RU" dirty="0" smtClean="0"/>
              <a:t>воспитатель, педагог-психолог </a:t>
            </a:r>
            <a:r>
              <a:rPr lang="ru-RU" dirty="0" smtClean="0"/>
              <a:t>МБДОУ д/с № 272</a:t>
            </a:r>
          </a:p>
          <a:p>
            <a:pPr algn="r"/>
            <a:r>
              <a:rPr lang="ru-RU" dirty="0" smtClean="0"/>
              <a:t> </a:t>
            </a:r>
            <a:r>
              <a:rPr lang="ru-RU" dirty="0" err="1" smtClean="0"/>
              <a:t>Швецова</a:t>
            </a:r>
            <a:r>
              <a:rPr lang="ru-RU" dirty="0" smtClean="0"/>
              <a:t> Надежда Владимировна </a:t>
            </a:r>
            <a:endParaRPr lang="ru-RU" dirty="0"/>
          </a:p>
        </p:txBody>
      </p:sp>
    </p:spTree>
    <p:extLst>
      <p:ext uri="{BB962C8B-B14F-4D97-AF65-F5344CB8AC3E}">
        <p14:creationId xmlns:p14="http://schemas.microsoft.com/office/powerpoint/2010/main" val="55382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04056"/>
          </a:xfrm>
        </p:spPr>
        <p:txBody>
          <a:bodyPr>
            <a:normAutofit/>
          </a:bodyPr>
          <a:lstStyle/>
          <a:p>
            <a:r>
              <a:rPr lang="ru-RU" sz="2000" dirty="0" smtClean="0"/>
              <a:t>Приложение 1</a:t>
            </a:r>
            <a:endParaRPr lang="ru-RU" sz="2000" dirty="0"/>
          </a:p>
        </p:txBody>
      </p:sp>
      <p:sp>
        <p:nvSpPr>
          <p:cNvPr id="3" name="Объект 2"/>
          <p:cNvSpPr>
            <a:spLocks noGrp="1"/>
          </p:cNvSpPr>
          <p:nvPr>
            <p:ph sz="quarter" idx="1"/>
          </p:nvPr>
        </p:nvSpPr>
        <p:spPr>
          <a:xfrm>
            <a:off x="251520" y="620688"/>
            <a:ext cx="8712968" cy="6237312"/>
          </a:xfrm>
        </p:spPr>
        <p:txBody>
          <a:bodyPr>
            <a:noAutofit/>
          </a:bodyPr>
          <a:lstStyle/>
          <a:p>
            <a:pPr marL="0" indent="0">
              <a:buNone/>
            </a:pPr>
            <a:r>
              <a:rPr lang="ru-RU" sz="1200" b="1" dirty="0" smtClean="0"/>
              <a:t>Анкета для родителей</a:t>
            </a:r>
            <a:r>
              <a:rPr lang="ru-RU" sz="1200" dirty="0" smtClean="0"/>
              <a:t>.           Уважаемые родители!</a:t>
            </a:r>
          </a:p>
          <a:p>
            <a:pPr marL="0" indent="0">
              <a:buNone/>
            </a:pPr>
            <a:r>
              <a:rPr lang="ru-RU" sz="1200" dirty="0" smtClean="0"/>
              <a:t>Предлагаем Вам ответить на несколько вопросов, которые помогут нам спланировать работу по социально - нравственному воспитанию наших детей. Подчеркните ответы на вопросы анкеты.</a:t>
            </a:r>
          </a:p>
          <a:p>
            <a:r>
              <a:rPr lang="ru-RU" sz="1200" dirty="0" smtClean="0"/>
              <a:t>1.	Знаете ли Вы, от чего зависит психологический настрой ребенка на целый день?</a:t>
            </a:r>
          </a:p>
          <a:p>
            <a:pPr marL="0" indent="0">
              <a:buNone/>
            </a:pPr>
            <a:r>
              <a:rPr lang="ru-RU" sz="1200" dirty="0" smtClean="0"/>
              <a:t>А)    Да                                      Б)    Нет</a:t>
            </a:r>
          </a:p>
          <a:p>
            <a:r>
              <a:rPr lang="ru-RU" sz="1200" dirty="0" smtClean="0"/>
              <a:t>2.	Какой вопрос Вы задаете ребенку по возвращении его из детского сада?</a:t>
            </a:r>
          </a:p>
          <a:p>
            <a:pPr marL="0" indent="0">
              <a:buNone/>
            </a:pPr>
            <a:r>
              <a:rPr lang="ru-RU" sz="1200" dirty="0" smtClean="0"/>
              <a:t>А)    Чем вас сегодня кормили?</a:t>
            </a:r>
          </a:p>
          <a:p>
            <a:pPr marL="0" indent="0">
              <a:buNone/>
            </a:pPr>
            <a:r>
              <a:rPr lang="ru-RU" sz="1200" dirty="0" smtClean="0"/>
              <a:t>Б)   Что интересного было в дошкольном учреждении?</a:t>
            </a:r>
          </a:p>
          <a:p>
            <a:pPr marL="0" indent="0">
              <a:buNone/>
            </a:pPr>
            <a:r>
              <a:rPr lang="ru-RU" sz="1200" dirty="0" smtClean="0"/>
              <a:t>В)   Что ты сегодня натворил?</a:t>
            </a:r>
          </a:p>
          <a:p>
            <a:pPr marL="0" indent="0">
              <a:buNone/>
            </a:pPr>
            <a:r>
              <a:rPr lang="ru-RU" sz="1200" dirty="0" smtClean="0"/>
              <a:t>Г)     Как ты себя сегодня вел в детском саду?</a:t>
            </a:r>
          </a:p>
          <a:p>
            <a:r>
              <a:rPr lang="ru-RU" sz="1200" dirty="0" smtClean="0"/>
              <a:t>3.	Что вы знаете о том, как следует реагировать на агрессивное поведение ребенка в детском саду?</a:t>
            </a:r>
          </a:p>
          <a:p>
            <a:pPr marL="0" indent="0">
              <a:buNone/>
            </a:pPr>
            <a:r>
              <a:rPr lang="ru-RU" sz="1200" dirty="0" smtClean="0"/>
              <a:t>А)    Я много об этом читал, знаю многое.</a:t>
            </a:r>
          </a:p>
          <a:p>
            <a:pPr marL="0" indent="0">
              <a:buNone/>
            </a:pPr>
            <a:r>
              <a:rPr lang="ru-RU" sz="1200" dirty="0" smtClean="0"/>
              <a:t>Б)    Я мало что знаю об этом.      В)     Не знаю ничего.</a:t>
            </a:r>
          </a:p>
          <a:p>
            <a:r>
              <a:rPr lang="ru-RU" sz="1200" dirty="0" smtClean="0"/>
              <a:t>4.	Знаете ли Вы, что надо сделать, чтобы исправить поведение ребенка в детском саду и дома?</a:t>
            </a:r>
          </a:p>
          <a:p>
            <a:pPr marL="0" indent="0">
              <a:buNone/>
            </a:pPr>
            <a:r>
              <a:rPr lang="ru-RU" sz="1200" dirty="0" smtClean="0"/>
              <a:t>А)     Да, знаю.</a:t>
            </a:r>
          </a:p>
          <a:p>
            <a:pPr marL="0" indent="0">
              <a:buNone/>
            </a:pPr>
            <a:r>
              <a:rPr lang="ru-RU" sz="1200" dirty="0" smtClean="0"/>
              <a:t>Б)    Знаю, но хотелось бы знать больше.</a:t>
            </a:r>
          </a:p>
          <a:p>
            <a:pPr marL="0" indent="0">
              <a:buNone/>
            </a:pPr>
            <a:r>
              <a:rPr lang="ru-RU" sz="1200" dirty="0" smtClean="0"/>
              <a:t>В)     Не знаю ничего.</a:t>
            </a:r>
          </a:p>
          <a:p>
            <a:r>
              <a:rPr lang="ru-RU" sz="1200" dirty="0" smtClean="0"/>
              <a:t>5.	Нужен ли Вам совет по улучшению поведения ребенка дома и в детском саду и оказания ему разумной помощи?</a:t>
            </a:r>
          </a:p>
          <a:p>
            <a:pPr marL="0" indent="0">
              <a:buNone/>
            </a:pPr>
            <a:r>
              <a:rPr lang="ru-RU" sz="1200" dirty="0" smtClean="0"/>
              <a:t>А)     Да, он необходим</a:t>
            </a:r>
            <a:r>
              <a:rPr lang="ru-RU" sz="1200" smtClean="0"/>
              <a:t>.               Б</a:t>
            </a:r>
            <a:r>
              <a:rPr lang="ru-RU" sz="1200" dirty="0" smtClean="0"/>
              <a:t>)      Нет.</a:t>
            </a:r>
          </a:p>
          <a:p>
            <a:r>
              <a:rPr lang="ru-RU" sz="1200" dirty="0" smtClean="0"/>
              <a:t>6.	Считаете ли Вы, что агрессивные интонации являются неотъемлемой частью воспитательного процесса в семье?</a:t>
            </a:r>
          </a:p>
          <a:p>
            <a:pPr marL="0" indent="0">
              <a:buNone/>
            </a:pPr>
            <a:r>
              <a:rPr lang="ru-RU" sz="1200" dirty="0" smtClean="0"/>
              <a:t>А)      Да, это единственный способ воздействия на ребенка.</a:t>
            </a:r>
          </a:p>
          <a:p>
            <a:pPr marL="0" indent="0">
              <a:buNone/>
            </a:pPr>
            <a:r>
              <a:rPr lang="ru-RU" sz="1200" dirty="0" smtClean="0"/>
              <a:t>Б)     Да, но я избегаю этого.      В)    Нет, это неверно. </a:t>
            </a:r>
          </a:p>
          <a:p>
            <a:endParaRPr lang="ru-RU" sz="1200" dirty="0"/>
          </a:p>
        </p:txBody>
      </p:sp>
    </p:spTree>
    <p:extLst>
      <p:ext uri="{BB962C8B-B14F-4D97-AF65-F5344CB8AC3E}">
        <p14:creationId xmlns:p14="http://schemas.microsoft.com/office/powerpoint/2010/main" val="28703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33111"/>
            <a:ext cx="8229600" cy="803601"/>
          </a:xfrm>
        </p:spPr>
        <p:txBody>
          <a:bodyPr>
            <a:normAutofit/>
          </a:bodyPr>
          <a:lstStyle/>
          <a:p>
            <a:r>
              <a:rPr lang="ru-RU" sz="1600" dirty="0" smtClean="0"/>
              <a:t>Приложение 2</a:t>
            </a:r>
            <a:endParaRPr lang="ru-RU" sz="1600" dirty="0"/>
          </a:p>
        </p:txBody>
      </p:sp>
      <p:sp>
        <p:nvSpPr>
          <p:cNvPr id="5" name="Прямоугольник 4"/>
          <p:cNvSpPr/>
          <p:nvPr/>
        </p:nvSpPr>
        <p:spPr>
          <a:xfrm>
            <a:off x="251520" y="836712"/>
            <a:ext cx="8568952" cy="5678478"/>
          </a:xfrm>
          <a:prstGeom prst="rect">
            <a:avLst/>
          </a:prstGeom>
        </p:spPr>
        <p:txBody>
          <a:bodyPr wrap="square">
            <a:spAutoFit/>
          </a:bodyPr>
          <a:lstStyle/>
          <a:p>
            <a:r>
              <a:rPr lang="ru-RU" sz="1100" dirty="0" smtClean="0"/>
              <a:t>Раздел 1 «Я и мои родные»</a:t>
            </a:r>
          </a:p>
          <a:p>
            <a:r>
              <a:rPr lang="ru-RU" sz="1100" dirty="0" smtClean="0"/>
              <a:t>Занятие.    Самый дорогой на свете человек</a:t>
            </a:r>
          </a:p>
          <a:p>
            <a:r>
              <a:rPr lang="ru-RU" sz="1100" dirty="0" smtClean="0"/>
              <a:t>Цели:</a:t>
            </a:r>
          </a:p>
          <a:p>
            <a:r>
              <a:rPr lang="ru-RU" sz="1100" dirty="0" smtClean="0"/>
              <a:t>1.	Развивать способность к эмоциональному сопереживанию.</a:t>
            </a:r>
          </a:p>
          <a:p>
            <a:r>
              <a:rPr lang="ru-RU" sz="1100" dirty="0" smtClean="0"/>
              <a:t>2.	Учить понимать и активно выражать эмоциональное переживание близких людей.</a:t>
            </a:r>
          </a:p>
          <a:p>
            <a:r>
              <a:rPr lang="ru-RU" sz="1100" dirty="0" smtClean="0"/>
              <a:t>3.	Учить давать моральную оценку поступкам героев художественных произведений.</a:t>
            </a:r>
          </a:p>
          <a:p>
            <a:r>
              <a:rPr lang="ru-RU" sz="1100" dirty="0" smtClean="0"/>
              <a:t>4.	Воспитывать гуманное отношение к родным и близким людям.</a:t>
            </a:r>
          </a:p>
          <a:p>
            <a:r>
              <a:rPr lang="ru-RU" sz="1100" dirty="0" smtClean="0"/>
              <a:t>Ход занятия</a:t>
            </a:r>
          </a:p>
          <a:p>
            <a:r>
              <a:rPr lang="ru-RU" sz="1100" dirty="0" smtClean="0"/>
              <a:t>Занятие начинается с обращения к детям:</a:t>
            </a:r>
          </a:p>
          <a:p>
            <a:r>
              <a:rPr lang="ru-RU" sz="1100" dirty="0" smtClean="0"/>
              <a:t>- Кто на свете для вас самый дорогой человек?</a:t>
            </a:r>
          </a:p>
          <a:p>
            <a:r>
              <a:rPr lang="ru-RU" sz="1100" dirty="0" smtClean="0"/>
              <a:t>- Мама.</a:t>
            </a:r>
          </a:p>
          <a:p>
            <a:r>
              <a:rPr lang="ru-RU" sz="1100" dirty="0" smtClean="0"/>
              <a:t>Чтение стихотворения о маме </a:t>
            </a:r>
            <a:r>
              <a:rPr lang="ru-RU" sz="1100" dirty="0" err="1" smtClean="0"/>
              <a:t>В.Руссу</a:t>
            </a:r>
            <a:r>
              <a:rPr lang="ru-RU" sz="1100" dirty="0" smtClean="0"/>
              <a:t>.</a:t>
            </a:r>
          </a:p>
          <a:p>
            <a:r>
              <a:rPr lang="ru-RU" sz="1100" dirty="0" smtClean="0"/>
              <a:t>Много мам на белом свете,</a:t>
            </a:r>
          </a:p>
          <a:p>
            <a:r>
              <a:rPr lang="ru-RU" sz="1100" dirty="0" smtClean="0"/>
              <a:t>Всей душой их любят дети.</a:t>
            </a:r>
          </a:p>
          <a:p>
            <a:r>
              <a:rPr lang="ru-RU" sz="1100" dirty="0" smtClean="0"/>
              <a:t>Только мама есть одна,</a:t>
            </a:r>
          </a:p>
          <a:p>
            <a:r>
              <a:rPr lang="ru-RU" sz="1100" dirty="0" smtClean="0"/>
              <a:t>Всех дороже мне она.</a:t>
            </a:r>
          </a:p>
          <a:p>
            <a:r>
              <a:rPr lang="ru-RU" sz="1100" dirty="0" smtClean="0"/>
              <a:t>Кто она? Отвечу я:</a:t>
            </a:r>
          </a:p>
          <a:p>
            <a:r>
              <a:rPr lang="ru-RU" sz="1100" dirty="0" smtClean="0"/>
              <a:t>Это мамочка моя.</a:t>
            </a:r>
          </a:p>
          <a:p>
            <a:r>
              <a:rPr lang="ru-RU" sz="1100" dirty="0" smtClean="0"/>
              <a:t>Воспитатель предлагает рассказать детям о своей маме с помощью игрового упражнения: «Моя мама». Дети по очереди завершают суждение «Моя мама…», «Когда я вижу свою маму, то…»</a:t>
            </a:r>
          </a:p>
          <a:p>
            <a:r>
              <a:rPr lang="ru-RU" sz="1100" dirty="0" smtClean="0"/>
              <a:t>Обсуждение и проигрывание проблемной ситуации</a:t>
            </a:r>
          </a:p>
          <a:p>
            <a:r>
              <a:rPr lang="ru-RU" sz="1100" dirty="0" smtClean="0"/>
              <a:t>«Мама Сережи пришла уставшая с работы, увидев разбросанные по всей квартире игрушки, попросила их убрать. Сережа сделал вид, что не услышал просьбу. Мама приготовила ужин, после которого попросила сына помочь ей убрать посуду со стола, на что тот ответил: «Не хочу!».  Мама обиделась.»</a:t>
            </a:r>
          </a:p>
          <a:p>
            <a:r>
              <a:rPr lang="ru-RU" sz="1100" dirty="0" smtClean="0"/>
              <a:t>- Почему мама обиделась на сына?</a:t>
            </a:r>
          </a:p>
          <a:p>
            <a:r>
              <a:rPr lang="ru-RU" sz="1100" dirty="0" smtClean="0"/>
              <a:t>- Как должен был поступить Сережа?</a:t>
            </a:r>
          </a:p>
          <a:p>
            <a:r>
              <a:rPr lang="ru-RU" sz="1100" dirty="0" smtClean="0"/>
              <a:t>Во время проигрывания ситуации обращается внимание на передачу эмоционального состояния каждого героя с помощью мимики, пантомимики и интонации голоса. После проигрывания воспитатель обращается с вопросами к детям.</a:t>
            </a:r>
          </a:p>
          <a:p>
            <a:r>
              <a:rPr lang="ru-RU" sz="1100" dirty="0" smtClean="0"/>
              <a:t>- Для чего нужна мама? (Диагностика детских представлений и суждений.) подвести к обобщению: «Мама дает жизнь каждому, заботиться, беспокоится о нас, в любую радостную и трудную минуту поддержит, поможет, защитит, поймет и простит».</a:t>
            </a:r>
          </a:p>
          <a:p>
            <a:r>
              <a:rPr lang="ru-RU" sz="1100" dirty="0" smtClean="0"/>
              <a:t>Художественное творчество «Букет для любимой мамы»</a:t>
            </a:r>
          </a:p>
          <a:p>
            <a:r>
              <a:rPr lang="ru-RU" sz="1100" dirty="0" smtClean="0"/>
              <a:t>Детям раздаются листы альбомные, фломастеры и карандаши, воспитатель предлагает нарисовать открытку маме, предлагает подарить эти открытки своим мамам, сделав им тем самым приятное.</a:t>
            </a:r>
            <a:endParaRPr lang="ru-RU" sz="1100" dirty="0"/>
          </a:p>
        </p:txBody>
      </p:sp>
    </p:spTree>
    <p:extLst>
      <p:ext uri="{BB962C8B-B14F-4D97-AF65-F5344CB8AC3E}">
        <p14:creationId xmlns:p14="http://schemas.microsoft.com/office/powerpoint/2010/main" val="3285048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ru-RU" sz="1600" dirty="0" smtClean="0"/>
              <a:t>Приложение 2</a:t>
            </a:r>
            <a:endParaRPr lang="ru-RU" sz="1600" dirty="0"/>
          </a:p>
        </p:txBody>
      </p:sp>
      <p:sp>
        <p:nvSpPr>
          <p:cNvPr id="4" name="Прямоугольник 3"/>
          <p:cNvSpPr/>
          <p:nvPr/>
        </p:nvSpPr>
        <p:spPr>
          <a:xfrm>
            <a:off x="251520" y="908720"/>
            <a:ext cx="8712968" cy="5447645"/>
          </a:xfrm>
          <a:prstGeom prst="rect">
            <a:avLst/>
          </a:prstGeom>
        </p:spPr>
        <p:txBody>
          <a:bodyPr wrap="square">
            <a:spAutoFit/>
          </a:bodyPr>
          <a:lstStyle/>
          <a:p>
            <a:r>
              <a:rPr lang="ru-RU" sz="1200" dirty="0" smtClean="0"/>
              <a:t>Занятие.  Почему мы обижаем близких нам людей?</a:t>
            </a:r>
          </a:p>
          <a:p>
            <a:r>
              <a:rPr lang="ru-RU" sz="1200" dirty="0" smtClean="0"/>
              <a:t>Цели: 1. Учить детей различать понятия «добро» и «зло».</a:t>
            </a:r>
          </a:p>
          <a:p>
            <a:r>
              <a:rPr lang="ru-RU" sz="1200" dirty="0" smtClean="0"/>
              <a:t>1.	Побуждать к проявлению сочувствия и сопереживания родным и близким людям.</a:t>
            </a:r>
          </a:p>
          <a:p>
            <a:r>
              <a:rPr lang="ru-RU" sz="1200" dirty="0" smtClean="0"/>
              <a:t>2.	Формировать осознание моральной стороны поступков.</a:t>
            </a:r>
          </a:p>
          <a:p>
            <a:r>
              <a:rPr lang="ru-RU" sz="1200" dirty="0" smtClean="0"/>
              <a:t>Ход занятия</a:t>
            </a:r>
          </a:p>
          <a:p>
            <a:r>
              <a:rPr lang="ru-RU" sz="1200" dirty="0" smtClean="0"/>
              <a:t>В начале занятия игровой персонаж кукла Маша, ведет с детьми беседу , какие добрые  дела сделали они для своих родителей? Выслушиваются ответы детей и самые яркие, гуманные поступки детей воспитатель ставит в пример, словесно хвалит.</a:t>
            </a:r>
          </a:p>
          <a:p>
            <a:r>
              <a:rPr lang="ru-RU" sz="1200" dirty="0" smtClean="0"/>
              <a:t>Детям предлагается послушать стихотворение </a:t>
            </a:r>
            <a:r>
              <a:rPr lang="ru-RU" sz="1200" dirty="0" err="1" smtClean="0"/>
              <a:t>Е.Благининой</a:t>
            </a:r>
            <a:r>
              <a:rPr lang="ru-RU" sz="1200" dirty="0" smtClean="0"/>
              <a:t>  «Посидим в тишине».</a:t>
            </a:r>
          </a:p>
          <a:p>
            <a:r>
              <a:rPr lang="ru-RU" sz="1200" dirty="0" smtClean="0"/>
              <a:t>- Какой поступок совершил ребенок? Почему?</a:t>
            </a:r>
          </a:p>
          <a:p>
            <a:r>
              <a:rPr lang="ru-RU" sz="1200" dirty="0" smtClean="0"/>
              <a:t>Диагностика поведения детей и их отношения к близким людям. Детям предлагается по очереди закончить предложение «Когда я вижу уставшую маму (папу), то…» </a:t>
            </a:r>
          </a:p>
          <a:p>
            <a:r>
              <a:rPr lang="ru-RU" sz="1200" dirty="0" smtClean="0"/>
              <a:t>Рисование на тему «Моя семья» позволяет диагностировать характер семейных взаимоотношений и положение ребенка в семье.</a:t>
            </a:r>
          </a:p>
          <a:p>
            <a:r>
              <a:rPr lang="ru-RU" sz="1200" dirty="0" smtClean="0"/>
              <a:t>Домашнее задание: Проявлять заботу  своих родителях, а утром рассказать воспитателю какие добрые дела сделали дома.</a:t>
            </a:r>
          </a:p>
          <a:p>
            <a:r>
              <a:rPr lang="ru-RU" sz="1200" dirty="0" smtClean="0"/>
              <a:t>Проигрывание проблемной ситуации</a:t>
            </a:r>
          </a:p>
          <a:p>
            <a:r>
              <a:rPr lang="ru-RU" sz="1200" dirty="0" smtClean="0"/>
              <a:t>«Вечером забирать из детского сада Лешу пришла мама. Мальчик привык, что это делал всегда папа, с которым они, не торопясь, могли еще прогуляться в парке. В присутствии воспитателя и сверстников Леша начал капризничать, требовать, чтобы за ним пришел отец».</a:t>
            </a:r>
          </a:p>
          <a:p>
            <a:r>
              <a:rPr lang="ru-RU" sz="1200" dirty="0" smtClean="0"/>
              <a:t>- Правильно ли поступил мальчик?</a:t>
            </a:r>
          </a:p>
          <a:p>
            <a:r>
              <a:rPr lang="ru-RU" sz="1200" dirty="0" smtClean="0"/>
              <a:t>- Что чувствовала в этой ситуации мама?</a:t>
            </a:r>
          </a:p>
          <a:p>
            <a:r>
              <a:rPr lang="ru-RU" sz="1200" dirty="0" smtClean="0"/>
              <a:t>- Кого вам жалко в этой ситуации?</a:t>
            </a:r>
          </a:p>
          <a:p>
            <a:r>
              <a:rPr lang="ru-RU" sz="1200" dirty="0" smtClean="0"/>
              <a:t>- Как бы вы поступили на месте мальчика?</a:t>
            </a:r>
          </a:p>
          <a:p>
            <a:r>
              <a:rPr lang="ru-RU" sz="1200" dirty="0" smtClean="0"/>
              <a:t>Ролевая гимнастика: с помощью мимики и пантомимики показать:</a:t>
            </a:r>
          </a:p>
          <a:p>
            <a:r>
              <a:rPr lang="ru-RU" sz="1200" dirty="0" smtClean="0"/>
              <a:t>•	мальчик капризничает;</a:t>
            </a:r>
          </a:p>
          <a:p>
            <a:r>
              <a:rPr lang="ru-RU" sz="1200" dirty="0" smtClean="0"/>
              <a:t>•	мальчик сердится;</a:t>
            </a:r>
          </a:p>
          <a:p>
            <a:r>
              <a:rPr lang="ru-RU" sz="1200" dirty="0" smtClean="0"/>
              <a:t>•	мама успокаивает сына;</a:t>
            </a:r>
          </a:p>
          <a:p>
            <a:r>
              <a:rPr lang="ru-RU" sz="1200" dirty="0" smtClean="0"/>
              <a:t>•	мама огорчается;</a:t>
            </a:r>
          </a:p>
          <a:p>
            <a:r>
              <a:rPr lang="ru-RU" sz="1200" dirty="0" smtClean="0"/>
              <a:t>•	мальчик и мама радуются.</a:t>
            </a:r>
          </a:p>
          <a:p>
            <a:r>
              <a:rPr lang="ru-RU" sz="1200" dirty="0" smtClean="0"/>
              <a:t>Упражнение «Закончи предложение».  «Папа рассердился, потому что я…», «Когда я вижу, что папа огорчен, то …».</a:t>
            </a:r>
          </a:p>
          <a:p>
            <a:r>
              <a:rPr lang="ru-RU" sz="1200" dirty="0" smtClean="0"/>
              <a:t> </a:t>
            </a:r>
            <a:endParaRPr lang="ru-RU" sz="1200" dirty="0"/>
          </a:p>
        </p:txBody>
      </p:sp>
    </p:spTree>
    <p:extLst>
      <p:ext uri="{BB962C8B-B14F-4D97-AF65-F5344CB8AC3E}">
        <p14:creationId xmlns:p14="http://schemas.microsoft.com/office/powerpoint/2010/main" val="64236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1600" dirty="0" smtClean="0"/>
              <a:t>Приложение 2</a:t>
            </a:r>
            <a:endParaRPr lang="ru-RU" sz="1600" dirty="0"/>
          </a:p>
        </p:txBody>
      </p:sp>
      <p:sp>
        <p:nvSpPr>
          <p:cNvPr id="4" name="Прямоугольник 3"/>
          <p:cNvSpPr/>
          <p:nvPr/>
        </p:nvSpPr>
        <p:spPr>
          <a:xfrm>
            <a:off x="467544" y="1052736"/>
            <a:ext cx="8424936" cy="5047536"/>
          </a:xfrm>
          <a:prstGeom prst="rect">
            <a:avLst/>
          </a:prstGeom>
        </p:spPr>
        <p:txBody>
          <a:bodyPr wrap="square">
            <a:spAutoFit/>
          </a:bodyPr>
          <a:lstStyle/>
          <a:p>
            <a:r>
              <a:rPr lang="ru-RU" sz="1400" dirty="0" smtClean="0"/>
              <a:t>Занятие.  Наши бабушки и дедушки</a:t>
            </a:r>
          </a:p>
          <a:p>
            <a:r>
              <a:rPr lang="ru-RU" sz="1400" dirty="0" smtClean="0"/>
              <a:t>Цели: 1. Расширить представления детей об отношении к пожилым людям.</a:t>
            </a:r>
          </a:p>
          <a:p>
            <a:r>
              <a:rPr lang="ru-RU" sz="1400" dirty="0" smtClean="0"/>
              <a:t>1.	Воспитывать уважительное отношение к пожилым и старым людям и побуждать к проявлению им сочувствия.</a:t>
            </a:r>
          </a:p>
          <a:p>
            <a:r>
              <a:rPr lang="ru-RU" sz="1400" dirty="0" smtClean="0"/>
              <a:t>2.	Вызывать эмоциональный отклик к оказанию помощи своим бабушкам и дедушкам.</a:t>
            </a:r>
          </a:p>
          <a:p>
            <a:r>
              <a:rPr lang="ru-RU" sz="1400" dirty="0" smtClean="0"/>
              <a:t>Ход занятия</a:t>
            </a:r>
          </a:p>
          <a:p>
            <a:r>
              <a:rPr lang="ru-RU" sz="1400" dirty="0" smtClean="0"/>
              <a:t>Воспитатель начинает занятие с беседы: сегодня она видела, как один мальчик помогал старой бабушке перейти дорогу и ему об этом никто не говорил.</a:t>
            </a:r>
          </a:p>
          <a:p>
            <a:r>
              <a:rPr lang="ru-RU" sz="1400" dirty="0" smtClean="0"/>
              <a:t>О любви внуков к бабушкам написано много стихов. Вот одно из них.</a:t>
            </a:r>
          </a:p>
          <a:p>
            <a:r>
              <a:rPr lang="ru-RU" sz="1400" dirty="0" smtClean="0"/>
              <a:t>Чтение стихотворения </a:t>
            </a:r>
            <a:r>
              <a:rPr lang="ru-RU" sz="1400" dirty="0" err="1" smtClean="0"/>
              <a:t>С.Капутикян</a:t>
            </a:r>
            <a:r>
              <a:rPr lang="ru-RU" sz="1400" dirty="0" smtClean="0"/>
              <a:t> «Моя бабушка».</a:t>
            </a:r>
          </a:p>
          <a:p>
            <a:r>
              <a:rPr lang="ru-RU" sz="1400" dirty="0" smtClean="0"/>
              <a:t>Стала бабушка</a:t>
            </a:r>
          </a:p>
          <a:p>
            <a:r>
              <a:rPr lang="ru-RU" sz="1400" dirty="0" smtClean="0"/>
              <a:t>Старой, хворою,</a:t>
            </a:r>
          </a:p>
          <a:p>
            <a:r>
              <a:rPr lang="ru-RU" sz="1400" dirty="0" smtClean="0"/>
              <a:t>От ходьбы она устает.</a:t>
            </a:r>
          </a:p>
          <a:p>
            <a:r>
              <a:rPr lang="ru-RU" sz="1400" dirty="0" smtClean="0"/>
              <a:t>Храбрым летчиком</a:t>
            </a:r>
          </a:p>
          <a:p>
            <a:r>
              <a:rPr lang="ru-RU" sz="1400" dirty="0" smtClean="0"/>
              <a:t>Стану скоро я,</a:t>
            </a:r>
          </a:p>
          <a:p>
            <a:r>
              <a:rPr lang="ru-RU" sz="1400" dirty="0" smtClean="0"/>
              <a:t>Посажу ее в самолет.</a:t>
            </a:r>
          </a:p>
          <a:p>
            <a:r>
              <a:rPr lang="ru-RU" sz="1400" dirty="0" smtClean="0"/>
              <a:t>Не тряхну ее, не качну ее.</a:t>
            </a:r>
          </a:p>
          <a:p>
            <a:r>
              <a:rPr lang="ru-RU" sz="1400" dirty="0" smtClean="0"/>
              <a:t>Отдохнет она, наконец.</a:t>
            </a:r>
          </a:p>
          <a:p>
            <a:r>
              <a:rPr lang="ru-RU" sz="1400" dirty="0" smtClean="0"/>
              <a:t>Скажет бабушка:</a:t>
            </a:r>
          </a:p>
          <a:p>
            <a:r>
              <a:rPr lang="ru-RU" sz="1400" dirty="0" smtClean="0"/>
              <a:t>«Ай да внучек мой,</a:t>
            </a:r>
          </a:p>
          <a:p>
            <a:r>
              <a:rPr lang="ru-RU" sz="1400" dirty="0" smtClean="0"/>
              <a:t>Ай да летчик мой, молодец!»</a:t>
            </a:r>
          </a:p>
          <a:p>
            <a:r>
              <a:rPr lang="ru-RU" sz="1400" dirty="0" smtClean="0"/>
              <a:t>Диагностика отношения детей к старым, пожилым людям</a:t>
            </a:r>
          </a:p>
          <a:p>
            <a:r>
              <a:rPr lang="ru-RU" sz="1400" dirty="0" smtClean="0"/>
              <a:t>Предложить детям закончить предложение «Когда я вижу, как старому человеку тяжело ходить, то…»</a:t>
            </a:r>
            <a:endParaRPr lang="ru-RU" sz="1400" dirty="0"/>
          </a:p>
        </p:txBody>
      </p:sp>
    </p:spTree>
    <p:extLst>
      <p:ext uri="{BB962C8B-B14F-4D97-AF65-F5344CB8AC3E}">
        <p14:creationId xmlns:p14="http://schemas.microsoft.com/office/powerpoint/2010/main" val="1914937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346050"/>
          </a:xfrm>
        </p:spPr>
        <p:txBody>
          <a:bodyPr>
            <a:normAutofit fontScale="90000"/>
          </a:bodyPr>
          <a:lstStyle/>
          <a:p>
            <a:pPr algn="ctr"/>
            <a:r>
              <a:rPr lang="ru-RU" dirty="0"/>
              <a:t>Приложение 3</a:t>
            </a:r>
          </a:p>
        </p:txBody>
      </p:sp>
      <p:sp>
        <p:nvSpPr>
          <p:cNvPr id="3" name="Прямоугольник 2"/>
          <p:cNvSpPr/>
          <p:nvPr/>
        </p:nvSpPr>
        <p:spPr>
          <a:xfrm>
            <a:off x="188094" y="620688"/>
            <a:ext cx="8712968" cy="5909310"/>
          </a:xfrm>
          <a:prstGeom prst="rect">
            <a:avLst/>
          </a:prstGeom>
        </p:spPr>
        <p:txBody>
          <a:bodyPr wrap="square">
            <a:spAutoFit/>
          </a:bodyPr>
          <a:lstStyle/>
          <a:p>
            <a:r>
              <a:rPr lang="ru-RU" dirty="0"/>
              <a:t>Раздел 2 «Учимся сочувствовать и сопереживать друзьям»</a:t>
            </a:r>
          </a:p>
          <a:p>
            <a:r>
              <a:rPr lang="ru-RU" dirty="0"/>
              <a:t>Занятие. Друг в беде не бросит</a:t>
            </a:r>
          </a:p>
          <a:p>
            <a:r>
              <a:rPr lang="ru-RU" dirty="0"/>
              <a:t>Цели: 1. Расширить и углубить представления детей о доброжелательном отношении к окружающим его людям.</a:t>
            </a:r>
          </a:p>
          <a:p>
            <a:r>
              <a:rPr lang="ru-RU" dirty="0"/>
              <a:t>1.	Раскрыть значимость моральной поддержки товарищам, которая может быть выражена в сочувствии.</a:t>
            </a:r>
          </a:p>
          <a:p>
            <a:r>
              <a:rPr lang="ru-RU" dirty="0"/>
              <a:t>2.	Формировать ценностное отношение ребенка к себе и к окружающим его людям.</a:t>
            </a:r>
          </a:p>
          <a:p>
            <a:r>
              <a:rPr lang="ru-RU" dirty="0"/>
              <a:t>Ход занятия</a:t>
            </a:r>
          </a:p>
          <a:p>
            <a:r>
              <a:rPr lang="ru-RU" dirty="0"/>
              <a:t>Воспитатель предлагает посмотреть мультфильм «Димка и Тимка» и спеть вместе с героями мультфильма песенку: «Настоящий друг»:</a:t>
            </a:r>
          </a:p>
          <a:p>
            <a:r>
              <a:rPr lang="ru-RU" dirty="0"/>
              <a:t>Дружба крепкая не </a:t>
            </a:r>
            <a:r>
              <a:rPr lang="ru-RU" dirty="0" smtClean="0"/>
              <a:t>сломается,   Не </a:t>
            </a:r>
            <a:r>
              <a:rPr lang="ru-RU" dirty="0"/>
              <a:t>расклеится от дождей и вьюг.</a:t>
            </a:r>
          </a:p>
          <a:p>
            <a:r>
              <a:rPr lang="ru-RU" dirty="0"/>
              <a:t>Друг в беде не </a:t>
            </a:r>
            <a:r>
              <a:rPr lang="ru-RU" dirty="0" smtClean="0"/>
              <a:t>бросит,                  Лишнего </a:t>
            </a:r>
            <a:r>
              <a:rPr lang="ru-RU" dirty="0"/>
              <a:t>не спросит –</a:t>
            </a:r>
          </a:p>
          <a:p>
            <a:r>
              <a:rPr lang="ru-RU" dirty="0"/>
              <a:t>Вот что значит </a:t>
            </a:r>
            <a:r>
              <a:rPr lang="ru-RU" dirty="0" smtClean="0"/>
              <a:t>настоящий            Верный </a:t>
            </a:r>
            <a:r>
              <a:rPr lang="ru-RU" dirty="0"/>
              <a:t>друг.</a:t>
            </a:r>
          </a:p>
          <a:p>
            <a:r>
              <a:rPr lang="ru-RU" dirty="0"/>
              <a:t>Мы поссоримся и помиримся</a:t>
            </a:r>
            <a:r>
              <a:rPr lang="ru-RU" dirty="0" smtClean="0"/>
              <a:t>,     «</a:t>
            </a:r>
            <a:r>
              <a:rPr lang="ru-RU" dirty="0"/>
              <a:t>Не разлить водой!» - шутят все вокруг.</a:t>
            </a:r>
          </a:p>
          <a:p>
            <a:r>
              <a:rPr lang="ru-RU" dirty="0"/>
              <a:t>В полдень или в </a:t>
            </a:r>
            <a:r>
              <a:rPr lang="ru-RU" dirty="0" smtClean="0"/>
              <a:t>полночь              Друг </a:t>
            </a:r>
            <a:r>
              <a:rPr lang="ru-RU" dirty="0"/>
              <a:t>придет на помощь –</a:t>
            </a:r>
          </a:p>
          <a:p>
            <a:r>
              <a:rPr lang="ru-RU" dirty="0"/>
              <a:t>Вот что значит </a:t>
            </a:r>
            <a:r>
              <a:rPr lang="ru-RU" dirty="0" smtClean="0"/>
              <a:t>настоящий              Верный </a:t>
            </a:r>
            <a:r>
              <a:rPr lang="ru-RU" dirty="0"/>
              <a:t>друг.</a:t>
            </a:r>
          </a:p>
          <a:p>
            <a:r>
              <a:rPr lang="ru-RU" dirty="0"/>
              <a:t>В конце песни педагог отмечает: «Как хорошо иметь верных и надежных друзей!». Но в одной  пословице говорится: «Дружба дружбе рознь, а иную хоть брось». Во время обсуждения пословицы педагог обращает внимание детей на моральный подтекст пословицы. </a:t>
            </a:r>
          </a:p>
        </p:txBody>
      </p:sp>
    </p:spTree>
    <p:extLst>
      <p:ext uri="{BB962C8B-B14F-4D97-AF65-F5344CB8AC3E}">
        <p14:creationId xmlns:p14="http://schemas.microsoft.com/office/powerpoint/2010/main" val="1401825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27500"/>
            <a:ext cx="7467600" cy="346050"/>
          </a:xfrm>
        </p:spPr>
        <p:txBody>
          <a:bodyPr>
            <a:normAutofit fontScale="90000"/>
          </a:bodyPr>
          <a:lstStyle/>
          <a:p>
            <a:pPr algn="ctr"/>
            <a:r>
              <a:rPr lang="ru-RU" dirty="0"/>
              <a:t>Приложение 3</a:t>
            </a:r>
          </a:p>
        </p:txBody>
      </p:sp>
      <p:sp>
        <p:nvSpPr>
          <p:cNvPr id="4" name="Прямоугольник 3"/>
          <p:cNvSpPr/>
          <p:nvPr/>
        </p:nvSpPr>
        <p:spPr>
          <a:xfrm>
            <a:off x="179512" y="400525"/>
            <a:ext cx="8856984" cy="6463308"/>
          </a:xfrm>
          <a:prstGeom prst="rect">
            <a:avLst/>
          </a:prstGeom>
        </p:spPr>
        <p:txBody>
          <a:bodyPr wrap="square">
            <a:spAutoFit/>
          </a:bodyPr>
          <a:lstStyle/>
          <a:p>
            <a:r>
              <a:rPr lang="ru-RU" dirty="0"/>
              <a:t>Занятие. Обидеть легко, да на душе каково?</a:t>
            </a:r>
          </a:p>
          <a:p>
            <a:r>
              <a:rPr lang="ru-RU" dirty="0"/>
              <a:t>Цели: 1. Формировать представление о душевной боли и переживании обиды, причиной которой может быть равнодушное отношение окружающих.</a:t>
            </a:r>
          </a:p>
          <a:p>
            <a:r>
              <a:rPr lang="ru-RU" dirty="0"/>
              <a:t>2.Диагностировать проявление </a:t>
            </a:r>
            <a:r>
              <a:rPr lang="ru-RU" dirty="0" err="1"/>
              <a:t>эмпатии</a:t>
            </a:r>
            <a:r>
              <a:rPr lang="ru-RU" dirty="0"/>
              <a:t>.</a:t>
            </a:r>
          </a:p>
          <a:p>
            <a:r>
              <a:rPr lang="ru-RU" dirty="0"/>
              <a:t>Ход занятия</a:t>
            </a:r>
          </a:p>
          <a:p>
            <a:r>
              <a:rPr lang="ru-RU" dirty="0"/>
              <a:t>Педагог читает поговорку: «Обидеть легко, да на душе каково?». Взрослый предлагает детям объяснить ее смысл.</a:t>
            </a:r>
          </a:p>
          <a:p>
            <a:r>
              <a:rPr lang="ru-RU" dirty="0"/>
              <a:t>- Почему так говорят</a:t>
            </a:r>
            <a:r>
              <a:rPr lang="ru-RU" dirty="0" smtClean="0"/>
              <a:t>?  - </a:t>
            </a:r>
            <a:r>
              <a:rPr lang="ru-RU" dirty="0"/>
              <a:t>Приходилось ли вам кого – либо обижать?</a:t>
            </a:r>
          </a:p>
          <a:p>
            <a:r>
              <a:rPr lang="ru-RU" dirty="0"/>
              <a:t>- Что вы при этом чувствовали?</a:t>
            </a:r>
          </a:p>
          <a:p>
            <a:r>
              <a:rPr lang="ru-RU" dirty="0"/>
              <a:t>Чтение стихотворения </a:t>
            </a:r>
            <a:r>
              <a:rPr lang="ru-RU" dirty="0" err="1"/>
              <a:t>С.Михалкова</a:t>
            </a:r>
            <a:r>
              <a:rPr lang="ru-RU" dirty="0"/>
              <a:t> «Хорошие товарищи»</a:t>
            </a:r>
          </a:p>
          <a:p>
            <a:r>
              <a:rPr lang="ru-RU" dirty="0"/>
              <a:t>Мальчик Миша мается </a:t>
            </a:r>
            <a:r>
              <a:rPr lang="ru-RU" dirty="0" smtClean="0"/>
              <a:t>–    Миша </a:t>
            </a:r>
            <a:r>
              <a:rPr lang="ru-RU" dirty="0"/>
              <a:t>заикается.</a:t>
            </a:r>
          </a:p>
          <a:p>
            <a:r>
              <a:rPr lang="ru-RU" dirty="0"/>
              <a:t>Как другие – чисто, ясно </a:t>
            </a:r>
            <a:r>
              <a:rPr lang="ru-RU" dirty="0" smtClean="0"/>
              <a:t>–   Он </a:t>
            </a:r>
            <a:r>
              <a:rPr lang="ru-RU" dirty="0"/>
              <a:t>не может </a:t>
            </a:r>
            <a:r>
              <a:rPr lang="ru-RU" dirty="0" smtClean="0"/>
              <a:t>говорить…</a:t>
            </a:r>
            <a:endParaRPr lang="ru-RU" dirty="0"/>
          </a:p>
          <a:p>
            <a:r>
              <a:rPr lang="ru-RU" dirty="0" smtClean="0"/>
              <a:t>Беседа </a:t>
            </a:r>
            <a:r>
              <a:rPr lang="ru-RU" dirty="0"/>
              <a:t>по содержанию, советы детям:</a:t>
            </a:r>
          </a:p>
          <a:p>
            <a:r>
              <a:rPr lang="ru-RU" dirty="0"/>
              <a:t>v     Нельзя смеяться над недостатками внешности других детей, дразнить, давать </a:t>
            </a:r>
            <a:r>
              <a:rPr lang="ru-RU" dirty="0" smtClean="0"/>
              <a:t>прозвища.   v     </a:t>
            </a:r>
            <a:r>
              <a:rPr lang="ru-RU" dirty="0"/>
              <a:t>Настоящий друг должен уметь сочувствовать товарищу: радоваться его успехам и огорчаться </a:t>
            </a:r>
            <a:r>
              <a:rPr lang="ru-RU" dirty="0" smtClean="0"/>
              <a:t>неудачам.   v     </a:t>
            </a:r>
            <a:r>
              <a:rPr lang="ru-RU" dirty="0"/>
              <a:t>Нельзя проявлять равнодушие обиженному, плачущему ребенку, допускать несправедливость по отношению к </a:t>
            </a:r>
            <a:r>
              <a:rPr lang="ru-RU" dirty="0" smtClean="0"/>
              <a:t>слабому. v     </a:t>
            </a:r>
            <a:r>
              <a:rPr lang="ru-RU" dirty="0"/>
              <a:t>Не делай для людей того, что сейчас себе ты не желаешь.</a:t>
            </a:r>
          </a:p>
          <a:p>
            <a:r>
              <a:rPr lang="ru-RU" dirty="0"/>
              <a:t>Игра – шутка «Сиамские близнецы» (</a:t>
            </a:r>
            <a:r>
              <a:rPr lang="ru-RU" dirty="0" err="1"/>
              <a:t>С.А.Шмаков</a:t>
            </a:r>
            <a:r>
              <a:rPr lang="ru-RU" dirty="0"/>
              <a:t>)</a:t>
            </a:r>
          </a:p>
          <a:p>
            <a:r>
              <a:rPr lang="ru-RU" dirty="0"/>
              <a:t>Ребята становятся парами и привязываются спина к спине (ноги и руки свободные). Это как бы пары «наоборот». Они должны сплясать, пробежать туда и обратно, как «сиамские» близнецы</a:t>
            </a:r>
            <a:r>
              <a:rPr lang="ru-RU" dirty="0" smtClean="0"/>
              <a:t>. </a:t>
            </a:r>
            <a:endParaRPr lang="ru-RU" dirty="0"/>
          </a:p>
        </p:txBody>
      </p:sp>
    </p:spTree>
    <p:extLst>
      <p:ext uri="{BB962C8B-B14F-4D97-AF65-F5344CB8AC3E}">
        <p14:creationId xmlns:p14="http://schemas.microsoft.com/office/powerpoint/2010/main" val="27906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7467600" cy="418058"/>
          </a:xfrm>
        </p:spPr>
        <p:txBody>
          <a:bodyPr>
            <a:normAutofit fontScale="90000"/>
          </a:bodyPr>
          <a:lstStyle/>
          <a:p>
            <a:pPr algn="ctr"/>
            <a:r>
              <a:rPr lang="ru-RU" dirty="0" smtClean="0"/>
              <a:t>Итоговое занятие</a:t>
            </a:r>
            <a:endParaRPr lang="ru-RU" dirty="0"/>
          </a:p>
        </p:txBody>
      </p:sp>
      <p:sp>
        <p:nvSpPr>
          <p:cNvPr id="4" name="Прямоугольник 3"/>
          <p:cNvSpPr/>
          <p:nvPr/>
        </p:nvSpPr>
        <p:spPr>
          <a:xfrm>
            <a:off x="1691680" y="1844824"/>
            <a:ext cx="6336704" cy="2677656"/>
          </a:xfrm>
          <a:prstGeom prst="rect">
            <a:avLst/>
          </a:prstGeom>
        </p:spPr>
        <p:txBody>
          <a:bodyPr wrap="square">
            <a:spAutoFit/>
          </a:bodyPr>
          <a:lstStyle/>
          <a:p>
            <a:r>
              <a:rPr lang="ru-RU" sz="2800" dirty="0" smtClean="0"/>
              <a:t>Оформляются с детьми и родителями:</a:t>
            </a:r>
          </a:p>
          <a:p>
            <a:r>
              <a:rPr lang="ru-RU" sz="2800" dirty="0"/>
              <a:t> </a:t>
            </a:r>
            <a:r>
              <a:rPr lang="ru-RU" sz="2800" dirty="0" smtClean="0"/>
              <a:t> фотовыставка </a:t>
            </a:r>
            <a:r>
              <a:rPr lang="ru-RU" sz="2800" dirty="0"/>
              <a:t>«Наш любимый детский сад</a:t>
            </a:r>
            <a:r>
              <a:rPr lang="ru-RU" sz="2800" dirty="0" smtClean="0"/>
              <a:t>»;</a:t>
            </a:r>
            <a:endParaRPr lang="ru-RU" sz="2800" dirty="0"/>
          </a:p>
          <a:p>
            <a:r>
              <a:rPr lang="ru-RU" sz="2800" dirty="0"/>
              <a:t>  </a:t>
            </a:r>
            <a:r>
              <a:rPr lang="ru-RU" sz="2800" dirty="0" smtClean="0"/>
              <a:t>стенд </a:t>
            </a:r>
            <a:r>
              <a:rPr lang="ru-RU" sz="2800" dirty="0"/>
              <a:t>для </a:t>
            </a:r>
            <a:r>
              <a:rPr lang="ru-RU" sz="2800" dirty="0" smtClean="0"/>
              <a:t>детей</a:t>
            </a:r>
          </a:p>
          <a:p>
            <a:r>
              <a:rPr lang="ru-RU" sz="2800" dirty="0" smtClean="0"/>
              <a:t> </a:t>
            </a:r>
            <a:r>
              <a:rPr lang="ru-RU" sz="2800" dirty="0"/>
              <a:t>«Радуга поведения».</a:t>
            </a:r>
          </a:p>
        </p:txBody>
      </p:sp>
    </p:spTree>
    <p:extLst>
      <p:ext uri="{BB962C8B-B14F-4D97-AF65-F5344CB8AC3E}">
        <p14:creationId xmlns:p14="http://schemas.microsoft.com/office/powerpoint/2010/main" val="2107463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7467600" cy="792088"/>
          </a:xfrm>
        </p:spPr>
        <p:txBody>
          <a:bodyPr>
            <a:normAutofit fontScale="90000"/>
          </a:bodyPr>
          <a:lstStyle/>
          <a:p>
            <a:pPr algn="ctr"/>
            <a:r>
              <a:rPr lang="ru-RU" dirty="0"/>
              <a:t>Список используемой литературы</a:t>
            </a:r>
            <a:br>
              <a:rPr lang="ru-RU" dirty="0"/>
            </a:br>
            <a:endParaRPr lang="ru-RU" dirty="0"/>
          </a:p>
        </p:txBody>
      </p:sp>
      <p:sp>
        <p:nvSpPr>
          <p:cNvPr id="3" name="Объект 2"/>
          <p:cNvSpPr>
            <a:spLocks noGrp="1"/>
          </p:cNvSpPr>
          <p:nvPr>
            <p:ph sz="quarter" idx="1"/>
          </p:nvPr>
        </p:nvSpPr>
        <p:spPr>
          <a:xfrm>
            <a:off x="467544" y="1052736"/>
            <a:ext cx="7467600" cy="4873752"/>
          </a:xfrm>
        </p:spPr>
        <p:txBody>
          <a:bodyPr>
            <a:normAutofit fontScale="70000" lnSpcReduction="20000"/>
          </a:bodyPr>
          <a:lstStyle/>
          <a:p>
            <a:r>
              <a:rPr lang="ru-RU" dirty="0" smtClean="0"/>
              <a:t>1</a:t>
            </a:r>
            <a:r>
              <a:rPr lang="ru-RU" dirty="0"/>
              <a:t>.	</a:t>
            </a:r>
            <a:r>
              <a:rPr lang="ru-RU" dirty="0" err="1"/>
              <a:t>Алябьева</a:t>
            </a:r>
            <a:r>
              <a:rPr lang="ru-RU" dirty="0"/>
              <a:t> Е.А.  Нравственно – этические беседы с дошкольниками. – М.: ТЦ Сфера, 2003.</a:t>
            </a:r>
          </a:p>
          <a:p>
            <a:r>
              <a:rPr lang="ru-RU" dirty="0"/>
              <a:t>2.	Богуславская Н.Е., Купина Н.А. Веселый этикет (развитие коммуникативных способностей ребенка). – Екатеринбург: «ЛИТУР», 2000.</a:t>
            </a:r>
          </a:p>
          <a:p>
            <a:r>
              <a:rPr lang="ru-RU" dirty="0"/>
              <a:t>3.	</a:t>
            </a:r>
            <a:r>
              <a:rPr lang="ru-RU" dirty="0" err="1"/>
              <a:t>Веракса</a:t>
            </a:r>
            <a:r>
              <a:rPr lang="ru-RU" dirty="0"/>
              <a:t> Н.Е., </a:t>
            </a:r>
            <a:r>
              <a:rPr lang="ru-RU" dirty="0" err="1"/>
              <a:t>Веракса</a:t>
            </a:r>
            <a:r>
              <a:rPr lang="ru-RU" dirty="0"/>
              <a:t> А.Н. Проектная деятельность дошкольников. Пособие для педагогов дошкольных учреждений. – М.:МОЗАИКА – СИНТЕЗ, 2010.</a:t>
            </a:r>
          </a:p>
          <a:p>
            <a:r>
              <a:rPr lang="ru-RU" dirty="0"/>
              <a:t>4.	</a:t>
            </a:r>
            <a:r>
              <a:rPr lang="ru-RU" dirty="0" err="1"/>
              <a:t>Семенака</a:t>
            </a:r>
            <a:r>
              <a:rPr lang="ru-RU" dirty="0"/>
              <a:t> С.И. Учимся </a:t>
            </a:r>
            <a:r>
              <a:rPr lang="ru-RU" dirty="0" err="1"/>
              <a:t>сочуствовать</a:t>
            </a:r>
            <a:r>
              <a:rPr lang="ru-RU" dirty="0"/>
              <a:t>, сопереживать. Коррекционно – развивающие занятия для детей 5-8 лет. – М.: АРКТИ, 2005.</a:t>
            </a:r>
          </a:p>
          <a:p>
            <a:r>
              <a:rPr lang="ru-RU" dirty="0"/>
              <a:t>5.	</a:t>
            </a:r>
            <a:r>
              <a:rPr lang="ru-RU" dirty="0" err="1"/>
              <a:t>Шипицина</a:t>
            </a:r>
            <a:r>
              <a:rPr lang="ru-RU" dirty="0"/>
              <a:t> Л.М., </a:t>
            </a:r>
            <a:r>
              <a:rPr lang="ru-RU" dirty="0" err="1"/>
              <a:t>Защиринская</a:t>
            </a:r>
            <a:r>
              <a:rPr lang="ru-RU" dirty="0"/>
              <a:t> О.В., Воронова А.П.., Нилова Т.А. Азбука общения. – СПб,: «ДЕТСТВО - ПРЕСС», 2002.</a:t>
            </a:r>
          </a:p>
          <a:p>
            <a:r>
              <a:rPr lang="ru-RU" dirty="0"/>
              <a:t>6.	Яковлева Н.Г. Психологическая помощь </a:t>
            </a:r>
            <a:r>
              <a:rPr lang="ru-RU" dirty="0" smtClean="0"/>
              <a:t>дошкольнику</a:t>
            </a:r>
            <a:r>
              <a:rPr lang="ru-RU" dirty="0"/>
              <a:t>. – СПб.: Валери СПД, 2006</a:t>
            </a:r>
            <a:r>
              <a:rPr lang="ru-RU" dirty="0" smtClean="0"/>
              <a:t>.</a:t>
            </a:r>
          </a:p>
          <a:p>
            <a:r>
              <a:rPr lang="ru-RU" dirty="0"/>
              <a:t>7. </a:t>
            </a:r>
            <a:r>
              <a:rPr lang="en-US" dirty="0">
                <a:hlinkClick r:id="rId2"/>
              </a:rPr>
              <a:t>https://nsportal.ru</a:t>
            </a:r>
            <a:r>
              <a:rPr lang="en-US" dirty="0" smtClean="0">
                <a:hlinkClick r:id="rId2"/>
              </a:rPr>
              <a:t>/</a:t>
            </a:r>
            <a:r>
              <a:rPr lang="ru-RU" dirty="0" smtClean="0"/>
              <a:t>  </a:t>
            </a:r>
            <a:r>
              <a:rPr lang="ru-RU" dirty="0"/>
              <a:t>Журавлёва Елена </a:t>
            </a:r>
            <a:r>
              <a:rPr lang="ru-RU" dirty="0" smtClean="0"/>
              <a:t>Сергеевна «Нормативный </a:t>
            </a:r>
            <a:r>
              <a:rPr lang="ru-RU" dirty="0"/>
              <a:t>проект в старшей группе «Радуга </a:t>
            </a:r>
            <a:r>
              <a:rPr lang="ru-RU" dirty="0" smtClean="0"/>
              <a:t>поведения». 2014</a:t>
            </a:r>
            <a:endParaRPr lang="ru-RU" dirty="0"/>
          </a:p>
          <a:p>
            <a:endParaRPr lang="ru-RU" dirty="0"/>
          </a:p>
          <a:p>
            <a:endParaRPr lang="ru-RU" dirty="0"/>
          </a:p>
        </p:txBody>
      </p:sp>
    </p:spTree>
    <p:extLst>
      <p:ext uri="{BB962C8B-B14F-4D97-AF65-F5344CB8AC3E}">
        <p14:creationId xmlns:p14="http://schemas.microsoft.com/office/powerpoint/2010/main" val="129106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663442"/>
            <a:ext cx="8229600" cy="1440160"/>
          </a:xfrm>
        </p:spPr>
        <p:txBody>
          <a:bodyPr>
            <a:noAutofit/>
          </a:bodyPr>
          <a:lstStyle/>
          <a:p>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b="1" dirty="0" smtClean="0"/>
              <a:t>Краткое описание проекта</a:t>
            </a:r>
            <a:r>
              <a:rPr lang="ru-RU" sz="2000" dirty="0" smtClean="0"/>
              <a:t>: </a:t>
            </a:r>
            <a:br>
              <a:rPr lang="ru-RU" sz="2000" dirty="0" smtClean="0"/>
            </a:br>
            <a:r>
              <a:rPr lang="ru-RU" sz="1600" dirty="0" smtClean="0">
                <a:latin typeface="Times New Roman" panose="02020603050405020304" pitchFamily="18" charset="0"/>
                <a:cs typeface="Times New Roman" panose="02020603050405020304" pitchFamily="18" charset="0"/>
              </a:rPr>
              <a:t>данный проект представляет собой работу по созданию новой  нормы (нормотворчество),  которая основывается на реальных ситуациях, возникающих в жизни детей в детском саду. Обычно это типичные, повторяющиеся конфликтные ситуации. Проект направлен на приобретение дошкольниками необходимых навыков поведения – дети  становятся  внимательнее  друг к другу, начинают руководствоваться не столько собственными мотивами, сколько установленными нормами</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04802" y="3933056"/>
            <a:ext cx="4323043" cy="369332"/>
          </a:xfrm>
          <a:prstGeom prst="rect">
            <a:avLst/>
          </a:prstGeom>
        </p:spPr>
        <p:txBody>
          <a:bodyPr wrap="none">
            <a:spAutoFit/>
          </a:bodyPr>
          <a:lstStyle/>
          <a:p>
            <a:r>
              <a:rPr lang="ru-RU" b="1" dirty="0" smtClean="0"/>
              <a:t>Тип проекта</a:t>
            </a:r>
            <a:r>
              <a:rPr lang="ru-RU" dirty="0" smtClean="0"/>
              <a:t>: практико-ориентированный.</a:t>
            </a:r>
            <a:endParaRPr lang="ru-RU" dirty="0"/>
          </a:p>
        </p:txBody>
      </p:sp>
      <p:sp>
        <p:nvSpPr>
          <p:cNvPr id="6" name="Прямоугольник 5"/>
          <p:cNvSpPr/>
          <p:nvPr/>
        </p:nvSpPr>
        <p:spPr>
          <a:xfrm>
            <a:off x="895779" y="4509120"/>
            <a:ext cx="6091732" cy="369332"/>
          </a:xfrm>
          <a:prstGeom prst="rect">
            <a:avLst/>
          </a:prstGeom>
        </p:spPr>
        <p:txBody>
          <a:bodyPr wrap="none">
            <a:spAutoFit/>
          </a:bodyPr>
          <a:lstStyle/>
          <a:p>
            <a:r>
              <a:rPr lang="ru-RU" b="1" dirty="0" smtClean="0"/>
              <a:t>Длительность проекта</a:t>
            </a:r>
            <a:r>
              <a:rPr lang="ru-RU" dirty="0" smtClean="0"/>
              <a:t>: </a:t>
            </a:r>
            <a:r>
              <a:rPr lang="ru-RU" dirty="0"/>
              <a:t> </a:t>
            </a:r>
            <a:r>
              <a:rPr lang="ru-RU" dirty="0" smtClean="0"/>
              <a:t>5 недель (декабрь-январь)</a:t>
            </a:r>
            <a:endParaRPr lang="ru-RU" dirty="0"/>
          </a:p>
        </p:txBody>
      </p:sp>
    </p:spTree>
    <p:extLst>
      <p:ext uri="{BB962C8B-B14F-4D97-AF65-F5344CB8AC3E}">
        <p14:creationId xmlns:p14="http://schemas.microsoft.com/office/powerpoint/2010/main" val="331785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8669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15008" y="197346"/>
            <a:ext cx="8928992" cy="6463308"/>
          </a:xfrm>
          <a:prstGeom prst="rect">
            <a:avLst/>
          </a:prstGeom>
        </p:spPr>
        <p:txBody>
          <a:bodyPr wrap="square">
            <a:spAutoFit/>
          </a:bodyPr>
          <a:lstStyle/>
          <a:p>
            <a:r>
              <a:rPr lang="ru-RU" b="1" dirty="0" smtClean="0"/>
              <a:t>Введение</a:t>
            </a:r>
          </a:p>
          <a:p>
            <a:r>
              <a:rPr lang="ru-RU" dirty="0" smtClean="0"/>
              <a:t>В современном обществе предъявляются новые, всё более высокие требования к человеку, в том числе и к ребёнку - к уровню его развития. Большинству людей нет необходимости доказывать, что успешный ребёнок - это всесторонне развитый ребёнок,  который умеет вести себя в коллективе сверстников, в общественных местах.</a:t>
            </a:r>
          </a:p>
          <a:p>
            <a:r>
              <a:rPr lang="ru-RU" dirty="0" smtClean="0"/>
              <a:t>Дети дошкольного возраста могут анализировать предложенную ситуацию с трех различных позиций: нормативно – стабилизирующей, </a:t>
            </a:r>
            <a:r>
              <a:rPr lang="ru-RU" dirty="0" err="1" smtClean="0"/>
              <a:t>смыслообразующей</a:t>
            </a:r>
            <a:r>
              <a:rPr lang="ru-RU" dirty="0" smtClean="0"/>
              <a:t> и преобразующей. За этими тремя позициями лежит определенное понимание структуры познавательных способностей. Организация проектной деятельности невозможна без учета этих позиций на каждом этапе ее реализации.</a:t>
            </a:r>
          </a:p>
          <a:p>
            <a:r>
              <a:rPr lang="ru-RU" dirty="0" smtClean="0"/>
              <a:t>Таким образом, </a:t>
            </a:r>
            <a:r>
              <a:rPr lang="ru-RU" b="1" dirty="0" smtClean="0"/>
              <a:t>актуальность данного проекта </a:t>
            </a:r>
            <a:r>
              <a:rPr lang="ru-RU" dirty="0" smtClean="0"/>
              <a:t>обусловлена:</a:t>
            </a:r>
          </a:p>
          <a:p>
            <a:r>
              <a:rPr lang="ru-RU" dirty="0" smtClean="0"/>
              <a:t>1.    Проблемами регуляции поведения детей в детском саду стоит очень остро. Анализ состояния наших воспитанников показал, что в группе часто происходят конфликтные ситуации, которые  характеризуются столкновением детских инициатив, при котором каждый ребенок настаивает на своем варианте поведения.</a:t>
            </a:r>
          </a:p>
          <a:p>
            <a:r>
              <a:rPr lang="ru-RU" dirty="0" smtClean="0"/>
              <a:t>2    Формированием в дошкольном возрасте дружеских взаимоотношений между детьми в значительной степени зависит от того, какая работа в детском саду ведется в этом направлении. Формировать умение оценивать свои поступки и поступки других.</a:t>
            </a:r>
          </a:p>
          <a:p>
            <a:r>
              <a:rPr lang="ru-RU" dirty="0" smtClean="0"/>
              <a:t>3      Воспитанием в детях таких качеств как сочувствие, отзывчивость, умение оценивать свои поступки и поступки других.</a:t>
            </a:r>
            <a:endParaRPr lang="ru-RU" dirty="0"/>
          </a:p>
        </p:txBody>
      </p:sp>
    </p:spTree>
    <p:extLst>
      <p:ext uri="{BB962C8B-B14F-4D97-AF65-F5344CB8AC3E}">
        <p14:creationId xmlns:p14="http://schemas.microsoft.com/office/powerpoint/2010/main" val="1699072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548680"/>
            <a:ext cx="8496944" cy="6186309"/>
          </a:xfrm>
          <a:prstGeom prst="rect">
            <a:avLst/>
          </a:prstGeom>
        </p:spPr>
        <p:txBody>
          <a:bodyPr wrap="square">
            <a:spAutoFit/>
          </a:bodyPr>
          <a:lstStyle/>
          <a:p>
            <a:r>
              <a:rPr lang="ru-RU" b="1" dirty="0" smtClean="0"/>
              <a:t>Цель проекта: </a:t>
            </a:r>
          </a:p>
          <a:p>
            <a:r>
              <a:rPr lang="ru-RU" dirty="0" smtClean="0"/>
              <a:t>формирование у ребенка в детском саду и дома социально-нравственных качеств, осознание детьми своего поведения и формирование умения исправлять ошибки.</a:t>
            </a:r>
          </a:p>
          <a:p>
            <a:endParaRPr lang="ru-RU" dirty="0" smtClean="0"/>
          </a:p>
          <a:p>
            <a:r>
              <a:rPr lang="ru-RU" dirty="0" smtClean="0"/>
              <a:t> </a:t>
            </a:r>
            <a:r>
              <a:rPr lang="ru-RU" b="1" dirty="0" smtClean="0"/>
              <a:t>Задачи для детей:</a:t>
            </a:r>
          </a:p>
          <a:p>
            <a:r>
              <a:rPr lang="ru-RU" dirty="0" smtClean="0"/>
              <a:t>•	Развивать у детей интеллектуальное развитие, познавательные,  речевые способности, учитывая индивидуальные и возрастные особенности ребенка.</a:t>
            </a:r>
          </a:p>
          <a:p>
            <a:r>
              <a:rPr lang="ru-RU" dirty="0" smtClean="0"/>
              <a:t>•	Формировать у ребенка эмоционально-эстетическое и бережное отношение к сверстникам, близким.</a:t>
            </a:r>
          </a:p>
          <a:p>
            <a:r>
              <a:rPr lang="ru-RU" dirty="0" smtClean="0"/>
              <a:t>•	Научить детей видеть нежелательные последствия неприемлемого поведения</a:t>
            </a:r>
          </a:p>
          <a:p>
            <a:r>
              <a:rPr lang="ru-RU" b="1" dirty="0" smtClean="0"/>
              <a:t>Задачи для родителей:</a:t>
            </a:r>
          </a:p>
          <a:p>
            <a:r>
              <a:rPr lang="ru-RU" dirty="0" smtClean="0"/>
              <a:t>•	создавать в семье благоприятные условия для развития личности ребенка,</a:t>
            </a:r>
          </a:p>
          <a:p>
            <a:r>
              <a:rPr lang="ru-RU" dirty="0" smtClean="0"/>
              <a:t>•	учитывать опыт детей, приобретенный в детском саду,</a:t>
            </a:r>
          </a:p>
          <a:p>
            <a:r>
              <a:rPr lang="ru-RU" dirty="0" smtClean="0"/>
              <a:t>•	уважать неповторимость ребенка, ставить для себя и ребенка реальные цели.</a:t>
            </a:r>
          </a:p>
          <a:p>
            <a:r>
              <a:rPr lang="ru-RU" b="1" dirty="0" smtClean="0"/>
              <a:t>Задачи для педагогов:</a:t>
            </a:r>
          </a:p>
          <a:p>
            <a:r>
              <a:rPr lang="ru-RU" dirty="0" smtClean="0"/>
              <a:t>•	развивать социально-профессиональную компетентность и личностный потенциал.</a:t>
            </a:r>
            <a:endParaRPr lang="ru-RU" dirty="0"/>
          </a:p>
        </p:txBody>
      </p:sp>
    </p:spTree>
    <p:extLst>
      <p:ext uri="{BB962C8B-B14F-4D97-AF65-F5344CB8AC3E}">
        <p14:creationId xmlns:p14="http://schemas.microsoft.com/office/powerpoint/2010/main" val="201762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764704"/>
            <a:ext cx="7467600" cy="4873752"/>
          </a:xfrm>
        </p:spPr>
        <p:txBody>
          <a:bodyPr>
            <a:normAutofit fontScale="70000" lnSpcReduction="20000"/>
          </a:bodyPr>
          <a:lstStyle/>
          <a:p>
            <a:pPr marL="0" indent="0">
              <a:buNone/>
            </a:pPr>
            <a:r>
              <a:rPr lang="ru-RU" b="1" dirty="0" smtClean="0"/>
              <a:t>Ожидаемый результат </a:t>
            </a:r>
            <a:r>
              <a:rPr lang="ru-RU" dirty="0" smtClean="0"/>
              <a:t>в</a:t>
            </a:r>
            <a:r>
              <a:rPr lang="ru-RU" b="1" dirty="0" smtClean="0"/>
              <a:t> </a:t>
            </a:r>
            <a:r>
              <a:rPr lang="ru-RU" dirty="0" smtClean="0"/>
              <a:t>процессе взаимодействия педагог – дети - родители в реализации проекта:</a:t>
            </a:r>
          </a:p>
          <a:p>
            <a:r>
              <a:rPr lang="ru-RU" dirty="0" smtClean="0"/>
              <a:t>Дети:</a:t>
            </a:r>
          </a:p>
          <a:p>
            <a:pPr marL="0" indent="0">
              <a:buNone/>
            </a:pPr>
            <a:r>
              <a:rPr lang="ru-RU" dirty="0" smtClean="0"/>
              <a:t>•	овладевают знаниями о последствиях нежелательного поведения в той или иной ситуации;</a:t>
            </a:r>
          </a:p>
          <a:p>
            <a:pPr marL="0" indent="0">
              <a:buNone/>
            </a:pPr>
            <a:r>
              <a:rPr lang="ru-RU" dirty="0" smtClean="0"/>
              <a:t>•	проявляют доброту, заботу, уважительное отношение к окружающим;</a:t>
            </a:r>
          </a:p>
          <a:p>
            <a:pPr marL="0" indent="0">
              <a:buNone/>
            </a:pPr>
            <a:r>
              <a:rPr lang="ru-RU" dirty="0" smtClean="0"/>
              <a:t>•	возрастает речевая активность детей в разных видах деятельности, способность анализировать свои поступки и поступки других;</a:t>
            </a:r>
          </a:p>
          <a:p>
            <a:r>
              <a:rPr lang="ru-RU" dirty="0" smtClean="0"/>
              <a:t>Родители:</a:t>
            </a:r>
          </a:p>
          <a:p>
            <a:pPr marL="0" indent="0">
              <a:buNone/>
            </a:pPr>
            <a:r>
              <a:rPr lang="ru-RU" dirty="0" smtClean="0"/>
              <a:t>•	обогащение родительского опыта приемами взаимодействия и сотрудничества с ребенком в семье;</a:t>
            </a:r>
          </a:p>
          <a:p>
            <a:pPr marL="0" indent="0">
              <a:buNone/>
            </a:pPr>
            <a:r>
              <a:rPr lang="ru-RU" dirty="0" smtClean="0"/>
              <a:t>•	повышение педагогической компетентности родителей.</a:t>
            </a:r>
          </a:p>
          <a:p>
            <a:r>
              <a:rPr lang="ru-RU" dirty="0" smtClean="0"/>
              <a:t>Педагоги: </a:t>
            </a:r>
          </a:p>
          <a:p>
            <a:r>
              <a:rPr lang="ru-RU" dirty="0" smtClean="0"/>
              <a:t>проектирование заставляет педагога находиться в пространстве возможностей, что изменяет мировоззрение и не допускает применения стандартных, шаблонных действий, требует творческого, личностного роста.</a:t>
            </a:r>
          </a:p>
          <a:p>
            <a:endParaRPr lang="ru-RU" dirty="0"/>
          </a:p>
        </p:txBody>
      </p:sp>
    </p:spTree>
    <p:extLst>
      <p:ext uri="{BB962C8B-B14F-4D97-AF65-F5344CB8AC3E}">
        <p14:creationId xmlns:p14="http://schemas.microsoft.com/office/powerpoint/2010/main" val="259869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smtClean="0"/>
              <a:t>1. Подготовительный этап</a:t>
            </a:r>
            <a:endParaRPr lang="ru-RU" sz="1800" b="1" dirty="0"/>
          </a:p>
        </p:txBody>
      </p:sp>
      <p:sp>
        <p:nvSpPr>
          <p:cNvPr id="3" name="Объект 2"/>
          <p:cNvSpPr>
            <a:spLocks noGrp="1"/>
          </p:cNvSpPr>
          <p:nvPr>
            <p:ph sz="quarter" idx="1"/>
          </p:nvPr>
        </p:nvSpPr>
        <p:spPr/>
        <p:txBody>
          <a:bodyPr>
            <a:normAutofit fontScale="92500" lnSpcReduction="20000"/>
          </a:bodyPr>
          <a:lstStyle/>
          <a:p>
            <a:pPr marL="0" indent="0">
              <a:buNone/>
            </a:pPr>
            <a:endParaRPr lang="ru-RU" dirty="0" smtClean="0"/>
          </a:p>
          <a:p>
            <a:r>
              <a:rPr lang="ru-RU" dirty="0" smtClean="0"/>
              <a:t> Определение педагогом темы, целей и задач, содержание проекта, прогнозирование результата. На этом этапе работы, мне предстояло решить следующие задачи:</a:t>
            </a:r>
          </a:p>
          <a:p>
            <a:r>
              <a:rPr lang="ru-RU" dirty="0" smtClean="0"/>
              <a:t>-    изучить отношение родительской общественности к предлагаемой деятельности в рамках проекта (анкетирование) и возможности семей воспитанников по поддержке образовательного процесса;</a:t>
            </a:r>
          </a:p>
          <a:p>
            <a:r>
              <a:rPr lang="ru-RU" dirty="0" smtClean="0"/>
              <a:t>-   скоординировать действия педагогов и родителей по формированию у детей в детском саду и дома социально-нравственных качеств;</a:t>
            </a:r>
          </a:p>
          <a:p>
            <a:r>
              <a:rPr lang="ru-RU" dirty="0" smtClean="0"/>
              <a:t>-   разработать основные методические материалы и изготовить необходимые дидактические пособия.</a:t>
            </a:r>
          </a:p>
          <a:p>
            <a:endParaRPr lang="ru-RU" dirty="0"/>
          </a:p>
        </p:txBody>
      </p:sp>
    </p:spTree>
    <p:extLst>
      <p:ext uri="{BB962C8B-B14F-4D97-AF65-F5344CB8AC3E}">
        <p14:creationId xmlns:p14="http://schemas.microsoft.com/office/powerpoint/2010/main" val="1186618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000" b="1" dirty="0" smtClean="0"/>
              <a:t>2. Основной этап реализации проекта</a:t>
            </a:r>
            <a:endParaRPr lang="ru-RU" sz="2000" b="1" dirty="0"/>
          </a:p>
        </p:txBody>
      </p:sp>
      <p:sp>
        <p:nvSpPr>
          <p:cNvPr id="3" name="Объект 2"/>
          <p:cNvSpPr>
            <a:spLocks noGrp="1"/>
          </p:cNvSpPr>
          <p:nvPr>
            <p:ph sz="quarter" idx="1"/>
          </p:nvPr>
        </p:nvSpPr>
        <p:spPr>
          <a:xfrm>
            <a:off x="467544" y="1268760"/>
            <a:ext cx="7467600" cy="4873752"/>
          </a:xfrm>
        </p:spPr>
        <p:txBody>
          <a:bodyPr>
            <a:normAutofit fontScale="92500" lnSpcReduction="20000"/>
          </a:bodyPr>
          <a:lstStyle/>
          <a:p>
            <a:r>
              <a:rPr lang="ru-RU" dirty="0" smtClean="0"/>
              <a:t>Цель основного этапа:  социально-нравственное воспитание дошкольников на основе бесед на моральные темы, чтение и последующий анализ художественных произведений, обсуждение и проигрывание проблемной ситуации, просмотр и обсуждение фрагментов мультфильмов, художественного творчества.</a:t>
            </a:r>
          </a:p>
          <a:p>
            <a:pPr marL="0" indent="0">
              <a:buNone/>
            </a:pPr>
            <a:endParaRPr lang="ru-RU" dirty="0" smtClean="0"/>
          </a:p>
          <a:p>
            <a:r>
              <a:rPr lang="ru-RU" dirty="0" smtClean="0"/>
              <a:t>1.	Содержание деятельности родителей:</a:t>
            </a:r>
          </a:p>
          <a:p>
            <a:r>
              <a:rPr lang="ru-RU" dirty="0" smtClean="0"/>
              <a:t>Выбор фотографий, для стенда «Радуга поведения».  </a:t>
            </a:r>
          </a:p>
          <a:p>
            <a:r>
              <a:rPr lang="ru-RU" dirty="0" smtClean="0"/>
              <a:t>Участие в оформлении стенда в группе.</a:t>
            </a:r>
          </a:p>
          <a:p>
            <a:r>
              <a:rPr lang="ru-RU" dirty="0" smtClean="0"/>
              <a:t>Совместные с педагогом, ребенком и родителями анализа поведения за день.</a:t>
            </a:r>
          </a:p>
          <a:p>
            <a:r>
              <a:rPr lang="ru-RU" dirty="0" smtClean="0"/>
              <a:t>Участие в оформлении фотовыставки «Наш любимый детский сад».</a:t>
            </a:r>
          </a:p>
          <a:p>
            <a:endParaRPr lang="ru-RU" dirty="0"/>
          </a:p>
        </p:txBody>
      </p:sp>
    </p:spTree>
    <p:extLst>
      <p:ext uri="{BB962C8B-B14F-4D97-AF65-F5344CB8AC3E}">
        <p14:creationId xmlns:p14="http://schemas.microsoft.com/office/powerpoint/2010/main" val="386681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836712"/>
          </a:xfrm>
        </p:spPr>
        <p:txBody>
          <a:bodyPr>
            <a:normAutofit/>
          </a:bodyPr>
          <a:lstStyle/>
          <a:p>
            <a:pPr algn="ctr"/>
            <a:r>
              <a:rPr lang="ru-RU" sz="2000" b="1" i="1" dirty="0" smtClean="0"/>
              <a:t>2.Содержание деятельности педагога</a:t>
            </a:r>
            <a:endParaRPr lang="ru-RU" sz="2000" b="1" i="1" dirty="0"/>
          </a:p>
        </p:txBody>
      </p:sp>
      <p:graphicFrame>
        <p:nvGraphicFramePr>
          <p:cNvPr id="8" name="Объект 7"/>
          <p:cNvGraphicFramePr>
            <a:graphicFrameLocks noGrp="1"/>
          </p:cNvGraphicFramePr>
          <p:nvPr>
            <p:ph sz="quarter" idx="1"/>
            <p:extLst>
              <p:ext uri="{D42A27DB-BD31-4B8C-83A1-F6EECF244321}">
                <p14:modId xmlns:p14="http://schemas.microsoft.com/office/powerpoint/2010/main" val="2570533474"/>
              </p:ext>
            </p:extLst>
          </p:nvPr>
        </p:nvGraphicFramePr>
        <p:xfrm>
          <a:off x="539552" y="952130"/>
          <a:ext cx="8280920" cy="6024846"/>
        </p:xfrm>
        <a:graphic>
          <a:graphicData uri="http://schemas.openxmlformats.org/drawingml/2006/table">
            <a:tbl>
              <a:tblPr firstRow="1" firstCol="1" bandRow="1">
                <a:tableStyleId>{5C22544A-7EE6-4342-B048-85BDC9FD1C3A}</a:tableStyleId>
              </a:tblPr>
              <a:tblGrid>
                <a:gridCol w="3288310"/>
                <a:gridCol w="1608234"/>
                <a:gridCol w="3384376"/>
              </a:tblGrid>
              <a:tr h="284636">
                <a:tc>
                  <a:txBody>
                    <a:bodyPr/>
                    <a:lstStyle/>
                    <a:p>
                      <a:pPr algn="ct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Мероприятие</a:t>
                      </a:r>
                    </a:p>
                  </a:txBody>
                  <a:tcPr marL="29263" marR="29263" marT="29263" marB="29263"/>
                </a:tc>
                <a:tc>
                  <a:txBody>
                    <a:bodyPr/>
                    <a:lstStyle/>
                    <a:p>
                      <a:pPr algn="ct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Сроки</a:t>
                      </a:r>
                    </a:p>
                  </a:txBody>
                  <a:tcPr marL="29263" marR="29263" marT="29263" marB="29263"/>
                </a:tc>
                <a:tc>
                  <a:txBody>
                    <a:bodyPr/>
                    <a:lstStyle/>
                    <a:p>
                      <a:pPr algn="ct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Содержание</a:t>
                      </a:r>
                    </a:p>
                  </a:txBody>
                  <a:tcPr marL="29263" marR="29263" marT="29263" marB="29263"/>
                </a:tc>
              </a:tr>
              <a:tr h="2443630">
                <a:tc>
                  <a:txBody>
                    <a:bodyPr/>
                    <a:lstStyle/>
                    <a:p>
                      <a:pP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 Анкета для родителей                 Приложение 1</a:t>
                      </a:r>
                    </a:p>
                    <a:p>
                      <a:pP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 Раздел 1  «Я и мои родные» (беседы, игры, игровые ситуации, обсуждение и проигрывание проблемной ситуации) Приложение 2</a:t>
                      </a:r>
                    </a:p>
                  </a:txBody>
                  <a:tcPr marL="29263" marR="29263" marT="29263" marB="29263"/>
                </a:tc>
                <a:tc>
                  <a:txBody>
                    <a:bodyPr/>
                    <a:lstStyle/>
                    <a:p>
                      <a:pPr algn="ctr">
                        <a:lnSpc>
                          <a:spcPts val="1350"/>
                        </a:lnSpc>
                        <a:spcBef>
                          <a:spcPts val="375"/>
                        </a:spcBef>
                        <a:spcAft>
                          <a:spcPts val="375"/>
                        </a:spcAft>
                      </a:pPr>
                      <a:endParaRPr lang="ru-RU" dirty="0" smtClean="0">
                        <a:latin typeface="Times New Roman" panose="02020603050405020304" pitchFamily="18" charset="0"/>
                        <a:cs typeface="Times New Roman" panose="02020603050405020304" pitchFamily="18" charset="0"/>
                      </a:endParaRPr>
                    </a:p>
                    <a:p>
                      <a:pPr algn="ctr">
                        <a:lnSpc>
                          <a:spcPts val="1350"/>
                        </a:lnSpc>
                        <a:spcBef>
                          <a:spcPts val="375"/>
                        </a:spcBef>
                        <a:spcAft>
                          <a:spcPts val="375"/>
                        </a:spcAft>
                      </a:pPr>
                      <a:endParaRPr lang="ru-RU" dirty="0" smtClean="0">
                        <a:latin typeface="Times New Roman" panose="02020603050405020304" pitchFamily="18" charset="0"/>
                        <a:cs typeface="Times New Roman" panose="02020603050405020304" pitchFamily="18" charset="0"/>
                      </a:endParaRPr>
                    </a:p>
                    <a:p>
                      <a:pPr algn="ctr">
                        <a:lnSpc>
                          <a:spcPts val="1350"/>
                        </a:lnSpc>
                        <a:spcBef>
                          <a:spcPts val="375"/>
                        </a:spcBef>
                        <a:spcAft>
                          <a:spcPts val="375"/>
                        </a:spcAft>
                      </a:pPr>
                      <a:endParaRPr lang="ru-RU" dirty="0" smtClean="0">
                        <a:latin typeface="Times New Roman" panose="02020603050405020304" pitchFamily="18" charset="0"/>
                        <a:cs typeface="Times New Roman" panose="02020603050405020304" pitchFamily="18" charset="0"/>
                      </a:endParaRPr>
                    </a:p>
                    <a:p>
                      <a:pPr algn="ctr">
                        <a:lnSpc>
                          <a:spcPts val="1350"/>
                        </a:lnSpc>
                        <a:spcBef>
                          <a:spcPts val="375"/>
                        </a:spcBef>
                        <a:spcAft>
                          <a:spcPts val="375"/>
                        </a:spcAft>
                      </a:pPr>
                      <a:r>
                        <a:rPr lang="ru-RU" dirty="0" smtClean="0">
                          <a:latin typeface="Times New Roman" panose="02020603050405020304" pitchFamily="18" charset="0"/>
                          <a:cs typeface="Times New Roman" panose="02020603050405020304" pitchFamily="18" charset="0"/>
                        </a:rPr>
                        <a:t>1 </a:t>
                      </a:r>
                      <a:r>
                        <a:rPr lang="ru-RU" dirty="0">
                          <a:latin typeface="Times New Roman" panose="02020603050405020304" pitchFamily="18" charset="0"/>
                          <a:cs typeface="Times New Roman" panose="02020603050405020304" pitchFamily="18" charset="0"/>
                        </a:rPr>
                        <a:t>неделя </a:t>
                      </a:r>
                      <a:endParaRPr lang="ru-RU" dirty="0" smtClean="0">
                        <a:latin typeface="Times New Roman" panose="02020603050405020304" pitchFamily="18" charset="0"/>
                        <a:cs typeface="Times New Roman" panose="02020603050405020304" pitchFamily="18" charset="0"/>
                      </a:endParaRPr>
                    </a:p>
                    <a:p>
                      <a:pPr algn="ctr">
                        <a:lnSpc>
                          <a:spcPts val="1350"/>
                        </a:lnSpc>
                        <a:spcBef>
                          <a:spcPts val="375"/>
                        </a:spcBef>
                        <a:spcAft>
                          <a:spcPts val="375"/>
                        </a:spcAft>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txBody>
                  <a:tcPr marL="29263" marR="29263" marT="29263" marB="29263"/>
                </a:tc>
                <a:tc>
                  <a:txBody>
                    <a:bodyPr/>
                    <a:lstStyle/>
                    <a:p>
                      <a:pPr>
                        <a:lnSpc>
                          <a:spcPts val="1800"/>
                        </a:lnSpc>
                        <a:spcBef>
                          <a:spcPts val="375"/>
                        </a:spcBef>
                        <a:spcAft>
                          <a:spcPts val="375"/>
                        </a:spcAft>
                      </a:pPr>
                      <a:r>
                        <a:rPr lang="ru-RU" dirty="0">
                          <a:latin typeface="Times New Roman" panose="02020603050405020304" pitchFamily="18" charset="0"/>
                          <a:cs typeface="Times New Roman" panose="02020603050405020304" pitchFamily="18" charset="0"/>
                        </a:rPr>
                        <a:t>Занятие. Самый дорогой на свете человек</a:t>
                      </a:r>
                    </a:p>
                    <a:p>
                      <a:pPr>
                        <a:lnSpc>
                          <a:spcPts val="1800"/>
                        </a:lnSpc>
                        <a:spcBef>
                          <a:spcPts val="375"/>
                        </a:spcBef>
                        <a:spcAft>
                          <a:spcPts val="375"/>
                        </a:spcAft>
                      </a:pPr>
                      <a:r>
                        <a:rPr lang="ru-RU" dirty="0">
                          <a:latin typeface="Times New Roman" panose="02020603050405020304" pitchFamily="18" charset="0"/>
                          <a:cs typeface="Times New Roman" panose="02020603050405020304" pitchFamily="18" charset="0"/>
                        </a:rPr>
                        <a:t>Занятие.  Почему мы обижаем близких нам людей?</a:t>
                      </a:r>
                    </a:p>
                    <a:p>
                      <a:pPr>
                        <a:lnSpc>
                          <a:spcPts val="1800"/>
                        </a:lnSpc>
                        <a:spcBef>
                          <a:spcPts val="375"/>
                        </a:spcBef>
                        <a:spcAft>
                          <a:spcPts val="375"/>
                        </a:spcAft>
                      </a:pPr>
                      <a:r>
                        <a:rPr lang="ru-RU" dirty="0">
                          <a:latin typeface="Times New Roman" panose="02020603050405020304" pitchFamily="18" charset="0"/>
                          <a:cs typeface="Times New Roman" panose="02020603050405020304" pitchFamily="18" charset="0"/>
                        </a:rPr>
                        <a:t>Занятие.  Наши бабушки и дедушки</a:t>
                      </a:r>
                    </a:p>
                    <a:p>
                      <a:pPr marR="356235">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Развитие умения давать моральную оценку своим поступкам, способность к эмоциональному сопереживанию.</a:t>
                      </a:r>
                    </a:p>
                  </a:txBody>
                  <a:tcPr marL="29263" marR="29263" marT="29263" marB="29263"/>
                </a:tc>
              </a:tr>
              <a:tr h="1550764">
                <a:tc>
                  <a:txBody>
                    <a:bodyPr/>
                    <a:lstStyle/>
                    <a:p>
                      <a:pP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Раздел 2 «Учимся сочувствовать и сопереживать друзьям» (игры, игровые ситуации, обсуждение и проигрывание проблемной ситуации) Приложение 3</a:t>
                      </a:r>
                    </a:p>
                  </a:txBody>
                  <a:tcPr marL="29263" marR="29263" marT="29263" marB="29263"/>
                </a:tc>
                <a:tc>
                  <a:txBody>
                    <a:bodyPr/>
                    <a:lstStyle/>
                    <a:p>
                      <a:pPr algn="ct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2-3 </a:t>
                      </a:r>
                      <a:r>
                        <a:rPr lang="ru-RU" dirty="0" smtClean="0">
                          <a:latin typeface="Times New Roman" panose="02020603050405020304" pitchFamily="18" charset="0"/>
                          <a:cs typeface="Times New Roman" panose="02020603050405020304" pitchFamily="18" charset="0"/>
                        </a:rPr>
                        <a:t>недели</a:t>
                      </a:r>
                      <a:r>
                        <a:rPr lang="ru-RU" baseline="0" dirty="0" smtClean="0">
                          <a:latin typeface="Times New Roman" panose="02020603050405020304" pitchFamily="18" charset="0"/>
                          <a:cs typeface="Times New Roman" panose="02020603050405020304" pitchFamily="18" charset="0"/>
                        </a:rPr>
                        <a:t> декабря</a:t>
                      </a:r>
                      <a:endParaRPr lang="ru-RU" dirty="0">
                        <a:latin typeface="Times New Roman" panose="02020603050405020304" pitchFamily="18" charset="0"/>
                        <a:cs typeface="Times New Roman" panose="02020603050405020304" pitchFamily="18" charset="0"/>
                      </a:endParaRPr>
                    </a:p>
                  </a:txBody>
                  <a:tcPr marL="29263" marR="29263" marT="29263" marB="29263"/>
                </a:tc>
                <a:tc>
                  <a:txBody>
                    <a:bodyPr/>
                    <a:lstStyle/>
                    <a:p>
                      <a:pPr>
                        <a:lnSpc>
                          <a:spcPts val="1800"/>
                        </a:lnSpc>
                        <a:spcBef>
                          <a:spcPts val="375"/>
                        </a:spcBef>
                        <a:spcAft>
                          <a:spcPts val="375"/>
                        </a:spcAft>
                      </a:pPr>
                      <a:r>
                        <a:rPr lang="ru-RU" dirty="0">
                          <a:latin typeface="Times New Roman" panose="02020603050405020304" pitchFamily="18" charset="0"/>
                          <a:cs typeface="Times New Roman" panose="02020603050405020304" pitchFamily="18" charset="0"/>
                        </a:rPr>
                        <a:t>Занятие. Друг в беде не бросит.</a:t>
                      </a:r>
                    </a:p>
                    <a:p>
                      <a:pPr>
                        <a:lnSpc>
                          <a:spcPts val="1800"/>
                        </a:lnSpc>
                        <a:spcBef>
                          <a:spcPts val="375"/>
                        </a:spcBef>
                        <a:spcAft>
                          <a:spcPts val="375"/>
                        </a:spcAft>
                      </a:pPr>
                      <a:r>
                        <a:rPr lang="ru-RU" dirty="0">
                          <a:latin typeface="Times New Roman" panose="02020603050405020304" pitchFamily="18" charset="0"/>
                          <a:cs typeface="Times New Roman" panose="02020603050405020304" pitchFamily="18" charset="0"/>
                        </a:rPr>
                        <a:t>Занятие. Обидеть легко, да на душе каково?</a:t>
                      </a:r>
                    </a:p>
                    <a:p>
                      <a:pP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Расширение и углубление представлений детей о доброжелательном отношении к окружающим его людям.</a:t>
                      </a:r>
                    </a:p>
                  </a:txBody>
                  <a:tcPr marL="29263" marR="29263" marT="29263" marB="29263"/>
                </a:tc>
              </a:tr>
              <a:tr h="1294184">
                <a:tc>
                  <a:txBody>
                    <a:bodyPr/>
                    <a:lstStyle/>
                    <a:p>
                      <a:pP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 Раздел 3</a:t>
                      </a:r>
                    </a:p>
                    <a:p>
                      <a:pP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«Любому поведению  свой цвет».</a:t>
                      </a:r>
                    </a:p>
                    <a:p>
                      <a:pP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Оформление фотовыставки «Наш любимый детский сад»</a:t>
                      </a:r>
                    </a:p>
                    <a:p>
                      <a:pPr>
                        <a:lnSpc>
                          <a:spcPts val="1350"/>
                        </a:lnSpc>
                        <a:spcBef>
                          <a:spcPts val="375"/>
                        </a:spcBef>
                        <a:spcAft>
                          <a:spcPts val="375"/>
                        </a:spcAft>
                      </a:pPr>
                      <a:r>
                        <a:rPr lang="ru-RU">
                          <a:latin typeface="Times New Roman" panose="02020603050405020304" pitchFamily="18" charset="0"/>
                          <a:cs typeface="Times New Roman" panose="02020603050405020304" pitchFamily="18" charset="0"/>
                        </a:rPr>
                        <a:t> Приложение 4</a:t>
                      </a:r>
                    </a:p>
                  </a:txBody>
                  <a:tcPr marL="29263" marR="29263" marT="29263" marB="29263"/>
                </a:tc>
                <a:tc>
                  <a:txBody>
                    <a:bodyPr/>
                    <a:lstStyle/>
                    <a:p>
                      <a:pPr algn="ct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4 </a:t>
                      </a:r>
                      <a:r>
                        <a:rPr lang="ru-RU" dirty="0" smtClean="0">
                          <a:latin typeface="Times New Roman" panose="02020603050405020304" pitchFamily="18" charset="0"/>
                          <a:cs typeface="Times New Roman" panose="02020603050405020304" pitchFamily="18" charset="0"/>
                        </a:rPr>
                        <a:t>неделя</a:t>
                      </a:r>
                      <a:r>
                        <a:rPr lang="ru-RU" baseline="0" dirty="0" smtClean="0">
                          <a:latin typeface="Times New Roman" panose="02020603050405020304" pitchFamily="18" charset="0"/>
                          <a:cs typeface="Times New Roman" panose="02020603050405020304" pitchFamily="18" charset="0"/>
                        </a:rPr>
                        <a:t> декабря</a:t>
                      </a:r>
                      <a:endParaRPr lang="ru-RU" dirty="0">
                        <a:latin typeface="Times New Roman" panose="02020603050405020304" pitchFamily="18" charset="0"/>
                        <a:cs typeface="Times New Roman" panose="02020603050405020304" pitchFamily="18" charset="0"/>
                      </a:endParaRPr>
                    </a:p>
                  </a:txBody>
                  <a:tcPr marL="29263" marR="29263" marT="29263" marB="29263"/>
                </a:tc>
                <a:tc>
                  <a:txBody>
                    <a:bodyPr/>
                    <a:lstStyle/>
                    <a:p>
                      <a:pPr>
                        <a:lnSpc>
                          <a:spcPts val="1350"/>
                        </a:lnSpc>
                        <a:spcBef>
                          <a:spcPts val="375"/>
                        </a:spcBef>
                        <a:spcAft>
                          <a:spcPts val="375"/>
                        </a:spcAft>
                      </a:pPr>
                      <a:r>
                        <a:rPr lang="ru-RU" dirty="0">
                          <a:latin typeface="Times New Roman" panose="02020603050405020304" pitchFamily="18" charset="0"/>
                          <a:cs typeface="Times New Roman" panose="02020603050405020304" pitchFamily="18" charset="0"/>
                        </a:rPr>
                        <a:t>Создать совместно с детьми «знаки», в определенной цветовой гамме, учить детей анализировать свои поступки и поступки сверстников. Выбор фото совместно с родителями для стенда «Радуга поведения».</a:t>
                      </a:r>
                    </a:p>
                  </a:txBody>
                  <a:tcPr marL="29263" marR="29263" marT="29263" marB="29263"/>
                </a:tc>
              </a:tr>
            </a:tbl>
          </a:graphicData>
        </a:graphic>
      </p:graphicFrame>
    </p:spTree>
    <p:extLst>
      <p:ext uri="{BB962C8B-B14F-4D97-AF65-F5344CB8AC3E}">
        <p14:creationId xmlns:p14="http://schemas.microsoft.com/office/powerpoint/2010/main" val="220816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117" y="476672"/>
            <a:ext cx="7457256" cy="648072"/>
          </a:xfrm>
        </p:spPr>
        <p:txBody>
          <a:bodyPr>
            <a:normAutofit fontScale="90000"/>
          </a:bodyPr>
          <a:lstStyle/>
          <a:p>
            <a:pPr algn="ctr"/>
            <a:r>
              <a:rPr lang="ru-RU" sz="2000" b="1" dirty="0" smtClean="0"/>
              <a:t>3. Заключительный этап</a:t>
            </a:r>
            <a:br>
              <a:rPr lang="ru-RU" sz="2000" b="1" dirty="0" smtClean="0"/>
            </a:br>
            <a:r>
              <a:rPr lang="ru-RU" sz="2000" b="1" dirty="0" smtClean="0"/>
              <a:t>с </a:t>
            </a:r>
            <a:r>
              <a:rPr lang="ru-RU" sz="2000" b="1" dirty="0"/>
              <a:t>9</a:t>
            </a:r>
            <a:r>
              <a:rPr lang="ru-RU" sz="2000" b="1" dirty="0" smtClean="0"/>
              <a:t> января по </a:t>
            </a:r>
            <a:r>
              <a:rPr lang="ru-RU" sz="2000" b="1" dirty="0"/>
              <a:t> </a:t>
            </a:r>
            <a:r>
              <a:rPr lang="ru-RU" sz="2000" b="1" dirty="0" smtClean="0"/>
              <a:t>15 января</a:t>
            </a:r>
            <a:endParaRPr lang="ru-RU" sz="2000" b="1" dirty="0"/>
          </a:p>
        </p:txBody>
      </p:sp>
      <p:sp>
        <p:nvSpPr>
          <p:cNvPr id="3" name="Объект 2"/>
          <p:cNvSpPr>
            <a:spLocks noGrp="1"/>
          </p:cNvSpPr>
          <p:nvPr>
            <p:ph sz="quarter" idx="1"/>
          </p:nvPr>
        </p:nvSpPr>
        <p:spPr>
          <a:xfrm>
            <a:off x="467544" y="1556792"/>
            <a:ext cx="7467600" cy="4873752"/>
          </a:xfrm>
        </p:spPr>
        <p:txBody>
          <a:bodyPr>
            <a:normAutofit fontScale="70000" lnSpcReduction="20000"/>
          </a:bodyPr>
          <a:lstStyle/>
          <a:p>
            <a:pPr marL="0" indent="0">
              <a:buNone/>
            </a:pPr>
            <a:endParaRPr lang="ru-RU" dirty="0" smtClean="0"/>
          </a:p>
          <a:p>
            <a:r>
              <a:rPr lang="ru-RU" sz="2600" dirty="0" smtClean="0"/>
              <a:t>Анализируя проделанную работу можно сделать выводы:</a:t>
            </a:r>
          </a:p>
          <a:p>
            <a:r>
              <a:rPr lang="ru-RU" sz="2600" dirty="0" smtClean="0"/>
              <a:t>•	тема разработанного проекта выбрана с учетом возрастных особенностей детей старшего дошкольного возраста и объема информации, которая может быть ими воспринята, что  позволило существенно снизить конфликтность между детьми;</a:t>
            </a:r>
          </a:p>
          <a:p>
            <a:r>
              <a:rPr lang="ru-RU" sz="2600" dirty="0" smtClean="0"/>
              <a:t>•	данный проект способствовал не только улучшению психологического климата, но и значительно облегчил работу педагога;</a:t>
            </a:r>
          </a:p>
          <a:p>
            <a:r>
              <a:rPr lang="ru-RU" sz="2600" dirty="0" smtClean="0"/>
              <a:t>•	возросла речевая активность детей, что положительно повлияло на самостоятельную игровую деятельность детей, дети включают в сюжет игры различные игрушки и пытаются осуществлять ролевой диалог;</a:t>
            </a:r>
          </a:p>
          <a:p>
            <a:r>
              <a:rPr lang="ru-RU" sz="2600" dirty="0" smtClean="0"/>
              <a:t>•	считаем, что удалось достигнуть хороших результатов взаимодействия педагог – родители, родители принимали активное участие в реализации проекта.</a:t>
            </a:r>
          </a:p>
          <a:p>
            <a:r>
              <a:rPr lang="ru-RU" sz="2600" dirty="0" smtClean="0"/>
              <a:t>•	на начальном этапе проекта было проведено анкетирование родителей.</a:t>
            </a:r>
          </a:p>
          <a:p>
            <a:endParaRPr lang="ru-RU" sz="2600" dirty="0"/>
          </a:p>
        </p:txBody>
      </p:sp>
    </p:spTree>
    <p:extLst>
      <p:ext uri="{BB962C8B-B14F-4D97-AF65-F5344CB8AC3E}">
        <p14:creationId xmlns:p14="http://schemas.microsoft.com/office/powerpoint/2010/main" val="1051369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78</TotalTime>
  <Words>931</Words>
  <Application>Microsoft Office PowerPoint</Application>
  <PresentationFormat>Экран (4:3)</PresentationFormat>
  <Paragraphs>225</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Century Schoolbook</vt:lpstr>
      <vt:lpstr>Times New Roman</vt:lpstr>
      <vt:lpstr>Wingdings</vt:lpstr>
      <vt:lpstr>Wingdings 2</vt:lpstr>
      <vt:lpstr>Эркер</vt:lpstr>
      <vt:lpstr>Проект                Я и моё поведение</vt:lpstr>
      <vt:lpstr>   Краткое описание проекта:  данный проект представляет собой работу по созданию новой  нормы (нормотворчество),  которая основывается на реальных ситуациях, возникающих в жизни детей в детском саду. Обычно это типичные, повторяющиеся конфликтные ситуации. Проект направлен на приобретение дошкольниками необходимых навыков поведения – дети  становятся  внимательнее  друг к другу, начинают руководствоваться не столько собственными мотивами, сколько установленными нормами</vt:lpstr>
      <vt:lpstr>Презентация PowerPoint</vt:lpstr>
      <vt:lpstr>Презентация PowerPoint</vt:lpstr>
      <vt:lpstr>Презентация PowerPoint</vt:lpstr>
      <vt:lpstr>1. Подготовительный этап</vt:lpstr>
      <vt:lpstr>2. Основной этап реализации проекта</vt:lpstr>
      <vt:lpstr>2.Содержание деятельности педагога</vt:lpstr>
      <vt:lpstr>3. Заключительный этап с 9 января по  15 января</vt:lpstr>
      <vt:lpstr>Приложение 1</vt:lpstr>
      <vt:lpstr>Приложение 2</vt:lpstr>
      <vt:lpstr>Приложение 2</vt:lpstr>
      <vt:lpstr>Приложение 2</vt:lpstr>
      <vt:lpstr>Приложение 3</vt:lpstr>
      <vt:lpstr>Приложение 3</vt:lpstr>
      <vt:lpstr>Итоговое занятие</vt:lpstr>
      <vt:lpstr>Список используемой литературы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Я и моё поведение</dc:title>
  <dc:creator>Samsung</dc:creator>
  <cp:lastModifiedBy>1</cp:lastModifiedBy>
  <cp:revision>14</cp:revision>
  <dcterms:created xsi:type="dcterms:W3CDTF">2021-01-30T01:45:48Z</dcterms:created>
  <dcterms:modified xsi:type="dcterms:W3CDTF">2024-12-13T04:16:12Z</dcterms:modified>
</cp:coreProperties>
</file>