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88" r:id="rId3"/>
    <p:sldId id="286" r:id="rId4"/>
  </p:sldIdLst>
  <p:sldSz cx="6858000" cy="9906000" type="A4"/>
  <p:notesSz cx="6858000" cy="9144000"/>
  <p:embeddedFontLst>
    <p:embeddedFont>
      <p:font typeface="Candara" pitchFamily="34" charset="0"/>
      <p:regular r:id="rId6"/>
      <p:bold r:id="rId7"/>
      <p:italic r:id="rId8"/>
      <p:boldItalic r:id="rId9"/>
    </p:embeddedFont>
    <p:embeddedFont>
      <p:font typeface="Yu Gothic UI Semibold" pitchFamily="34" charset="-128"/>
      <p:bold r:id="rId10"/>
    </p:embeddedFont>
    <p:embeddedFont>
      <p:font typeface="Yu Gothic UI Semilight" pitchFamily="34" charset="-128"/>
      <p:regular r:id="rId11"/>
    </p:embeddedFont>
    <p:embeddedFont>
      <p:font typeface="Open Sans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0">
          <p15:clr>
            <a:srgbClr val="A4A3A4"/>
          </p15:clr>
        </p15:guide>
        <p15:guide id="2" pos="187">
          <p15:clr>
            <a:srgbClr val="A4A3A4"/>
          </p15:clr>
        </p15:guide>
        <p15:guide id="3" pos="414">
          <p15:clr>
            <a:srgbClr val="A4A3A4"/>
          </p15:clr>
        </p15:guide>
        <p15:guide id="4" pos="845">
          <p15:clr>
            <a:srgbClr val="A4A3A4"/>
          </p15:clr>
        </p15:guide>
        <p15:guide id="5" pos="3702">
          <p15:clr>
            <a:srgbClr val="A4A3A4"/>
          </p15:clr>
        </p15:guide>
        <p15:guide id="6" pos="4133">
          <p15:clr>
            <a:srgbClr val="A4A3A4"/>
          </p15:clr>
        </p15:guide>
        <p15:guide id="7" orient="horz" pos="580">
          <p15:clr>
            <a:srgbClr val="A4A3A4"/>
          </p15:clr>
        </p15:guide>
        <p15:guide id="8" orient="horz" pos="784">
          <p15:clr>
            <a:srgbClr val="A4A3A4"/>
          </p15:clr>
        </p15:guide>
        <p15:guide id="9" orient="horz" pos="6046">
          <p15:clr>
            <a:srgbClr val="A4A3A4"/>
          </p15:clr>
        </p15:guide>
        <p15:guide id="10" pos="2636">
          <p15:clr>
            <a:srgbClr val="A4A3A4"/>
          </p15:clr>
        </p15:guide>
        <p15:guide id="11" pos="2727">
          <p15:clr>
            <a:srgbClr val="A4A3A4"/>
          </p15:clr>
        </p15:guide>
        <p15:guide id="12" orient="horz" pos="1555">
          <p15:clr>
            <a:srgbClr val="A4A3A4"/>
          </p15:clr>
        </p15:guide>
        <p15:guide id="13" pos="4042">
          <p15:clr>
            <a:srgbClr val="A4A3A4"/>
          </p15:clr>
        </p15:guide>
        <p15:guide id="14" orient="horz" pos="5910">
          <p15:clr>
            <a:srgbClr val="A4A3A4"/>
          </p15:clr>
        </p15:guide>
        <p15:guide id="15" pos="134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eAZzBfy/7+zrkOG/H5zX8G0P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FDD5E1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229B51C-8E75-41E9-A0B5-4E41D97B0981}">
  <a:tblStyle styleId="{4229B51C-8E75-41E9-A0B5-4E41D97B09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4" autoAdjust="0"/>
    <p:restoredTop sz="95332" autoAdjust="0"/>
  </p:normalViewPr>
  <p:slideViewPr>
    <p:cSldViewPr snapToGrid="0">
      <p:cViewPr>
        <p:scale>
          <a:sx n="95" d="100"/>
          <a:sy n="95" d="100"/>
        </p:scale>
        <p:origin x="-480" y="1284"/>
      </p:cViewPr>
      <p:guideLst>
        <p:guide orient="horz" pos="330"/>
        <p:guide orient="horz" pos="580"/>
        <p:guide orient="horz" pos="784"/>
        <p:guide orient="horz" pos="6046"/>
        <p:guide orient="horz" pos="1555"/>
        <p:guide orient="horz" pos="5910"/>
        <p:guide pos="187"/>
        <p:guide pos="414"/>
        <p:guide pos="845"/>
        <p:guide pos="3702"/>
        <p:guide pos="4133"/>
        <p:guide pos="2636"/>
        <p:guide pos="2727"/>
        <p:guide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92712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57240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106347" y="476943"/>
            <a:ext cx="2645306" cy="475801"/>
          </a:xfrm>
          <a:prstGeom prst="foldedCorner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Правило умножения</a:t>
            </a:r>
            <a:endParaRPr lang="ru-RU" sz="2000" b="1" dirty="0">
              <a:ln w="0"/>
              <a:solidFill>
                <a:schemeClr val="tx1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Google Shape;104;p1"/>
          <p:cNvSpPr txBox="1"/>
          <p:nvPr/>
        </p:nvSpPr>
        <p:spPr>
          <a:xfrm>
            <a:off x="6568811" y="9586267"/>
            <a:ext cx="262140" cy="27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262626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/>
                <a:sym typeface="Open Sans"/>
              </a:rPr>
              <a:t>1</a:t>
            </a:r>
            <a:endParaRPr sz="1200" b="1" i="0" u="none" strike="noStrike" cap="none" dirty="0">
              <a:solidFill>
                <a:srgbClr val="262626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p:sp>
        <p:nvSpPr>
          <p:cNvPr id="59" name="Google Shape;377;p27"/>
          <p:cNvSpPr txBox="1">
            <a:spLocks/>
          </p:cNvSpPr>
          <p:nvPr/>
        </p:nvSpPr>
        <p:spPr>
          <a:xfrm>
            <a:off x="51698" y="-4936"/>
            <a:ext cx="6556213" cy="38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0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buClr>
                <a:srgbClr val="000000"/>
              </a:buClr>
            </a:pP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Фамилия Имя 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_________________________ </a:t>
            </a: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Класс ______  Дата ___________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382" y="1115498"/>
            <a:ext cx="6586910" cy="574419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1.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Ответь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вопрос: </a:t>
            </a:r>
            <a:r>
              <a:rPr lang="ru-RU" sz="1600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Что </a:t>
            </a:r>
            <a:r>
              <a:rPr lang="ru-RU" sz="1600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утверждает правило умножения для независимых событий? </a:t>
            </a:r>
            <a:r>
              <a:rPr lang="ru-RU" sz="1600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Сформулируй </a:t>
            </a:r>
            <a:r>
              <a:rPr lang="ru-RU" sz="1600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правило своими словами</a:t>
            </a:r>
            <a:endParaRPr lang="ru-RU" sz="1600" dirty="0" smtClean="0">
              <a:solidFill>
                <a:sysClr val="windowText" lastClr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16" name="Google Shape;375;p27"/>
          <p:cNvSpPr txBox="1">
            <a:spLocks/>
          </p:cNvSpPr>
          <p:nvPr/>
        </p:nvSpPr>
        <p:spPr>
          <a:xfrm>
            <a:off x="135539" y="1722934"/>
            <a:ext cx="6586914" cy="101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Ответ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382" y="2921918"/>
            <a:ext cx="6586912" cy="61839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2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. Определи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истинность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высказываний. </a:t>
            </a:r>
            <a:r>
              <a:rPr lang="ru-RU" sz="1600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Отметь </a:t>
            </a:r>
            <a:r>
              <a:rPr lang="ru-RU" sz="1600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"Истина", если высказывание верно, и "Ложь", если высказывание неверно  </a:t>
            </a:r>
            <a:endParaRPr lang="ru-RU" sz="1600" dirty="0" smtClean="0">
              <a:solidFill>
                <a:sysClr val="windowText" lastClr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32" name="Google Shape;375;p27"/>
          <p:cNvSpPr txBox="1">
            <a:spLocks/>
          </p:cNvSpPr>
          <p:nvPr/>
        </p:nvSpPr>
        <p:spPr>
          <a:xfrm>
            <a:off x="172690" y="3610423"/>
            <a:ext cx="6512611" cy="17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42900" lvl="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Если два события независимы, то вероятность их одновременного наступления равна сумме их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вероятностей. </a:t>
            </a: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(Истина / Ложь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)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Вероятность выпадения орла при первом броске монеты не зависит от результата второго броска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Истина / Ложь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)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  <a:p>
            <a:pPr marL="342900" lvl="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Если подбросить кубик два раза, то вероятность выпадения шестерки хотя бы один раз выше, чем вероятность выпадения шестерки при каждом броске. 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Истина / Ложь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382" y="5413050"/>
            <a:ext cx="6586910" cy="374983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3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. Распредели события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на зависимые и независимые</a:t>
            </a:r>
            <a:endParaRPr lang="ru-RU" sz="1600" dirty="0" smtClean="0">
              <a:solidFill>
                <a:sysClr val="windowText" lastClr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29" name="Google Shape;375;p27"/>
          <p:cNvSpPr txBox="1">
            <a:spLocks/>
          </p:cNvSpPr>
          <p:nvPr/>
        </p:nvSpPr>
        <p:spPr>
          <a:xfrm>
            <a:off x="266430" y="5830609"/>
            <a:ext cx="5974247" cy="168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1. Выпадение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орла при первом броске монеты и выпадение решки при втором броске. </a:t>
            </a:r>
            <a:endParaRPr lang="ru-RU" sz="1400" b="0" dirty="0" smtClean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2. Вынимание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одной карты из колоды и вынимание второй карты из той же колоды без возвращения первой. </a:t>
            </a:r>
            <a:endParaRPr lang="ru-RU" sz="1400" b="0" dirty="0" smtClean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3. Попадание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мячом в корзину при первом броске и попадание мячом в корзину при втором броске (если броски совершаются одним и тем же человеком в неизменных условиях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). </a:t>
            </a: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4. Выбор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одного ученика из класса и выбор другого ученика из того же класса (без возвращения первого).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490317"/>
              </p:ext>
            </p:extLst>
          </p:nvPr>
        </p:nvGraphicFramePr>
        <p:xfrm>
          <a:off x="266430" y="7926985"/>
          <a:ext cx="6268814" cy="13433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34407">
                  <a:extLst>
                    <a:ext uri="{9D8B030D-6E8A-4147-A177-3AD203B41FA5}">
                      <a16:colId xmlns:a16="http://schemas.microsoft.com/office/drawing/2014/main" xmlns="" val="2855596843"/>
                    </a:ext>
                  </a:extLst>
                </a:gridCol>
                <a:gridCol w="3134407">
                  <a:extLst>
                    <a:ext uri="{9D8B030D-6E8A-4147-A177-3AD203B41FA5}">
                      <a16:colId xmlns:a16="http://schemas.microsoft.com/office/drawing/2014/main" xmlns="" val="3154701710"/>
                    </a:ext>
                  </a:extLst>
                </a:gridCol>
              </a:tblGrid>
              <a:tr h="520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ndara" panose="020E0502030303020204" pitchFamily="34" charset="0"/>
                        </a:rPr>
                        <a:t>Зависимые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ndara" panose="020E0502030303020204" pitchFamily="34" charset="0"/>
                        </a:rPr>
                        <a:t>Независимые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859356"/>
                  </a:ext>
                </a:extLst>
              </a:tr>
              <a:tr h="823302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38279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Google Shape;104;p1"/>
          <p:cNvSpPr txBox="1"/>
          <p:nvPr/>
        </p:nvSpPr>
        <p:spPr>
          <a:xfrm>
            <a:off x="6568811" y="9586267"/>
            <a:ext cx="262140" cy="27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262626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/>
                <a:sym typeface="Open Sans"/>
              </a:rPr>
              <a:t>2</a:t>
            </a:r>
            <a:endParaRPr sz="1200" b="1" i="0" u="none" strike="noStrike" cap="none" dirty="0">
              <a:solidFill>
                <a:srgbClr val="262626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542" y="139600"/>
            <a:ext cx="6586912" cy="48824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4. Заполни </a:t>
            </a:r>
            <a:r>
              <a:rPr lang="ru-RU" sz="1600" b="1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таблицу, вычислив вероятность наступления каждого события</a:t>
            </a:r>
            <a:endParaRPr lang="ru-RU" sz="1600" b="1" dirty="0" smtClean="0">
              <a:solidFill>
                <a:sysClr val="windowText" lastClr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542" y="2555031"/>
            <a:ext cx="6586912" cy="1085057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5. Найди решение: </a:t>
            </a:r>
            <a:r>
              <a:rPr lang="ru-RU" sz="1600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 </a:t>
            </a:r>
            <a:r>
              <a:rPr lang="ru-RU" sz="1600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коробке лежат 3 красных, 2 синих и 5 зеленых шаров.  Вынимают один шар, запоминают цвет и возвращают шар обратно в коробку.  Затем вынимают второй шар. Какова вероятность того, что оба шара будут красными?</a:t>
            </a:r>
            <a:endParaRPr lang="ru-RU" sz="1600" dirty="0" smtClean="0">
              <a:solidFill>
                <a:sysClr val="windowText" lastClr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pic>
        <p:nvPicPr>
          <p:cNvPr id="23" name="Google Shape;100;p1"/>
          <p:cNvPicPr preferRelativeResize="0"/>
          <p:nvPr/>
        </p:nvPicPr>
        <p:blipFill rotWithShape="1">
          <a:blip r:embed="rId3">
            <a:alphaModFix/>
          </a:blip>
          <a:srcRect l="2467" t="11704" r="17048" b="20260"/>
          <a:stretch/>
        </p:blipFill>
        <p:spPr>
          <a:xfrm>
            <a:off x="4659142" y="3756690"/>
            <a:ext cx="2095872" cy="13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0;p1"/>
          <p:cNvPicPr preferRelativeResize="0"/>
          <p:nvPr/>
        </p:nvPicPr>
        <p:blipFill rotWithShape="1">
          <a:blip r:embed="rId3">
            <a:alphaModFix/>
          </a:blip>
          <a:srcRect l="505" t="12324" r="12045" b="20264"/>
          <a:stretch/>
        </p:blipFill>
        <p:spPr>
          <a:xfrm>
            <a:off x="156190" y="3769216"/>
            <a:ext cx="2277306" cy="136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00;p1"/>
          <p:cNvPicPr preferRelativeResize="0"/>
          <p:nvPr/>
        </p:nvPicPr>
        <p:blipFill rotWithShape="1">
          <a:blip r:embed="rId3">
            <a:alphaModFix/>
          </a:blip>
          <a:srcRect l="2468" t="11702" r="12044" b="20255"/>
          <a:stretch/>
        </p:blipFill>
        <p:spPr>
          <a:xfrm>
            <a:off x="2427832" y="3756690"/>
            <a:ext cx="2226176" cy="137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75;p27"/>
          <p:cNvSpPr txBox="1">
            <a:spLocks/>
          </p:cNvSpPr>
          <p:nvPr/>
        </p:nvSpPr>
        <p:spPr>
          <a:xfrm>
            <a:off x="135542" y="3765451"/>
            <a:ext cx="2481380" cy="34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Решение: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30" name="Google Shape;375;p27"/>
          <p:cNvSpPr txBox="1">
            <a:spLocks/>
          </p:cNvSpPr>
          <p:nvPr/>
        </p:nvSpPr>
        <p:spPr>
          <a:xfrm>
            <a:off x="135542" y="4507350"/>
            <a:ext cx="2481380" cy="34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Ответ: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542" y="5362138"/>
            <a:ext cx="6586912" cy="104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6. Реши задачу: </a:t>
            </a:r>
            <a:r>
              <a:rPr lang="ru-RU" sz="1600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 </a:t>
            </a:r>
            <a:r>
              <a:rPr lang="ru-RU" sz="1600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магазине продаются футболки трех цветов: белые (50%), синие (30%) и красные (20%). Какова вероятность того, что два случайно выбранных покупателя купят футболки разных цветов?  </a:t>
            </a:r>
            <a:r>
              <a:rPr lang="ru-RU" sz="1600" dirty="0" smtClean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Рассмотри </a:t>
            </a:r>
            <a:r>
              <a:rPr lang="ru-RU" sz="1600" dirty="0">
                <a:solidFill>
                  <a:sysClr val="windowText" lastClr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все возможные комбинации</a:t>
            </a:r>
            <a:endParaRPr lang="ru-RU" sz="1600" dirty="0" smtClean="0">
              <a:solidFill>
                <a:sysClr val="windowText" lastClr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</p:txBody>
      </p:sp>
      <p:pic>
        <p:nvPicPr>
          <p:cNvPr id="21" name="Google Shape;100;p1"/>
          <p:cNvPicPr preferRelativeResize="0"/>
          <p:nvPr/>
        </p:nvPicPr>
        <p:blipFill rotWithShape="1">
          <a:blip r:embed="rId3">
            <a:alphaModFix/>
          </a:blip>
          <a:srcRect l="2467" t="11704" r="17048" b="1946"/>
          <a:stretch/>
        </p:blipFill>
        <p:spPr>
          <a:xfrm>
            <a:off x="4659142" y="6483332"/>
            <a:ext cx="2095872" cy="174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0;p1"/>
          <p:cNvPicPr preferRelativeResize="0"/>
          <p:nvPr/>
        </p:nvPicPr>
        <p:blipFill rotWithShape="1">
          <a:blip r:embed="rId3">
            <a:alphaModFix/>
          </a:blip>
          <a:srcRect l="505" t="12324" r="12045" b="3189"/>
          <a:stretch/>
        </p:blipFill>
        <p:spPr>
          <a:xfrm>
            <a:off x="156190" y="6495858"/>
            <a:ext cx="2277306" cy="170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0;p1"/>
          <p:cNvPicPr preferRelativeResize="0"/>
          <p:nvPr/>
        </p:nvPicPr>
        <p:blipFill rotWithShape="1">
          <a:blip r:embed="rId3">
            <a:alphaModFix/>
          </a:blip>
          <a:srcRect l="2468" t="11702" r="12044" b="1940"/>
          <a:stretch/>
        </p:blipFill>
        <p:spPr>
          <a:xfrm>
            <a:off x="2427832" y="6483332"/>
            <a:ext cx="2226176" cy="174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75;p27"/>
          <p:cNvSpPr txBox="1">
            <a:spLocks/>
          </p:cNvSpPr>
          <p:nvPr/>
        </p:nvSpPr>
        <p:spPr>
          <a:xfrm>
            <a:off x="135542" y="6492094"/>
            <a:ext cx="2481380" cy="34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Решение: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32" name="Google Shape;375;p27"/>
          <p:cNvSpPr txBox="1">
            <a:spLocks/>
          </p:cNvSpPr>
          <p:nvPr/>
        </p:nvSpPr>
        <p:spPr>
          <a:xfrm>
            <a:off x="135542" y="7233993"/>
            <a:ext cx="2481380" cy="34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light" panose="020B0400000000000000" pitchFamily="34" charset="-128"/>
              </a:rPr>
              <a:t>Ответ: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light" panose="020B0400000000000000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6757952"/>
              </p:ext>
            </p:extLst>
          </p:nvPr>
        </p:nvGraphicFramePr>
        <p:xfrm>
          <a:off x="135542" y="753209"/>
          <a:ext cx="6566264" cy="16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25441">
                  <a:extLst>
                    <a:ext uri="{9D8B030D-6E8A-4147-A177-3AD203B41FA5}">
                      <a16:colId xmlns:a16="http://schemas.microsoft.com/office/drawing/2014/main" xmlns="" val="1395768916"/>
                    </a:ext>
                  </a:extLst>
                </a:gridCol>
                <a:gridCol w="2340823">
                  <a:extLst>
                    <a:ext uri="{9D8B030D-6E8A-4147-A177-3AD203B41FA5}">
                      <a16:colId xmlns:a16="http://schemas.microsoft.com/office/drawing/2014/main" xmlns="" val="1070904907"/>
                    </a:ext>
                  </a:extLst>
                </a:gridCol>
              </a:tblGrid>
              <a:tr h="269702">
                <a:tc>
                  <a:txBody>
                    <a:bodyPr/>
                    <a:lstStyle/>
                    <a:p>
                      <a:pPr algn="ctr" latinLnBrk="0"/>
                      <a:r>
                        <a:rPr lang="ru-RU" b="1" dirty="0">
                          <a:effectLst/>
                          <a:latin typeface="Candara" panose="020E0502030303020204" pitchFamily="34" charset="0"/>
                        </a:rPr>
                        <a:t>Событие</a:t>
                      </a:r>
                    </a:p>
                  </a:txBody>
                  <a:tcPr marL="152400" marR="53340" marT="53340" marB="5334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b="1" dirty="0">
                          <a:effectLst/>
                          <a:latin typeface="Candara" panose="020E0502030303020204" pitchFamily="34" charset="0"/>
                        </a:rPr>
                        <a:t>Вероятность</a:t>
                      </a:r>
                    </a:p>
                  </a:txBody>
                  <a:tcPr marL="152400" marR="53340" marT="53340" marB="53340" anchor="ctr"/>
                </a:tc>
                <a:extLst>
                  <a:ext uri="{0D108BD9-81ED-4DB2-BD59-A6C34878D82A}">
                    <a16:rowId xmlns:a16="http://schemas.microsoft.com/office/drawing/2014/main" xmlns="" val="4248416078"/>
                  </a:ext>
                </a:extLst>
              </a:tr>
              <a:tr h="269702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effectLst/>
                          <a:latin typeface="Candara" panose="020E0502030303020204" pitchFamily="34" charset="0"/>
                        </a:rPr>
                        <a:t>Выпадение четного числа на игральной кости</a:t>
                      </a:r>
                    </a:p>
                  </a:txBody>
                  <a:tcPr marL="53340" marR="53340" marT="53340" marB="53340" anchor="ctr"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3340" marR="53340" marT="53340" marB="53340" anchor="ctr"/>
                </a:tc>
                <a:extLst>
                  <a:ext uri="{0D108BD9-81ED-4DB2-BD59-A6C34878D82A}">
                    <a16:rowId xmlns:a16="http://schemas.microsoft.com/office/drawing/2014/main" xmlns="" val="2296013667"/>
                  </a:ext>
                </a:extLst>
              </a:tr>
              <a:tr h="269702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effectLst/>
                          <a:latin typeface="Candara" panose="020E0502030303020204" pitchFamily="34" charset="0"/>
                        </a:rPr>
                        <a:t>Вытаскивание туза из колоды в 36 карт</a:t>
                      </a:r>
                    </a:p>
                  </a:txBody>
                  <a:tcPr marL="53340" marR="53340" marT="53340" marB="53340" anchor="ctr"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3340" marR="53340" marT="53340" marB="53340" anchor="ctr"/>
                </a:tc>
                <a:extLst>
                  <a:ext uri="{0D108BD9-81ED-4DB2-BD59-A6C34878D82A}">
                    <a16:rowId xmlns:a16="http://schemas.microsoft.com/office/drawing/2014/main" xmlns="" val="1858988396"/>
                  </a:ext>
                </a:extLst>
              </a:tr>
              <a:tr h="269702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effectLst/>
                          <a:latin typeface="Candara" panose="020E0502030303020204" pitchFamily="34" charset="0"/>
                        </a:rPr>
                        <a:t>Вытаскивание красной масти из колоды в 52 карты</a:t>
                      </a:r>
                    </a:p>
                  </a:txBody>
                  <a:tcPr marL="53340" marR="53340" marT="53340" marB="53340" anchor="ctr"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3340" marR="53340" marT="53340" marB="53340" anchor="ctr"/>
                </a:tc>
                <a:extLst>
                  <a:ext uri="{0D108BD9-81ED-4DB2-BD59-A6C34878D82A}">
                    <a16:rowId xmlns:a16="http://schemas.microsoft.com/office/drawing/2014/main" xmlns="" val="975665277"/>
                  </a:ext>
                </a:extLst>
              </a:tr>
              <a:tr h="269702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  <a:latin typeface="Candara" panose="020E0502030303020204" pitchFamily="34" charset="0"/>
                        </a:rPr>
                        <a:t>Выпадение герба при подбрасывании монеты</a:t>
                      </a:r>
                    </a:p>
                  </a:txBody>
                  <a:tcPr marL="53340" marR="53340" marT="53340" marB="53340" anchor="ctr"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3340" marR="53340" marT="53340" marB="53340" anchor="ctr"/>
                </a:tc>
                <a:extLst>
                  <a:ext uri="{0D108BD9-81ED-4DB2-BD59-A6C34878D82A}">
                    <a16:rowId xmlns:a16="http://schemas.microsoft.com/office/drawing/2014/main" xmlns="" val="86320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52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Google Shape;104;p1"/>
          <p:cNvSpPr txBox="1"/>
          <p:nvPr/>
        </p:nvSpPr>
        <p:spPr>
          <a:xfrm>
            <a:off x="6568811" y="9586267"/>
            <a:ext cx="262140" cy="27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262626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/>
                <a:sym typeface="Open Sans"/>
              </a:rPr>
              <a:t>3</a:t>
            </a:r>
            <a:endParaRPr sz="1200" b="1" i="0" u="none" strike="noStrike" cap="none" dirty="0">
              <a:solidFill>
                <a:srgbClr val="262626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p:sp>
        <p:nvSpPr>
          <p:cNvPr id="42" name="Google Shape;375;p27"/>
          <p:cNvSpPr txBox="1">
            <a:spLocks/>
          </p:cNvSpPr>
          <p:nvPr/>
        </p:nvSpPr>
        <p:spPr>
          <a:xfrm>
            <a:off x="2475546" y="0"/>
            <a:ext cx="1906907" cy="4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ctr">
              <a:buClr>
                <a:srgbClr val="000000"/>
              </a:buClr>
            </a:pPr>
            <a:r>
              <a:rPr kumimoji="0" lang="ru-RU" sz="200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Yu Gothic UI Semibold" panose="020B0700000000000000" pitchFamily="34" charset="-128"/>
                <a:sym typeface="Raleway"/>
              </a:rPr>
              <a:t>Ответы</a:t>
            </a:r>
            <a:endParaRPr kumimoji="0" lang="ru-RU" sz="200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Yu Gothic UI Semibold" panose="020B0700000000000000" pitchFamily="34" charset="-128"/>
              <a:sym typeface="Raleway"/>
            </a:endParaRPr>
          </a:p>
        </p:txBody>
      </p:sp>
      <p:sp>
        <p:nvSpPr>
          <p:cNvPr id="36" name="Google Shape;375;p27"/>
          <p:cNvSpPr txBox="1">
            <a:spLocks/>
          </p:cNvSpPr>
          <p:nvPr/>
        </p:nvSpPr>
        <p:spPr>
          <a:xfrm>
            <a:off x="73929" y="359146"/>
            <a:ext cx="6678983" cy="852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1:</a:t>
            </a: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Вероятность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одновременного наступления нескольких независимых событий равна произведению вероятностей этих событий.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2: </a:t>
            </a: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1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.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Ложь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2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.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Истина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3. Истина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3</a:t>
            </a: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: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 </a:t>
            </a:r>
          </a:p>
          <a:p>
            <a:pPr lvl="0">
              <a:buClr>
                <a:srgbClr val="0000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Выпадение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орла при первом броске монеты и выпадение решки при втором броске. (Независимые)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Вынимание одной карты из колоды и вынимание второй карты из той же колоды без возвращения первой. (Зависимые)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Попадание мячом в корзину при первом броске и попадание мячом в корзину при втором броске (если броски совершаются одним и тем же человеком в неизменных условиях). (Независимые)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Выбор одного ученика из класса и выбор другого ученика из того же класса (без возвращения первого). (Зависимые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)</a:t>
            </a: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4: </a:t>
            </a:r>
            <a:endParaRPr lang="ru-RU" sz="1400" dirty="0" smtClean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 smtClean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 smtClean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 smtClean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endParaRPr lang="ru-RU" sz="1400" dirty="0" smtClean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5</a:t>
            </a:r>
            <a:r>
              <a:rPr lang="ru-RU" sz="140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: 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Решение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: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Вероятность вытащить красный шар в первый раз: 3/10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Вероятность вытащить красный шар во второй раз: 3/10 (так как шар вернули)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Вероятность вытащить красный шар дважды: (3/10) * (3/10) = 9/100 =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0.09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Ответ: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9/100 </a:t>
            </a: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или 0.09</a:t>
            </a:r>
            <a:endParaRPr lang="ru-RU" sz="1400" b="0" dirty="0" smtClean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Задание 6.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Решение: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Необходимо рассмотреть все возможные варианты, когда цвета футболок у двух покупателей отличаются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: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Белый - Синий: 0.5 * 0.3 = 0.15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Белый - Красный: 0.5 * 0.2 = 0.10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Синий - Белый: 0.3 * 0.5 = 0.15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Синий - Красный: 0.3 * 0.2 = 0.06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Красный - Белый: 0.2 * 0.5 = 0.10</a:t>
            </a: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Красный - Синий: 0.2 * 0.3 =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0.06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Суммируем вероятности всех этих вариантов: 0.15 + 0.10 + 0.15 + 0.06 + 0.10 + 0.06 = </a:t>
            </a:r>
            <a:r>
              <a:rPr lang="ru-RU" sz="1400" b="0" dirty="0" smtClean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0.62</a:t>
            </a:r>
            <a:endParaRPr lang="ru-RU" sz="1400" b="0" dirty="0">
              <a:solidFill>
                <a:srgbClr val="000000"/>
              </a:solidFill>
              <a:latin typeface="Candara" panose="020E0502030303020204" pitchFamily="34" charset="0"/>
              <a:ea typeface="Yu Gothic UI Semibold" panose="020B0700000000000000" pitchFamily="34" charset="-128"/>
            </a:endParaRPr>
          </a:p>
          <a:p>
            <a:pPr lvl="0">
              <a:buClr>
                <a:srgbClr val="000000"/>
              </a:buClr>
            </a:pPr>
            <a:r>
              <a:rPr lang="ru-RU" sz="1400" b="0" dirty="0">
                <a:solidFill>
                  <a:srgbClr val="000000"/>
                </a:solidFill>
                <a:latin typeface="Candara" panose="020E0502030303020204" pitchFamily="34" charset="0"/>
                <a:ea typeface="Yu Gothic UI Semibold" panose="020B0700000000000000" pitchFamily="34" charset="-128"/>
              </a:rPr>
              <a:t>Ответ: 0.62 или 62%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3915436"/>
              </p:ext>
            </p:extLst>
          </p:nvPr>
        </p:nvGraphicFramePr>
        <p:xfrm>
          <a:off x="144477" y="4069234"/>
          <a:ext cx="6424334" cy="1447800"/>
        </p:xfrm>
        <a:graphic>
          <a:graphicData uri="http://schemas.openxmlformats.org/drawingml/2006/table">
            <a:tbl>
              <a:tblPr/>
              <a:tblGrid>
                <a:gridCol w="3738592">
                  <a:extLst>
                    <a:ext uri="{9D8B030D-6E8A-4147-A177-3AD203B41FA5}">
                      <a16:colId xmlns:a16="http://schemas.microsoft.com/office/drawing/2014/main" xmlns="" val="102084105"/>
                    </a:ext>
                  </a:extLst>
                </a:gridCol>
                <a:gridCol w="2685742">
                  <a:extLst>
                    <a:ext uri="{9D8B030D-6E8A-4147-A177-3AD203B41FA5}">
                      <a16:colId xmlns:a16="http://schemas.microsoft.com/office/drawing/2014/main" xmlns="" val="1411295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0"/>
                      <a:r>
                        <a:rPr lang="ru-RU" sz="1200" b="0">
                          <a:effectLst/>
                          <a:latin typeface="Candara" panose="020E0502030303020204" pitchFamily="34" charset="0"/>
                        </a:rPr>
                        <a:t>Событие</a:t>
                      </a:r>
                    </a:p>
                  </a:txBody>
                  <a:tcPr marL="15240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ru-RU" sz="1200" b="0">
                          <a:effectLst/>
                          <a:latin typeface="Candara" panose="020E0502030303020204" pitchFamily="34" charset="0"/>
                        </a:rPr>
                        <a:t>Вероятность</a:t>
                      </a:r>
                    </a:p>
                  </a:txBody>
                  <a:tcPr marL="15240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570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  <a:latin typeface="Candara" panose="020E0502030303020204" pitchFamily="34" charset="0"/>
                        </a:rPr>
                        <a:t>Выпадение четного числа на игральной кости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  <a:latin typeface="Candara" panose="020E0502030303020204" pitchFamily="34" charset="0"/>
                        </a:rPr>
                        <a:t>1/2 = 0.5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58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  <a:latin typeface="Candara" panose="020E0502030303020204" pitchFamily="34" charset="0"/>
                        </a:rPr>
                        <a:t>Вытаскивание туза из колоды в 36 карт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  <a:latin typeface="Candara" panose="020E0502030303020204" pitchFamily="34" charset="0"/>
                        </a:rPr>
                        <a:t>4/36 = 1/9 ≈ 0.11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023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  <a:latin typeface="Candara" panose="020E0502030303020204" pitchFamily="34" charset="0"/>
                        </a:rPr>
                        <a:t>Вытаскивание красной масти из колоды в 52 карты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  <a:latin typeface="Candara" panose="020E0502030303020204" pitchFamily="34" charset="0"/>
                        </a:rPr>
                        <a:t>26/52 = 1/2 = 0.5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0423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ndara" panose="020E0502030303020204" pitchFamily="34" charset="0"/>
                        </a:rPr>
                        <a:t>Выпадение герба при подбрасывании монеты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ndara" panose="020E0502030303020204" pitchFamily="34" charset="0"/>
                        </a:rPr>
                        <a:t>1/2 = 0.5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3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43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671</Words>
  <Application>Microsoft Office PowerPoint</Application>
  <PresentationFormat>Лист A4 (210x297 мм)</PresentationFormat>
  <Paragraphs>75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Candara</vt:lpstr>
      <vt:lpstr>Yu Gothic UI Semibold</vt:lpstr>
      <vt:lpstr>Yu Gothic UI Semilight</vt:lpstr>
      <vt:lpstr>Open Sans</vt:lpstr>
      <vt:lpstr>Barlow</vt:lpstr>
      <vt:lpstr>Raleway</vt:lpstr>
      <vt:lpstr>Calibri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797</cp:revision>
  <dcterms:modified xsi:type="dcterms:W3CDTF">2026-04-26T23:07:28Z</dcterms:modified>
</cp:coreProperties>
</file>