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5" r:id="rId2"/>
    <p:sldId id="264" r:id="rId3"/>
    <p:sldId id="263" r:id="rId4"/>
    <p:sldId id="262" r:id="rId5"/>
    <p:sldId id="261" r:id="rId6"/>
    <p:sldId id="282" r:id="rId7"/>
    <p:sldId id="272" r:id="rId8"/>
    <p:sldId id="280" r:id="rId9"/>
    <p:sldId id="277" r:id="rId10"/>
    <p:sldId id="278" r:id="rId11"/>
    <p:sldId id="279" r:id="rId12"/>
    <p:sldId id="273" r:id="rId13"/>
    <p:sldId id="274" r:id="rId14"/>
    <p:sldId id="275" r:id="rId15"/>
    <p:sldId id="276"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6" d="100"/>
          <a:sy n="106" d="100"/>
        </p:scale>
        <p:origin x="-168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1BB1E4-CA5A-44A6-94A0-86DAA843B45A}" type="datetimeFigureOut">
              <a:rPr lang="ru-RU" smtClean="0"/>
              <a:pPr/>
              <a:t>16.04.2026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043E02-F0CC-4239-BAA2-0BC733B7B0B9}"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E043E02-F0CC-4239-BAA2-0BC733B7B0B9}" type="slidenum">
              <a:rPr lang="ru-RU" smtClean="0"/>
              <a:pPr/>
              <a:t>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7"/>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16.04.2026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16.04.2026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16.04.2026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16.04.2026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16.04.2026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16.04.2026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16.04.2026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16.04.2026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16.04.2026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16.04.2026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16.04.2026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16.04.2026</a:t>
            </a:fld>
            <a:endParaRPr lang="ru-RU"/>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666724" y="482182"/>
            <a:ext cx="8191557" cy="1846659"/>
          </a:xfrm>
          <a:prstGeom prst="rect">
            <a:avLst/>
          </a:prstGeom>
        </p:spPr>
        <p:txBody>
          <a:bodyPr wrap="square">
            <a:spAutoFit/>
          </a:bodyPr>
          <a:lstStyle/>
          <a:p>
            <a:pPr algn="ctr"/>
            <a:r>
              <a:rPr lang="ru-RU" sz="3200" b="1" dirty="0" smtClean="0"/>
              <a:t>  Проект в средней      группе     «Пчелки»</a:t>
            </a:r>
            <a:endParaRPr lang="ru-RU" sz="3200" dirty="0" smtClean="0"/>
          </a:p>
          <a:p>
            <a:pPr algn="ctr"/>
            <a:r>
              <a:rPr lang="ru-RU" sz="3200" b="1" dirty="0" smtClean="0"/>
              <a:t> « Космос»</a:t>
            </a:r>
          </a:p>
          <a:p>
            <a:endParaRPr lang="ru-RU" sz="3200" dirty="0" smtClean="0"/>
          </a:p>
          <a:p>
            <a:endParaRPr lang="ru-RU" dirty="0"/>
          </a:p>
        </p:txBody>
      </p:sp>
      <p:sp>
        <p:nvSpPr>
          <p:cNvPr id="6" name="Прямоугольник 5"/>
          <p:cNvSpPr/>
          <p:nvPr/>
        </p:nvSpPr>
        <p:spPr>
          <a:xfrm>
            <a:off x="4476749" y="5229494"/>
            <a:ext cx="4095779" cy="646331"/>
          </a:xfrm>
          <a:prstGeom prst="rect">
            <a:avLst/>
          </a:prstGeom>
        </p:spPr>
        <p:txBody>
          <a:bodyPr wrap="square">
            <a:spAutoFit/>
          </a:bodyPr>
          <a:lstStyle/>
          <a:p>
            <a:r>
              <a:rPr lang="ru-RU" b="1" dirty="0" smtClean="0"/>
              <a:t>Воспитатели: Чиркина Н.А.</a:t>
            </a:r>
          </a:p>
          <a:p>
            <a:r>
              <a:rPr lang="ru-RU" b="1" dirty="0" smtClean="0"/>
              <a:t>                            </a:t>
            </a:r>
            <a:r>
              <a:rPr lang="ru-RU" b="1" dirty="0" err="1" smtClean="0"/>
              <a:t>Качаева</a:t>
            </a:r>
            <a:r>
              <a:rPr lang="ru-RU" b="1" dirty="0" smtClean="0"/>
              <a:t> О.С.</a:t>
            </a:r>
            <a:endParaRPr lang="ru-RU" dirty="0"/>
          </a:p>
        </p:txBody>
      </p:sp>
      <p:pic>
        <p:nvPicPr>
          <p:cNvPr id="1026" name="Picture 2" descr="C:\Users\User_\Desktop\Снимок.PNG"/>
          <p:cNvPicPr>
            <a:picLocks noChangeAspect="1" noChangeArrowheads="1"/>
          </p:cNvPicPr>
          <p:nvPr/>
        </p:nvPicPr>
        <p:blipFill>
          <a:blip r:embed="rId3"/>
          <a:srcRect/>
          <a:stretch>
            <a:fillRect/>
          </a:stretch>
        </p:blipFill>
        <p:spPr bwMode="auto">
          <a:xfrm>
            <a:off x="2143108" y="1571612"/>
            <a:ext cx="4814885" cy="36532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6145" name="Picture 1" descr="C:\Users\User_\Desktop\Снимок.PNG"/>
          <p:cNvPicPr>
            <a:picLocks noChangeAspect="1" noChangeArrowheads="1"/>
          </p:cNvPicPr>
          <p:nvPr/>
        </p:nvPicPr>
        <p:blipFill>
          <a:blip r:embed="rId3"/>
          <a:srcRect/>
          <a:stretch>
            <a:fillRect/>
          </a:stretch>
        </p:blipFill>
        <p:spPr bwMode="auto">
          <a:xfrm>
            <a:off x="285720" y="357166"/>
            <a:ext cx="3696917" cy="4929222"/>
          </a:xfrm>
          <a:prstGeom prst="rect">
            <a:avLst/>
          </a:prstGeom>
          <a:ln>
            <a:noFill/>
          </a:ln>
          <a:effectLst>
            <a:softEdge rad="112500"/>
          </a:effectLst>
        </p:spPr>
      </p:pic>
      <p:pic>
        <p:nvPicPr>
          <p:cNvPr id="6146" name="Picture 2" descr="C:\Users\User_\Desktop\Снимок.PNG"/>
          <p:cNvPicPr>
            <a:picLocks noChangeAspect="1" noChangeArrowheads="1"/>
          </p:cNvPicPr>
          <p:nvPr/>
        </p:nvPicPr>
        <p:blipFill>
          <a:blip r:embed="rId4"/>
          <a:srcRect/>
          <a:stretch>
            <a:fillRect/>
          </a:stretch>
        </p:blipFill>
        <p:spPr bwMode="auto">
          <a:xfrm>
            <a:off x="4016762" y="571480"/>
            <a:ext cx="5127238" cy="3929090"/>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4097" name="Picture 1" descr="C:\Users\User_\Desktop\Снимок.PNG"/>
          <p:cNvPicPr>
            <a:picLocks noChangeAspect="1" noChangeArrowheads="1"/>
          </p:cNvPicPr>
          <p:nvPr/>
        </p:nvPicPr>
        <p:blipFill>
          <a:blip r:embed="rId3"/>
          <a:srcRect/>
          <a:stretch>
            <a:fillRect/>
          </a:stretch>
        </p:blipFill>
        <p:spPr bwMode="auto">
          <a:xfrm>
            <a:off x="0" y="675006"/>
            <a:ext cx="4857752" cy="5789272"/>
          </a:xfrm>
          <a:prstGeom prst="rect">
            <a:avLst/>
          </a:prstGeom>
          <a:ln>
            <a:noFill/>
          </a:ln>
          <a:effectLst>
            <a:softEdge rad="112500"/>
          </a:effectLst>
        </p:spPr>
      </p:pic>
      <p:pic>
        <p:nvPicPr>
          <p:cNvPr id="4098" name="Picture 2" descr="C:\Users\User_\Desktop\Снимок.PNG"/>
          <p:cNvPicPr>
            <a:picLocks noChangeAspect="1" noChangeArrowheads="1"/>
          </p:cNvPicPr>
          <p:nvPr/>
        </p:nvPicPr>
        <p:blipFill>
          <a:blip r:embed="rId4"/>
          <a:srcRect/>
          <a:stretch>
            <a:fillRect/>
          </a:stretch>
        </p:blipFill>
        <p:spPr bwMode="auto">
          <a:xfrm>
            <a:off x="5056198" y="500042"/>
            <a:ext cx="4087802" cy="5182796"/>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1750" name="Picture 6" descr="https://i.mycdn.me/i?r=AyH4iRPQ2q0otWIFepML2LxRsUn5eFJISU4s2IOgLxgldA"/>
          <p:cNvPicPr>
            <a:picLocks noChangeAspect="1" noChangeArrowheads="1"/>
          </p:cNvPicPr>
          <p:nvPr/>
        </p:nvPicPr>
        <p:blipFill>
          <a:blip r:embed="rId3"/>
          <a:srcRect/>
          <a:stretch>
            <a:fillRect/>
          </a:stretch>
        </p:blipFill>
        <p:spPr bwMode="auto">
          <a:xfrm>
            <a:off x="0" y="0"/>
            <a:ext cx="4381532" cy="3166735"/>
          </a:xfrm>
          <a:prstGeom prst="rect">
            <a:avLst/>
          </a:prstGeom>
          <a:ln>
            <a:noFill/>
          </a:ln>
          <a:effectLst>
            <a:softEdge rad="112500"/>
          </a:effectLst>
        </p:spPr>
      </p:pic>
      <p:pic>
        <p:nvPicPr>
          <p:cNvPr id="5121" name="Picture 1" descr="C:\Users\User_\Desktop\Снимок.PNG"/>
          <p:cNvPicPr>
            <a:picLocks noChangeAspect="1" noChangeArrowheads="1"/>
          </p:cNvPicPr>
          <p:nvPr/>
        </p:nvPicPr>
        <p:blipFill>
          <a:blip r:embed="rId4"/>
          <a:srcRect/>
          <a:stretch>
            <a:fillRect/>
          </a:stretch>
        </p:blipFill>
        <p:spPr bwMode="auto">
          <a:xfrm>
            <a:off x="4643438" y="0"/>
            <a:ext cx="4342332" cy="3039869"/>
          </a:xfrm>
          <a:prstGeom prst="rect">
            <a:avLst/>
          </a:prstGeom>
          <a:ln>
            <a:noFill/>
          </a:ln>
          <a:effectLst>
            <a:softEdge rad="112500"/>
          </a:effectLst>
        </p:spPr>
      </p:pic>
      <p:pic>
        <p:nvPicPr>
          <p:cNvPr id="5122" name="Picture 2" descr="C:\Users\User_\Desktop\Снимок.PNG"/>
          <p:cNvPicPr>
            <a:picLocks noChangeAspect="1" noChangeArrowheads="1"/>
          </p:cNvPicPr>
          <p:nvPr/>
        </p:nvPicPr>
        <p:blipFill>
          <a:blip r:embed="rId5"/>
          <a:srcRect/>
          <a:stretch>
            <a:fillRect/>
          </a:stretch>
        </p:blipFill>
        <p:spPr bwMode="auto">
          <a:xfrm>
            <a:off x="0" y="3286124"/>
            <a:ext cx="4741871" cy="3571876"/>
          </a:xfrm>
          <a:prstGeom prst="rect">
            <a:avLst/>
          </a:prstGeom>
          <a:ln>
            <a:noFill/>
          </a:ln>
          <a:effectLst>
            <a:softEdge rad="112500"/>
          </a:effectLst>
        </p:spPr>
      </p:pic>
      <p:pic>
        <p:nvPicPr>
          <p:cNvPr id="5123" name="Picture 3" descr="C:\Users\User_\Desktop\Снимок.PNG"/>
          <p:cNvPicPr>
            <a:picLocks noChangeAspect="1" noChangeArrowheads="1"/>
          </p:cNvPicPr>
          <p:nvPr/>
        </p:nvPicPr>
        <p:blipFill>
          <a:blip r:embed="rId6"/>
          <a:srcRect/>
          <a:stretch>
            <a:fillRect/>
          </a:stretch>
        </p:blipFill>
        <p:spPr bwMode="auto">
          <a:xfrm>
            <a:off x="4572000" y="3143248"/>
            <a:ext cx="4572000" cy="3379931"/>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073" name="Picture 1" descr="C:\Users\User_\Desktop\Снимок.PNG"/>
          <p:cNvPicPr>
            <a:picLocks noChangeAspect="1" noChangeArrowheads="1"/>
          </p:cNvPicPr>
          <p:nvPr/>
        </p:nvPicPr>
        <p:blipFill>
          <a:blip r:embed="rId3"/>
          <a:srcRect/>
          <a:stretch>
            <a:fillRect/>
          </a:stretch>
        </p:blipFill>
        <p:spPr bwMode="auto">
          <a:xfrm>
            <a:off x="0" y="0"/>
            <a:ext cx="5223391" cy="3840168"/>
          </a:xfrm>
          <a:prstGeom prst="rect">
            <a:avLst/>
          </a:prstGeom>
          <a:ln>
            <a:noFill/>
          </a:ln>
          <a:effectLst>
            <a:softEdge rad="112500"/>
          </a:effectLst>
        </p:spPr>
      </p:pic>
      <p:pic>
        <p:nvPicPr>
          <p:cNvPr id="4" name="Picture 2" descr="C:\Users\User_\Desktop\Снимок.PNG"/>
          <p:cNvPicPr>
            <a:picLocks noChangeAspect="1" noChangeArrowheads="1"/>
          </p:cNvPicPr>
          <p:nvPr/>
        </p:nvPicPr>
        <p:blipFill>
          <a:blip r:embed="rId4"/>
          <a:srcRect/>
          <a:stretch>
            <a:fillRect/>
          </a:stretch>
        </p:blipFill>
        <p:spPr bwMode="auto">
          <a:xfrm>
            <a:off x="5299084" y="1071546"/>
            <a:ext cx="3844916" cy="4532942"/>
          </a:xfrm>
          <a:prstGeom prst="rect">
            <a:avLst/>
          </a:prstGeom>
          <a:ln>
            <a:noFill/>
          </a:ln>
          <a:effectLst>
            <a:softEdge rad="112500"/>
          </a:effectLst>
        </p:spPr>
      </p:pic>
      <p:pic>
        <p:nvPicPr>
          <p:cNvPr id="7" name="Picture 2" descr="https://i.mycdn.me/i?r=AyH4iRPQ2q0otWIFepML2LxRgB7FnnLZDNfTm-CrHEw4ow"/>
          <p:cNvPicPr>
            <a:picLocks noChangeAspect="1" noChangeArrowheads="1"/>
          </p:cNvPicPr>
          <p:nvPr/>
        </p:nvPicPr>
        <p:blipFill>
          <a:blip r:embed="rId5"/>
          <a:srcRect/>
          <a:stretch>
            <a:fillRect/>
          </a:stretch>
        </p:blipFill>
        <p:spPr bwMode="auto">
          <a:xfrm>
            <a:off x="642910" y="4000504"/>
            <a:ext cx="4000496" cy="2857496"/>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2049" name="Picture 1" descr="C:\Users\User_\Desktop\Снимок.PNG"/>
          <p:cNvPicPr>
            <a:picLocks noChangeAspect="1" noChangeArrowheads="1"/>
          </p:cNvPicPr>
          <p:nvPr/>
        </p:nvPicPr>
        <p:blipFill>
          <a:blip r:embed="rId3"/>
          <a:srcRect/>
          <a:stretch>
            <a:fillRect/>
          </a:stretch>
        </p:blipFill>
        <p:spPr bwMode="auto">
          <a:xfrm>
            <a:off x="500034" y="535364"/>
            <a:ext cx="4000528" cy="5011174"/>
          </a:xfrm>
          <a:prstGeom prst="rect">
            <a:avLst/>
          </a:prstGeom>
          <a:ln>
            <a:noFill/>
          </a:ln>
          <a:effectLst>
            <a:softEdge rad="112500"/>
          </a:effectLst>
        </p:spPr>
      </p:pic>
      <p:pic>
        <p:nvPicPr>
          <p:cNvPr id="2050" name="Picture 2" descr="C:\Users\User_\Desktop\Снимок.PNG"/>
          <p:cNvPicPr>
            <a:picLocks noChangeAspect="1" noChangeArrowheads="1"/>
          </p:cNvPicPr>
          <p:nvPr/>
        </p:nvPicPr>
        <p:blipFill>
          <a:blip r:embed="rId4"/>
          <a:srcRect/>
          <a:stretch>
            <a:fillRect/>
          </a:stretch>
        </p:blipFill>
        <p:spPr bwMode="auto">
          <a:xfrm>
            <a:off x="4786314" y="1000108"/>
            <a:ext cx="3786214" cy="4781174"/>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Прямоугольник 5"/>
          <p:cNvSpPr/>
          <p:nvPr/>
        </p:nvSpPr>
        <p:spPr>
          <a:xfrm>
            <a:off x="0" y="3750472"/>
            <a:ext cx="9144000" cy="3393236"/>
          </a:xfrm>
          <a:prstGeom prst="rect">
            <a:avLst/>
          </a:prstGeom>
        </p:spPr>
        <p:txBody>
          <a:bodyPr wrap="square">
            <a:spAutoFit/>
          </a:bodyPr>
          <a:lstStyle/>
          <a:p>
            <a:r>
              <a:rPr lang="ru-RU" dirty="0" smtClean="0">
                <a:latin typeface="Arial" pitchFamily="34" charset="0"/>
                <a:cs typeface="Arial" pitchFamily="34" charset="0"/>
              </a:rPr>
              <a:t>Вывод: В ходе реализации проекта мы пришли к выводу, что подобные занятия, игры, продуктивная деятельность объединяют детей общими впечатлениями, переживаниями, эмоциями, способствуют формированию чувства гордости за свою страну. У детей появился интерес к самостоятельному поиску ответов в различных источниках информации, повысилась мотивационная составляющая: дети стали задавать больше вопросов, интересоваться познавательной литературой. Таким образом, можно утверждать, что при создании определенных условий и использовании различных форм и методов работы, а также при включении в проект заинтересованных взрослых: педагогов и родителей, детям вполне доступно овладение элементарными знаниями о космосе.</a:t>
            </a:r>
          </a:p>
          <a:p>
            <a:r>
              <a:rPr lang="ru-RU" dirty="0" smtClean="0"/>
              <a:t> </a:t>
            </a:r>
          </a:p>
          <a:p>
            <a:endParaRPr lang="ru-RU" dirty="0">
              <a:latin typeface="Arial" pitchFamily="34" charset="0"/>
              <a:cs typeface="Arial" pitchFamily="34" charset="0"/>
            </a:endParaRPr>
          </a:p>
        </p:txBody>
      </p:sp>
      <p:pic>
        <p:nvPicPr>
          <p:cNvPr id="1025" name="Picture 1" descr="C:\Users\User_\Desktop\Снимок.PNG"/>
          <p:cNvPicPr>
            <a:picLocks noChangeAspect="1" noChangeArrowheads="1"/>
          </p:cNvPicPr>
          <p:nvPr/>
        </p:nvPicPr>
        <p:blipFill>
          <a:blip r:embed="rId3"/>
          <a:srcRect/>
          <a:stretch>
            <a:fillRect/>
          </a:stretch>
        </p:blipFill>
        <p:spPr bwMode="auto">
          <a:xfrm>
            <a:off x="1571604" y="142852"/>
            <a:ext cx="5440359" cy="3568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Прямоугольник 5"/>
          <p:cNvSpPr/>
          <p:nvPr/>
        </p:nvSpPr>
        <p:spPr>
          <a:xfrm>
            <a:off x="476221" y="214292"/>
            <a:ext cx="8286808" cy="2585323"/>
          </a:xfrm>
          <a:prstGeom prst="rect">
            <a:avLst/>
          </a:prstGeom>
        </p:spPr>
        <p:txBody>
          <a:bodyPr wrap="square">
            <a:spAutoFit/>
          </a:bodyPr>
          <a:lstStyle/>
          <a:p>
            <a:r>
              <a:rPr lang="ru-RU" b="1" dirty="0" smtClean="0"/>
              <a:t>Вид проекта</a:t>
            </a:r>
            <a:r>
              <a:rPr lang="ru-RU" dirty="0" smtClean="0"/>
              <a:t> – групповой, краткосрочный</a:t>
            </a:r>
          </a:p>
          <a:p>
            <a:r>
              <a:rPr lang="ru-RU" b="1" dirty="0" smtClean="0"/>
              <a:t>Тип проекта</a:t>
            </a:r>
            <a:r>
              <a:rPr lang="ru-RU" dirty="0" smtClean="0"/>
              <a:t> – познавательный</a:t>
            </a:r>
          </a:p>
          <a:p>
            <a:r>
              <a:rPr lang="ru-RU" dirty="0" smtClean="0"/>
              <a:t>Срок реализации проекта – </a:t>
            </a:r>
            <a:r>
              <a:rPr lang="ru-RU" smtClean="0"/>
              <a:t>1 неделя</a:t>
            </a:r>
            <a:endParaRPr lang="ru-RU" dirty="0" smtClean="0"/>
          </a:p>
          <a:p>
            <a:r>
              <a:rPr lang="ru-RU" b="1" dirty="0" smtClean="0"/>
              <a:t>Проблема</a:t>
            </a:r>
            <a:endParaRPr lang="ru-RU" dirty="0" smtClean="0"/>
          </a:p>
          <a:p>
            <a:r>
              <a:rPr lang="ru-RU" dirty="0" smtClean="0"/>
              <a:t>Современные дошкольники задают много вопросов о космосе, звездах, космонавтах, так как данная тема, как все неведомое, непонятное, недоступное глазу, будоражит детскую фантазию. Данный проект поможет детям научиться добывать информацию из различных источников, систематизировать полученные знания, применить их в различных видах детской деятельности.</a:t>
            </a:r>
            <a:endParaRPr lang="ru-RU" dirty="0"/>
          </a:p>
        </p:txBody>
      </p:sp>
      <p:pic>
        <p:nvPicPr>
          <p:cNvPr id="15363" name="Picture 3" descr="C:\Users\User_\Desktop\Снимок.PNG"/>
          <p:cNvPicPr>
            <a:picLocks noChangeAspect="1" noChangeArrowheads="1"/>
          </p:cNvPicPr>
          <p:nvPr/>
        </p:nvPicPr>
        <p:blipFill>
          <a:blip r:embed="rId3"/>
          <a:srcRect/>
          <a:stretch>
            <a:fillRect/>
          </a:stretch>
        </p:blipFill>
        <p:spPr bwMode="auto">
          <a:xfrm>
            <a:off x="571472" y="3071810"/>
            <a:ext cx="4615453" cy="335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4" name="Picture 4" descr="C:\Users\User_\Desktop\Снимок.PNG"/>
          <p:cNvPicPr>
            <a:picLocks noChangeAspect="1" noChangeArrowheads="1"/>
          </p:cNvPicPr>
          <p:nvPr/>
        </p:nvPicPr>
        <p:blipFill>
          <a:blip r:embed="rId4"/>
          <a:srcRect/>
          <a:stretch>
            <a:fillRect/>
          </a:stretch>
        </p:blipFill>
        <p:spPr bwMode="auto">
          <a:xfrm>
            <a:off x="5786446" y="2857496"/>
            <a:ext cx="3135649" cy="3835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285720" y="321449"/>
            <a:ext cx="8858280" cy="6524863"/>
          </a:xfrm>
          <a:prstGeom prst="rect">
            <a:avLst/>
          </a:prstGeom>
        </p:spPr>
        <p:txBody>
          <a:bodyPr wrap="square">
            <a:spAutoFit/>
          </a:bodyPr>
          <a:lstStyle/>
          <a:p>
            <a:r>
              <a:rPr lang="ru-RU" b="1" dirty="0" smtClean="0"/>
              <a:t>Актуальность проекта</a:t>
            </a:r>
            <a:endParaRPr lang="ru-RU" dirty="0" smtClean="0"/>
          </a:p>
          <a:p>
            <a:r>
              <a:rPr lang="ru-RU" sz="2000" dirty="0" smtClean="0"/>
              <a:t>С самого рождения ребёнок является первооткрывателем, исследователем того мира, который его окружает. Возраст почемучек – самый замечательный возраст для детей. Малыши активно познают мир, открывают для себя новые истины. С раннего возраста им интересны загадки Вселенной. Старших дошкольников всегда привлекает тема космоса, так как все неведомое, непонятное, недоступное глазу будоражит детскую фантазию. Солнце, Луна, звезды – это одновременно так близко, и в то же время так далеко. Вспомните свое детство, как интересно было смотреть в ночное небо. Как поддержать интерес ребенка к неизведанному? С помощью, каких методов можно заинтересовать ребенка, помочь ему узнавать новую, интересную информацию про космос? Метод проекта позволит детям усвоить сложный материал через совместный поиск решения проблемы, тем самым, делая познавательный процесс интересным и мотивационным. Работа над проектом носит комплексный характер, пронизывает все виды деятельности дошкольников, проходит в повседневной жизни и на специальных интегрированных занятиях. Проектная деятельность развивает творческую активность детей, помогает самому педагогу развиваться как творческой личности Солнечной системы, о Юрии Гагарине – первом космонавте Земли и поможет систематизировать полученные знания и применить их в различных видах детской деятельности.</a:t>
            </a:r>
            <a:endParaRPr lang="ru-RU"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190469" y="214292"/>
            <a:ext cx="8572560" cy="1015663"/>
          </a:xfrm>
          <a:prstGeom prst="rect">
            <a:avLst/>
          </a:prstGeom>
        </p:spPr>
        <p:txBody>
          <a:bodyPr wrap="square">
            <a:spAutoFit/>
          </a:bodyPr>
          <a:lstStyle/>
          <a:p>
            <a:r>
              <a:rPr lang="ru-RU" sz="2000" b="1" dirty="0" smtClean="0"/>
              <a:t>Цель проекта:</a:t>
            </a:r>
          </a:p>
          <a:p>
            <a:r>
              <a:rPr lang="ru-RU" sz="2000" b="1" dirty="0" smtClean="0"/>
              <a:t> </a:t>
            </a:r>
            <a:r>
              <a:rPr lang="ru-RU" sz="2000" dirty="0" smtClean="0"/>
              <a:t>Познакомить детей с праздником День космонавтики, первыми космонавтами и историей освоения космоса.</a:t>
            </a:r>
          </a:p>
        </p:txBody>
      </p:sp>
      <p:sp>
        <p:nvSpPr>
          <p:cNvPr id="6" name="Прямоугольник 5"/>
          <p:cNvSpPr/>
          <p:nvPr/>
        </p:nvSpPr>
        <p:spPr>
          <a:xfrm>
            <a:off x="190469" y="1142985"/>
            <a:ext cx="8953531" cy="4851858"/>
          </a:xfrm>
          <a:prstGeom prst="rect">
            <a:avLst/>
          </a:prstGeom>
        </p:spPr>
        <p:txBody>
          <a:bodyPr wrap="square">
            <a:spAutoFit/>
          </a:bodyPr>
          <a:lstStyle/>
          <a:p>
            <a:endParaRPr lang="ru-RU" sz="2000" b="1" dirty="0" smtClean="0"/>
          </a:p>
          <a:p>
            <a:r>
              <a:rPr lang="ru-RU" sz="2000" b="1" dirty="0" smtClean="0"/>
              <a:t>Задачи проекта</a:t>
            </a:r>
            <a:endParaRPr lang="ru-RU" sz="2000" dirty="0" smtClean="0"/>
          </a:p>
          <a:p>
            <a:r>
              <a:rPr lang="ru-RU" sz="2000" dirty="0" smtClean="0"/>
              <a:t>1. Сформировать устойчивый интерес к познанию космического пространства.</a:t>
            </a:r>
          </a:p>
          <a:p>
            <a:r>
              <a:rPr lang="ru-RU" sz="2000" dirty="0" smtClean="0"/>
              <a:t>2. Познакомить детей с историей развития космонавтики, с символикой некоторых созвездий, строением солнечной системы.</a:t>
            </a:r>
          </a:p>
          <a:p>
            <a:r>
              <a:rPr lang="ru-RU" sz="2000" dirty="0" smtClean="0"/>
              <a:t>3. Расширять первоначальные представления о звездах и планетах (их величине, о порядке расположения относительно Солнца, некоторых особенностях).</a:t>
            </a:r>
          </a:p>
          <a:p>
            <a:r>
              <a:rPr lang="ru-RU" sz="2000" dirty="0" smtClean="0"/>
              <a:t>4. Прививать любовь к родному краю, планете, героям освоения космоса.</a:t>
            </a:r>
          </a:p>
          <a:p>
            <a:r>
              <a:rPr lang="ru-RU" sz="2000" dirty="0" smtClean="0"/>
              <a:t>5. Формировать предпосылки поисковой деятельности, интеллектуальной инициативы.</a:t>
            </a:r>
          </a:p>
          <a:p>
            <a:r>
              <a:rPr lang="ru-RU" sz="2000" dirty="0" smtClean="0"/>
              <a:t>6. Развивать умения определять возможные методы решения проблемы с помощью взрослого, а затем и самостоятельно.</a:t>
            </a:r>
          </a:p>
          <a:p>
            <a:r>
              <a:rPr lang="ru-RU" sz="2000" dirty="0" smtClean="0"/>
              <a:t>7. Поощрять желание пользоваться специальной терминологией, ведение конструктивной беседы, совместной исследовательской деятельности.</a:t>
            </a:r>
            <a:endParaRPr lang="ru-RU"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0" y="1"/>
            <a:ext cx="9429784" cy="5970865"/>
          </a:xfrm>
          <a:prstGeom prst="rect">
            <a:avLst/>
          </a:prstGeom>
        </p:spPr>
        <p:txBody>
          <a:bodyPr wrap="square">
            <a:spAutoFit/>
          </a:bodyPr>
          <a:lstStyle/>
          <a:p>
            <a:r>
              <a:rPr lang="ru-RU" sz="2000" b="1" dirty="0" smtClean="0"/>
              <a:t>Этапы реализации проекта</a:t>
            </a:r>
            <a:r>
              <a:rPr lang="ru-RU" sz="2000" i="1" dirty="0" smtClean="0"/>
              <a:t> .      </a:t>
            </a:r>
          </a:p>
          <a:p>
            <a:r>
              <a:rPr lang="ru-RU" sz="2000" i="1" dirty="0" smtClean="0"/>
              <a:t>I. </a:t>
            </a:r>
            <a:r>
              <a:rPr lang="ru-RU" i="1" dirty="0" smtClean="0"/>
              <a:t>Подготовительный этап.</a:t>
            </a:r>
            <a:endParaRPr lang="ru-RU" dirty="0" smtClean="0"/>
          </a:p>
          <a:p>
            <a:r>
              <a:rPr lang="ru-RU" dirty="0" smtClean="0"/>
              <a:t>1)    Выявление первоначальных знаний детей о космосе.</a:t>
            </a:r>
          </a:p>
          <a:p>
            <a:r>
              <a:rPr lang="ru-RU" dirty="0" smtClean="0"/>
              <a:t>2)    Информация родителей о предстоящей деятельности.</a:t>
            </a:r>
          </a:p>
          <a:p>
            <a:r>
              <a:rPr lang="ru-RU" dirty="0" smtClean="0"/>
              <a:t>3)    Подбор литературы о космосе, презентаций, фотографий, плакатов, атрибутов.</a:t>
            </a:r>
          </a:p>
          <a:p>
            <a:r>
              <a:rPr lang="ru-RU" i="1" dirty="0" smtClean="0"/>
              <a:t>II.   Основной этап реализации проекта.</a:t>
            </a:r>
            <a:endParaRPr lang="ru-RU" dirty="0" smtClean="0"/>
          </a:p>
          <a:p>
            <a:r>
              <a:rPr lang="ru-RU" dirty="0" smtClean="0"/>
              <a:t>1)    Беседы с детьми. ООД .</a:t>
            </a:r>
          </a:p>
          <a:p>
            <a:r>
              <a:rPr lang="ru-RU" dirty="0" smtClean="0"/>
              <a:t>2)    Художественно-продуктивная деятельность: Лепка,  рисование</a:t>
            </a:r>
          </a:p>
          <a:p>
            <a:r>
              <a:rPr lang="ru-RU" dirty="0" smtClean="0"/>
              <a:t>3)    Работа с родителями по заданной теме.</a:t>
            </a:r>
          </a:p>
          <a:p>
            <a:r>
              <a:rPr lang="ru-RU" dirty="0" smtClean="0"/>
              <a:t>4)    Организация сюжетно - ролевых, дидактических и подвижных игр, индивидуальной и групповой работы.</a:t>
            </a:r>
          </a:p>
          <a:p>
            <a:r>
              <a:rPr lang="ru-RU" i="1" dirty="0" smtClean="0"/>
              <a:t>III. Заключительный этап.</a:t>
            </a:r>
            <a:endParaRPr lang="ru-RU" dirty="0" smtClean="0"/>
          </a:p>
          <a:p>
            <a:r>
              <a:rPr lang="ru-RU" dirty="0" smtClean="0"/>
              <a:t>1)    Организация выставки «Космос» (совместная работа детей и родителей)</a:t>
            </a:r>
          </a:p>
          <a:p>
            <a:r>
              <a:rPr lang="ru-RU" dirty="0" smtClean="0"/>
              <a:t>2)    Коллективное изготовление планет солнечной системы</a:t>
            </a:r>
          </a:p>
          <a:p>
            <a:r>
              <a:rPr lang="ru-RU" dirty="0" smtClean="0"/>
              <a:t>3)    презентация проекта.</a:t>
            </a:r>
          </a:p>
          <a:p>
            <a:r>
              <a:rPr lang="ru-RU" b="1" dirty="0" smtClean="0"/>
              <a:t>Ожидаемые результаты</a:t>
            </a:r>
            <a:r>
              <a:rPr lang="ru-RU" dirty="0" smtClean="0"/>
              <a:t>:</a:t>
            </a:r>
          </a:p>
          <a:p>
            <a:r>
              <a:rPr lang="ru-RU" dirty="0" smtClean="0"/>
              <a:t>К окончанию срока реализации проекта у детей должны быть сформированы умения экспериментировать, синтезировать полученные знания, хорошо развиты творческие способности и коммуникативные навыки, возникло желание творить и исследовать вместе со взрослыми. Дети старшей группы должны ориентироваться в полученном материале, используя знания в играх и ООД.</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https://phonoteka.org/uploads/posts/2021-05/1620703214_13-phonoteka_org-p-fon-kosmos-dlya-detei-doshkolnogo-vozrasta-1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Прямоугольник 4"/>
          <p:cNvSpPr/>
          <p:nvPr/>
        </p:nvSpPr>
        <p:spPr>
          <a:xfrm>
            <a:off x="380971" y="1"/>
            <a:ext cx="8763029" cy="6463308"/>
          </a:xfrm>
          <a:prstGeom prst="rect">
            <a:avLst/>
          </a:prstGeom>
        </p:spPr>
        <p:txBody>
          <a:bodyPr wrap="square">
            <a:spAutoFit/>
          </a:bodyPr>
          <a:lstStyle/>
          <a:p>
            <a:endParaRPr lang="ru-RU" sz="1600" b="1" u="sng" dirty="0" smtClean="0">
              <a:solidFill>
                <a:srgbClr val="002060"/>
              </a:solidFill>
              <a:latin typeface="Bahnschrift Light" pitchFamily="34" charset="0"/>
              <a:cs typeface="Times New Roman" pitchFamily="18" charset="0"/>
            </a:endParaRPr>
          </a:p>
          <a:p>
            <a:r>
              <a:rPr lang="ru-RU" b="1" u="sng" dirty="0" smtClean="0">
                <a:solidFill>
                  <a:srgbClr val="002060"/>
                </a:solidFill>
                <a:latin typeface="Bahnschrift Light" pitchFamily="34" charset="0"/>
                <a:cs typeface="Times New Roman" pitchFamily="18" charset="0"/>
              </a:rPr>
              <a:t>2 этап: «Основной» </a:t>
            </a:r>
          </a:p>
          <a:p>
            <a:r>
              <a:rPr lang="ru-RU" sz="1600" b="1" dirty="0" smtClean="0">
                <a:solidFill>
                  <a:srgbClr val="002060"/>
                </a:solidFill>
                <a:latin typeface="Bahnschrift Light" pitchFamily="34" charset="0"/>
                <a:cs typeface="Times New Roman" pitchFamily="18" charset="0"/>
              </a:rPr>
              <a:t/>
            </a:r>
            <a:br>
              <a:rPr lang="ru-RU" sz="1600" b="1" dirty="0" smtClean="0">
                <a:solidFill>
                  <a:srgbClr val="002060"/>
                </a:solidFill>
                <a:latin typeface="Bahnschrift Light" pitchFamily="34" charset="0"/>
                <a:cs typeface="Times New Roman" pitchFamily="18" charset="0"/>
              </a:rPr>
            </a:br>
            <a:r>
              <a:rPr lang="ru-RU" sz="1400" dirty="0" smtClean="0">
                <a:latin typeface="Bahnschrift Light" pitchFamily="34" charset="0"/>
                <a:cs typeface="Times New Roman" pitchFamily="18" charset="0"/>
              </a:rPr>
              <a:t>работа над проектом включает в себя…</a:t>
            </a:r>
            <a:r>
              <a:rPr lang="ru-RU" sz="1400" dirty="0" smtClean="0">
                <a:latin typeface="Bahnschrift Light" pitchFamily="34" charset="0"/>
                <a:cs typeface="Calibri" pitchFamily="34" charset="0"/>
              </a:rPr>
              <a:t/>
            </a:r>
            <a:br>
              <a:rPr lang="ru-RU" sz="1400" dirty="0" smtClean="0">
                <a:latin typeface="Bahnschrift Light" pitchFamily="34" charset="0"/>
                <a:cs typeface="Calibri" pitchFamily="34" charset="0"/>
              </a:rPr>
            </a:br>
            <a:r>
              <a:rPr lang="ru-RU" sz="1400" b="1" dirty="0" smtClean="0">
                <a:latin typeface="Bahnschrift Light" pitchFamily="34" charset="0"/>
                <a:cs typeface="Times New Roman" pitchFamily="18" charset="0"/>
              </a:rPr>
              <a:t>1. Беседы</a:t>
            </a:r>
            <a:r>
              <a:rPr lang="ru-RU" sz="1400" dirty="0" smtClean="0">
                <a:latin typeface="Bahnschrift Light" pitchFamily="34" charset="0"/>
                <a:cs typeface="Times New Roman" pitchFamily="18" charset="0"/>
              </a:rPr>
              <a:t> « Что вы знаете о космосе»; «Что такое скафандр?»; «Работы в космосе»; </a:t>
            </a:r>
          </a:p>
          <a:p>
            <a:r>
              <a:rPr lang="ru-RU" sz="1400" b="1" dirty="0" smtClean="0">
                <a:latin typeface="Bahnschrift Light" pitchFamily="34" charset="0"/>
                <a:cs typeface="Times New Roman" pitchFamily="18" charset="0"/>
              </a:rPr>
              <a:t>2. Художественное творчество</a:t>
            </a:r>
            <a:r>
              <a:rPr lang="ru-RU" sz="1400" dirty="0" smtClean="0">
                <a:latin typeface="Bahnschrift Light" pitchFamily="34" charset="0"/>
                <a:cs typeface="Times New Roman" pitchFamily="18" charset="0"/>
              </a:rPr>
              <a:t>:</a:t>
            </a:r>
            <a:r>
              <a:rPr lang="ru-RU" sz="1400" dirty="0" smtClean="0">
                <a:latin typeface="Bahnschrift Light" pitchFamily="34" charset="0"/>
                <a:cs typeface="Calibri" pitchFamily="34" charset="0"/>
              </a:rPr>
              <a:t/>
            </a:r>
            <a:br>
              <a:rPr lang="ru-RU" sz="1400" dirty="0" smtClean="0">
                <a:latin typeface="Bahnschrift Light" pitchFamily="34" charset="0"/>
                <a:cs typeface="Calibri" pitchFamily="34" charset="0"/>
              </a:rPr>
            </a:br>
            <a:r>
              <a:rPr lang="ru-RU" sz="1400" dirty="0" smtClean="0">
                <a:latin typeface="Bahnschrift Light" pitchFamily="34" charset="0"/>
                <a:cs typeface="Times New Roman" pitchFamily="18" charset="0"/>
              </a:rPr>
              <a:t>Рисование: «Я ракету нарисую»; «Космос»; раскраски</a:t>
            </a:r>
            <a:r>
              <a:rPr lang="ru-RU" sz="1400" dirty="0" smtClean="0">
                <a:latin typeface="Bahnschrift Light" pitchFamily="34" charset="0"/>
                <a:cs typeface="Calibri" pitchFamily="34" charset="0"/>
              </a:rPr>
              <a:t/>
            </a:r>
            <a:br>
              <a:rPr lang="ru-RU" sz="1400" dirty="0" smtClean="0">
                <a:latin typeface="Bahnschrift Light" pitchFamily="34" charset="0"/>
                <a:cs typeface="Calibri" pitchFamily="34" charset="0"/>
              </a:rPr>
            </a:br>
            <a:r>
              <a:rPr lang="ru-RU" sz="1400" dirty="0" smtClean="0">
                <a:latin typeface="Bahnschrift Light" pitchFamily="34" charset="0"/>
                <a:cs typeface="Times New Roman" pitchFamily="18" charset="0"/>
              </a:rPr>
              <a:t>Лепка: «Ракета»; «Планеты»</a:t>
            </a:r>
            <a:r>
              <a:rPr lang="ru-RU" sz="1400" dirty="0" smtClean="0">
                <a:latin typeface="Bahnschrift Light" pitchFamily="34" charset="0"/>
                <a:cs typeface="Calibri" pitchFamily="34" charset="0"/>
              </a:rPr>
              <a:t/>
            </a:r>
            <a:br>
              <a:rPr lang="ru-RU" sz="1400" dirty="0" smtClean="0">
                <a:latin typeface="Bahnschrift Light" pitchFamily="34" charset="0"/>
                <a:cs typeface="Calibri" pitchFamily="34" charset="0"/>
              </a:rPr>
            </a:br>
            <a:r>
              <a:rPr lang="ru-RU" sz="1400" dirty="0" smtClean="0">
                <a:latin typeface="Bahnschrift Light" pitchFamily="34" charset="0"/>
                <a:cs typeface="Times New Roman" pitchFamily="18" charset="0"/>
              </a:rPr>
              <a:t>Аппликация: «Звездный коллаж».; «Полет ракеты в космос»</a:t>
            </a:r>
            <a:r>
              <a:rPr lang="ru-RU" sz="1400" dirty="0" smtClean="0">
                <a:latin typeface="Bahnschrift Light" pitchFamily="34" charset="0"/>
                <a:cs typeface="Calibri" pitchFamily="34" charset="0"/>
              </a:rPr>
              <a:t/>
            </a:r>
            <a:br>
              <a:rPr lang="ru-RU" sz="1400" dirty="0" smtClean="0">
                <a:latin typeface="Bahnschrift Light" pitchFamily="34" charset="0"/>
                <a:cs typeface="Calibri" pitchFamily="34" charset="0"/>
              </a:rPr>
            </a:br>
            <a:r>
              <a:rPr lang="ru-RU" sz="1400" b="1" dirty="0" smtClean="0">
                <a:latin typeface="Bahnschrift Light" pitchFamily="34" charset="0"/>
                <a:cs typeface="Times New Roman" pitchFamily="18" charset="0"/>
              </a:rPr>
              <a:t>3. </a:t>
            </a:r>
            <a:r>
              <a:rPr lang="ru-RU" sz="1400" b="1" dirty="0" smtClean="0">
                <a:latin typeface="Bahnschrift Light" pitchFamily="34" charset="0"/>
              </a:rPr>
              <a:t>Чтение с детьми произведений о космосе:</a:t>
            </a:r>
            <a:endParaRPr lang="ru-RU" sz="1400" dirty="0" smtClean="0">
              <a:latin typeface="Bahnschrift Light" pitchFamily="34" charset="0"/>
            </a:endParaRPr>
          </a:p>
          <a:p>
            <a:r>
              <a:rPr lang="ru-RU" sz="1400" dirty="0" smtClean="0">
                <a:latin typeface="Bahnschrift Light" pitchFamily="34" charset="0"/>
              </a:rPr>
              <a:t>Чтение </a:t>
            </a:r>
            <a:r>
              <a:rPr lang="ru-RU" sz="1400" dirty="0" err="1" smtClean="0">
                <a:latin typeface="Bahnschrift Light" pitchFamily="34" charset="0"/>
              </a:rPr>
              <a:t>П.Клушанцева</a:t>
            </a:r>
            <a:r>
              <a:rPr lang="ru-RU" sz="1400" dirty="0" smtClean="0">
                <a:latin typeface="Bahnschrift Light" pitchFamily="34" charset="0"/>
              </a:rPr>
              <a:t> «О чем рассказал телескоп».</a:t>
            </a:r>
          </a:p>
          <a:p>
            <a:r>
              <a:rPr lang="ru-RU" sz="1400" dirty="0" smtClean="0">
                <a:latin typeface="Bahnschrift Light" pitchFamily="34" charset="0"/>
              </a:rPr>
              <a:t>И.Холи «Я тоже к звездам полечу».</a:t>
            </a:r>
          </a:p>
          <a:p>
            <a:r>
              <a:rPr lang="ru-RU" sz="1400" dirty="0" smtClean="0">
                <a:latin typeface="Bahnschrift Light" pitchFamily="34" charset="0"/>
              </a:rPr>
              <a:t>Рассказ «Счастливого пути, космонавты» Е.П.Левитан «Твоя Вселенная» Е.П.Левитан «Звёздные сказки».</a:t>
            </a:r>
          </a:p>
          <a:p>
            <a:r>
              <a:rPr lang="ru-RU" sz="1400" dirty="0" err="1" smtClean="0">
                <a:latin typeface="Bahnschrift Light" pitchFamily="34" charset="0"/>
              </a:rPr>
              <a:t>К.А.Порцевский</a:t>
            </a:r>
            <a:r>
              <a:rPr lang="ru-RU" sz="1400" dirty="0" smtClean="0">
                <a:latin typeface="Bahnschrift Light" pitchFamily="34" charset="0"/>
              </a:rPr>
              <a:t> «Моя первая книга о Космосе».</a:t>
            </a:r>
          </a:p>
          <a:p>
            <a:r>
              <a:rPr lang="ru-RU" sz="1400" dirty="0" err="1" smtClean="0">
                <a:latin typeface="Bahnschrift Light" pitchFamily="34" charset="0"/>
              </a:rPr>
              <a:t>Л.Талимонова</a:t>
            </a:r>
            <a:r>
              <a:rPr lang="ru-RU" sz="1400" dirty="0" smtClean="0">
                <a:latin typeface="Bahnschrift Light" pitchFamily="34" charset="0"/>
              </a:rPr>
              <a:t> «Сказки о созвездиях».</a:t>
            </a:r>
          </a:p>
          <a:p>
            <a:r>
              <a:rPr lang="ru-RU" sz="1400" dirty="0" smtClean="0">
                <a:latin typeface="Bahnschrift Light" pitchFamily="34" charset="0"/>
              </a:rPr>
              <a:t>Рассказы по картинкам «На чем люди летают в космос».</a:t>
            </a:r>
          </a:p>
          <a:p>
            <a:pPr eaLnBrk="0" hangingPunct="0"/>
            <a:r>
              <a:rPr lang="ru-RU" sz="1400" dirty="0" smtClean="0">
                <a:latin typeface="Bahnschrift Light" pitchFamily="34" charset="0"/>
              </a:rPr>
              <a:t>Н.Носов «Незнайка на Луне».</a:t>
            </a:r>
            <a:r>
              <a:rPr lang="ru-RU" sz="1400" dirty="0" smtClean="0">
                <a:latin typeface="Bahnschrift Light" pitchFamily="34" charset="0"/>
                <a:cs typeface="Times New Roman" pitchFamily="18" charset="0"/>
              </a:rPr>
              <a:t> </a:t>
            </a:r>
            <a:r>
              <a:rPr lang="ru-RU" sz="1400" dirty="0" smtClean="0">
                <a:latin typeface="Bahnschrift Light" pitchFamily="34" charset="0"/>
                <a:cs typeface="Calibri" pitchFamily="34" charset="0"/>
              </a:rPr>
              <a:t/>
            </a:r>
            <a:br>
              <a:rPr lang="ru-RU" sz="1400" dirty="0" smtClean="0">
                <a:latin typeface="Bahnschrift Light" pitchFamily="34" charset="0"/>
                <a:cs typeface="Calibri" pitchFamily="34" charset="0"/>
              </a:rPr>
            </a:br>
            <a:r>
              <a:rPr lang="ru-RU" sz="1400" b="1" dirty="0" smtClean="0">
                <a:latin typeface="Bahnschrift Light" pitchFamily="34" charset="0"/>
                <a:cs typeface="Times New Roman" pitchFamily="18" charset="0"/>
              </a:rPr>
              <a:t>4. Загадывание загадок, рассматривание иллюстраций</a:t>
            </a:r>
          </a:p>
          <a:p>
            <a:pPr eaLnBrk="0" hangingPunct="0"/>
            <a:r>
              <a:rPr lang="ru-RU" sz="1400" dirty="0" smtClean="0">
                <a:latin typeface="Bahnschrift Light" pitchFamily="34" charset="0"/>
                <a:cs typeface="Times New Roman" pitchFamily="18" charset="0"/>
              </a:rPr>
              <a:t>5</a:t>
            </a:r>
            <a:r>
              <a:rPr lang="ru-RU" sz="1400" b="1" dirty="0" smtClean="0">
                <a:latin typeface="Bahnschrift Light" pitchFamily="34" charset="0"/>
                <a:cs typeface="Times New Roman" pitchFamily="18" charset="0"/>
              </a:rPr>
              <a:t>. Сюжетно - ролевая игра</a:t>
            </a:r>
            <a:r>
              <a:rPr lang="ru-RU" sz="1400" dirty="0" smtClean="0">
                <a:latin typeface="Bahnschrift Light" pitchFamily="34" charset="0"/>
                <a:cs typeface="Times New Roman" pitchFamily="18" charset="0"/>
              </a:rPr>
              <a:t>: </a:t>
            </a:r>
            <a:r>
              <a:rPr lang="ru-RU" sz="1400" b="1" dirty="0" smtClean="0">
                <a:latin typeface="Bahnschrift Light" pitchFamily="34" charset="0"/>
                <a:cs typeface="Times New Roman" pitchFamily="18" charset="0"/>
              </a:rPr>
              <a:t>«Полет в космос», «Космонавты»</a:t>
            </a:r>
            <a:r>
              <a:rPr lang="ru-RU" sz="1400" dirty="0" smtClean="0">
                <a:latin typeface="Bahnschrift Light" pitchFamily="34" charset="0"/>
                <a:cs typeface="Calibri" pitchFamily="34" charset="0"/>
              </a:rPr>
              <a:t/>
            </a:r>
            <a:br>
              <a:rPr lang="ru-RU" sz="1400" dirty="0" smtClean="0">
                <a:latin typeface="Bahnschrift Light" pitchFamily="34" charset="0"/>
                <a:cs typeface="Calibri" pitchFamily="34" charset="0"/>
              </a:rPr>
            </a:br>
            <a:r>
              <a:rPr lang="ru-RU" sz="1400" b="1" dirty="0" smtClean="0">
                <a:latin typeface="Bahnschrift Light" pitchFamily="34" charset="0"/>
                <a:cs typeface="Times New Roman" pitchFamily="18" charset="0"/>
              </a:rPr>
              <a:t>6</a:t>
            </a:r>
            <a:r>
              <a:rPr lang="ru-RU" sz="1400" dirty="0" smtClean="0">
                <a:latin typeface="Bahnschrift Light" pitchFamily="34" charset="0"/>
                <a:cs typeface="Times New Roman" pitchFamily="18" charset="0"/>
              </a:rPr>
              <a:t>.</a:t>
            </a:r>
            <a:r>
              <a:rPr lang="ru-RU" sz="1400" b="1" dirty="0" smtClean="0">
                <a:latin typeface="Bahnschrift Light" pitchFamily="34" charset="0"/>
                <a:cs typeface="Times New Roman" pitchFamily="18" charset="0"/>
              </a:rPr>
              <a:t>Дидактические игры: </a:t>
            </a:r>
            <a:r>
              <a:rPr lang="ru-RU" sz="1400" dirty="0" smtClean="0">
                <a:latin typeface="Bahnschrift Light" pitchFamily="34" charset="0"/>
                <a:cs typeface="Times New Roman" pitchFamily="18" charset="0"/>
              </a:rPr>
              <a:t>«Собери ракету»; «Из каких геометрических фигур состоит ракета»; «Созвездия»</a:t>
            </a:r>
            <a:r>
              <a:rPr lang="ru-RU" sz="1400" dirty="0" smtClean="0">
                <a:latin typeface="Bahnschrift Light" pitchFamily="34" charset="0"/>
                <a:cs typeface="Calibri" pitchFamily="34" charset="0"/>
              </a:rPr>
              <a:t/>
            </a:r>
            <a:br>
              <a:rPr lang="ru-RU" sz="1400" dirty="0" smtClean="0">
                <a:latin typeface="Bahnschrift Light" pitchFamily="34" charset="0"/>
                <a:cs typeface="Calibri" pitchFamily="34" charset="0"/>
              </a:rPr>
            </a:br>
            <a:r>
              <a:rPr lang="ru-RU" sz="1400" dirty="0" smtClean="0">
                <a:latin typeface="Bahnschrift Light" pitchFamily="34" charset="0"/>
                <a:cs typeface="Calibri" pitchFamily="34" charset="0"/>
              </a:rPr>
              <a:t>7</a:t>
            </a:r>
            <a:r>
              <a:rPr lang="ru-RU" sz="1400" b="1" dirty="0" smtClean="0">
                <a:latin typeface="Bahnschrift Light" pitchFamily="34" charset="0"/>
                <a:cs typeface="Calibri" pitchFamily="34" charset="0"/>
              </a:rPr>
              <a:t>.</a:t>
            </a:r>
            <a:r>
              <a:rPr lang="ru-RU" sz="1400" dirty="0" smtClean="0">
                <a:latin typeface="Bahnschrift Light" pitchFamily="34" charset="0"/>
                <a:cs typeface="Calibri" pitchFamily="34" charset="0"/>
              </a:rPr>
              <a:t> </a:t>
            </a:r>
            <a:r>
              <a:rPr lang="ru-RU" sz="1400" b="1" dirty="0" smtClean="0">
                <a:latin typeface="Bahnschrift Light" pitchFamily="34" charset="0"/>
                <a:cs typeface="Calibri" pitchFamily="34" charset="0"/>
              </a:rPr>
              <a:t>Подвижные игры: </a:t>
            </a:r>
            <a:r>
              <a:rPr lang="ru-RU" sz="1400" dirty="0" smtClean="0">
                <a:latin typeface="Bahnschrift Light" pitchFamily="34" charset="0"/>
                <a:cs typeface="Calibri" pitchFamily="34" charset="0"/>
              </a:rPr>
              <a:t>«Солнышко и дождик»; «Найди свою планету»; «Дотронься до звезды»; «Солнце и земля»; эстафета, </a:t>
            </a:r>
            <a:r>
              <a:rPr lang="ru-RU" sz="1400" dirty="0" err="1" smtClean="0">
                <a:latin typeface="Bahnschrift Light" pitchFamily="34" charset="0"/>
                <a:cs typeface="Calibri" pitchFamily="34" charset="0"/>
              </a:rPr>
              <a:t>физминутки</a:t>
            </a:r>
            <a:endParaRPr lang="ru-RU" sz="1400" dirty="0" smtClean="0">
              <a:latin typeface="Bahnschrift Light" pitchFamily="34" charset="0"/>
              <a:cs typeface="Calibri" pitchFamily="34" charset="0"/>
            </a:endParaRPr>
          </a:p>
          <a:p>
            <a:pPr eaLnBrk="0" hangingPunct="0"/>
            <a:r>
              <a:rPr lang="ru-RU" sz="1400" b="1" dirty="0" smtClean="0">
                <a:latin typeface="Bahnschrift Light" pitchFamily="34" charset="0"/>
                <a:cs typeface="Calibri" pitchFamily="34" charset="0"/>
              </a:rPr>
              <a:t>8. Конструирование : </a:t>
            </a:r>
            <a:r>
              <a:rPr lang="ru-RU" sz="1400" dirty="0" smtClean="0">
                <a:latin typeface="Bahnschrift Light" pitchFamily="34" charset="0"/>
                <a:cs typeface="Calibri" pitchFamily="34" charset="0"/>
              </a:rPr>
              <a:t>«Ракета»; «Космическая лаборатория»; </a:t>
            </a:r>
          </a:p>
          <a:p>
            <a:pPr eaLnBrk="0" hangingPunct="0"/>
            <a:r>
              <a:rPr lang="ru-RU" sz="1400" b="1" dirty="0" smtClean="0">
                <a:latin typeface="Bahnschrift Light" pitchFamily="34" charset="0"/>
                <a:cs typeface="Calibri" pitchFamily="34" charset="0"/>
              </a:rPr>
              <a:t>9.Исследование: </a:t>
            </a:r>
            <a:r>
              <a:rPr lang="ru-RU" sz="1400" dirty="0" smtClean="0">
                <a:latin typeface="Bahnschrift Light" pitchFamily="34" charset="0"/>
                <a:cs typeface="Calibri" pitchFamily="34" charset="0"/>
              </a:rPr>
              <a:t>опыт «Земля это шар?»</a:t>
            </a:r>
          </a:p>
          <a:p>
            <a:pPr eaLnBrk="0" hangingPunct="0"/>
            <a:r>
              <a:rPr lang="ru-RU" sz="1400" b="1" dirty="0" smtClean="0">
                <a:latin typeface="Bahnschrift Light" pitchFamily="34" charset="0"/>
                <a:cs typeface="Times New Roman" pitchFamily="18" charset="0"/>
              </a:rPr>
              <a:t>10. Работа с родителями: </a:t>
            </a:r>
            <a:r>
              <a:rPr lang="ru-RU" sz="1400" dirty="0" smtClean="0">
                <a:latin typeface="Bahnschrift Light" pitchFamily="34" charset="0"/>
                <a:cs typeface="Times New Roman" pitchFamily="18" charset="0"/>
              </a:rPr>
              <a:t> консультации для родителей,</a:t>
            </a:r>
            <a:r>
              <a:rPr lang="ru-RU" sz="1400" b="1" dirty="0" smtClean="0">
                <a:latin typeface="Bahnschrift Light" pitchFamily="34" charset="0"/>
                <a:cs typeface="Times New Roman" pitchFamily="18" charset="0"/>
              </a:rPr>
              <a:t> </a:t>
            </a:r>
            <a:r>
              <a:rPr lang="ru-RU" sz="1400" dirty="0" smtClean="0">
                <a:latin typeface="Bahnschrift Light" pitchFamily="34" charset="0"/>
                <a:cs typeface="Times New Roman" pitchFamily="18" charset="0"/>
              </a:rPr>
              <a:t>  папка-передвижка, беседы, поделки </a:t>
            </a:r>
            <a:endParaRPr lang="ru-RU" sz="1400" dirty="0" smtClean="0">
              <a:latin typeface="Bahnschrift Light" pitchFamily="34" charset="0"/>
            </a:endParaRPr>
          </a:p>
          <a:p>
            <a:endParaRPr lang="ru-RU" sz="1400" b="1" dirty="0" smtClean="0">
              <a:solidFill>
                <a:srgbClr val="002060"/>
              </a:solidFill>
              <a:latin typeface="Cambria" pitchFamily="18" charset="0"/>
              <a:cs typeface="Times New Roman" pitchFamily="18" charset="0"/>
            </a:endParaRPr>
          </a:p>
          <a:p>
            <a:endParaRPr lang="ru-RU"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2772" name="Picture 4" descr="https://i.mycdn.me/i?r=AyH4iRPQ2q0otWIFepML2LxR7C-gHz927bohNk2kmmey3w"/>
          <p:cNvPicPr>
            <a:picLocks noChangeAspect="1" noChangeArrowheads="1"/>
          </p:cNvPicPr>
          <p:nvPr/>
        </p:nvPicPr>
        <p:blipFill>
          <a:blip r:embed="rId3"/>
          <a:srcRect/>
          <a:stretch>
            <a:fillRect/>
          </a:stretch>
        </p:blipFill>
        <p:spPr bwMode="auto">
          <a:xfrm>
            <a:off x="5357818" y="142852"/>
            <a:ext cx="3786182" cy="3272992"/>
          </a:xfrm>
          <a:prstGeom prst="rect">
            <a:avLst/>
          </a:prstGeom>
          <a:ln>
            <a:noFill/>
          </a:ln>
          <a:effectLst>
            <a:softEdge rad="112500"/>
          </a:effectLst>
        </p:spPr>
      </p:pic>
      <p:pic>
        <p:nvPicPr>
          <p:cNvPr id="7170" name="Picture 2" descr="https://vki4.okcdn.ru/i?r=CFtAm_VFBkioSGBqh1L_ibUWx3Btv_Lc6fHYV94-V0fbrAdEWh0aaEC1PRd4KMEVE6h5pyRrxx-SREOOycetj9nJyf6dHFHYEyj-RRR5gEp3jzi4EA4WJHW8G0wAAAAp"/>
          <p:cNvPicPr>
            <a:picLocks noChangeAspect="1" noChangeArrowheads="1"/>
          </p:cNvPicPr>
          <p:nvPr/>
        </p:nvPicPr>
        <p:blipFill>
          <a:blip r:embed="rId4" cstate="print"/>
          <a:srcRect/>
          <a:stretch>
            <a:fillRect/>
          </a:stretch>
        </p:blipFill>
        <p:spPr bwMode="auto">
          <a:xfrm>
            <a:off x="714348" y="178572"/>
            <a:ext cx="3952902" cy="2964676"/>
          </a:xfrm>
          <a:prstGeom prst="rect">
            <a:avLst/>
          </a:prstGeom>
          <a:ln>
            <a:noFill/>
          </a:ln>
          <a:effectLst>
            <a:softEdge rad="112500"/>
          </a:effectLst>
        </p:spPr>
      </p:pic>
      <p:pic>
        <p:nvPicPr>
          <p:cNvPr id="7173" name="Picture 5" descr="C:\Users\User_\Desktop\Снимок.PNG"/>
          <p:cNvPicPr>
            <a:picLocks noChangeAspect="1" noChangeArrowheads="1"/>
          </p:cNvPicPr>
          <p:nvPr/>
        </p:nvPicPr>
        <p:blipFill>
          <a:blip r:embed="rId5"/>
          <a:srcRect/>
          <a:stretch>
            <a:fillRect/>
          </a:stretch>
        </p:blipFill>
        <p:spPr bwMode="auto">
          <a:xfrm>
            <a:off x="0" y="3429000"/>
            <a:ext cx="4437249" cy="3429000"/>
          </a:xfrm>
          <a:prstGeom prst="rect">
            <a:avLst/>
          </a:prstGeom>
          <a:ln>
            <a:noFill/>
          </a:ln>
          <a:effectLst>
            <a:softEdge rad="112500"/>
          </a:effectLst>
        </p:spPr>
      </p:pic>
      <p:pic>
        <p:nvPicPr>
          <p:cNvPr id="7174" name="Picture 6" descr="C:\Users\User_\Desktop\Снимок.PNG"/>
          <p:cNvPicPr>
            <a:picLocks noChangeAspect="1" noChangeArrowheads="1"/>
          </p:cNvPicPr>
          <p:nvPr/>
        </p:nvPicPr>
        <p:blipFill>
          <a:blip r:embed="rId6"/>
          <a:srcRect/>
          <a:stretch>
            <a:fillRect/>
          </a:stretch>
        </p:blipFill>
        <p:spPr bwMode="auto">
          <a:xfrm>
            <a:off x="4742606" y="3602795"/>
            <a:ext cx="4401394" cy="3255205"/>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9217" name="Picture 1" descr="C:\Users\User_\Desktop\Снимок.PNG"/>
          <p:cNvPicPr>
            <a:picLocks noChangeAspect="1" noChangeArrowheads="1"/>
          </p:cNvPicPr>
          <p:nvPr/>
        </p:nvPicPr>
        <p:blipFill>
          <a:blip r:embed="rId3"/>
          <a:srcRect/>
          <a:stretch>
            <a:fillRect/>
          </a:stretch>
        </p:blipFill>
        <p:spPr bwMode="auto">
          <a:xfrm>
            <a:off x="0" y="0"/>
            <a:ext cx="4286280" cy="3452511"/>
          </a:xfrm>
          <a:prstGeom prst="rect">
            <a:avLst/>
          </a:prstGeom>
          <a:ln>
            <a:noFill/>
          </a:ln>
          <a:effectLst>
            <a:softEdge rad="112500"/>
          </a:effectLst>
        </p:spPr>
      </p:pic>
      <p:pic>
        <p:nvPicPr>
          <p:cNvPr id="9218" name="Picture 2" descr="C:\Users\User_\Desktop\Снимок.PNG"/>
          <p:cNvPicPr>
            <a:picLocks noChangeAspect="1" noChangeArrowheads="1"/>
          </p:cNvPicPr>
          <p:nvPr/>
        </p:nvPicPr>
        <p:blipFill>
          <a:blip r:embed="rId4"/>
          <a:srcRect/>
          <a:stretch>
            <a:fillRect/>
          </a:stretch>
        </p:blipFill>
        <p:spPr bwMode="auto">
          <a:xfrm>
            <a:off x="428596" y="3392184"/>
            <a:ext cx="5779599" cy="3465816"/>
          </a:xfrm>
          <a:prstGeom prst="rect">
            <a:avLst/>
          </a:prstGeom>
          <a:ln>
            <a:noFill/>
          </a:ln>
          <a:effectLst>
            <a:softEdge rad="112500"/>
          </a:effectLst>
        </p:spPr>
      </p:pic>
      <p:pic>
        <p:nvPicPr>
          <p:cNvPr id="9219" name="Picture 3" descr="C:\Users\User_\Desktop\Снимок.PNG"/>
          <p:cNvPicPr>
            <a:picLocks noChangeAspect="1" noChangeArrowheads="1"/>
          </p:cNvPicPr>
          <p:nvPr/>
        </p:nvPicPr>
        <p:blipFill>
          <a:blip r:embed="rId5"/>
          <a:srcRect/>
          <a:stretch>
            <a:fillRect/>
          </a:stretch>
        </p:blipFill>
        <p:spPr bwMode="auto">
          <a:xfrm>
            <a:off x="5675480" y="0"/>
            <a:ext cx="3468520" cy="3990975"/>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https://phonoteka.org/uploads/posts/2021-05/1620703214_13-phonoteka_org-p-fon-kosmos-dlya-detei-doshkolnogo-vozrasta-1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8193" name="Picture 1" descr="C:\Users\User_\Desktop\Снимок.PNG"/>
          <p:cNvPicPr>
            <a:picLocks noChangeAspect="1" noChangeArrowheads="1"/>
          </p:cNvPicPr>
          <p:nvPr/>
        </p:nvPicPr>
        <p:blipFill>
          <a:blip r:embed="rId3"/>
          <a:srcRect/>
          <a:stretch>
            <a:fillRect/>
          </a:stretch>
        </p:blipFill>
        <p:spPr bwMode="auto">
          <a:xfrm>
            <a:off x="142843" y="642918"/>
            <a:ext cx="3691943" cy="5072098"/>
          </a:xfrm>
          <a:prstGeom prst="rect">
            <a:avLst/>
          </a:prstGeom>
          <a:ln>
            <a:noFill/>
          </a:ln>
          <a:effectLst>
            <a:softEdge rad="112500"/>
          </a:effectLst>
        </p:spPr>
      </p:pic>
      <p:pic>
        <p:nvPicPr>
          <p:cNvPr id="8194" name="Picture 2" descr="C:\Users\User_\Desktop\Снимок.PNG"/>
          <p:cNvPicPr>
            <a:picLocks noChangeAspect="1" noChangeArrowheads="1"/>
          </p:cNvPicPr>
          <p:nvPr/>
        </p:nvPicPr>
        <p:blipFill>
          <a:blip r:embed="rId4"/>
          <a:srcRect/>
          <a:stretch>
            <a:fillRect/>
          </a:stretch>
        </p:blipFill>
        <p:spPr bwMode="auto">
          <a:xfrm>
            <a:off x="3842040" y="0"/>
            <a:ext cx="5301960" cy="4330714"/>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TotalTime>
  <Words>468</Words>
  <PresentationFormat>Экран (4:3)</PresentationFormat>
  <Paragraphs>56</Paragraphs>
  <Slides>15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Asus</dc:creator>
  <cp:lastModifiedBy>User_</cp:lastModifiedBy>
  <cp:revision>24</cp:revision>
  <dcterms:created xsi:type="dcterms:W3CDTF">2022-04-21T00:24:01Z</dcterms:created>
  <dcterms:modified xsi:type="dcterms:W3CDTF">2026-04-16T11:47:53Z</dcterms:modified>
</cp:coreProperties>
</file>