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307" r:id="rId4"/>
    <p:sldId id="287" r:id="rId5"/>
    <p:sldId id="259" r:id="rId6"/>
    <p:sldId id="260" r:id="rId7"/>
    <p:sldId id="288" r:id="rId8"/>
    <p:sldId id="292" r:id="rId9"/>
    <p:sldId id="261" r:id="rId10"/>
    <p:sldId id="289" r:id="rId11"/>
    <p:sldId id="294" r:id="rId12"/>
    <p:sldId id="296" r:id="rId13"/>
    <p:sldId id="300" r:id="rId14"/>
    <p:sldId id="301" r:id="rId15"/>
    <p:sldId id="302" r:id="rId16"/>
    <p:sldId id="303" r:id="rId17"/>
    <p:sldId id="298" r:id="rId18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81" d="100"/>
          <a:sy n="81" d="100"/>
        </p:scale>
        <p:origin x="96" y="61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14D333-FDCB-4329-A859-5898B50244F0}" type="datetimeFigureOut">
              <a:rPr lang="ru-RU" smtClean="0"/>
              <a:t>29.04.2026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239B18-0305-4925-8B40-8A272722AEB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3138033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14D333-FDCB-4329-A859-5898B50244F0}" type="datetimeFigureOut">
              <a:rPr lang="ru-RU" smtClean="0"/>
              <a:t>29.04.2026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239B18-0305-4925-8B40-8A272722AEB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0733489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14D333-FDCB-4329-A859-5898B50244F0}" type="datetimeFigureOut">
              <a:rPr lang="ru-RU" smtClean="0"/>
              <a:t>29.04.2026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239B18-0305-4925-8B40-8A272722AEB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4388096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14D333-FDCB-4329-A859-5898B50244F0}" type="datetimeFigureOut">
              <a:rPr lang="ru-RU" smtClean="0"/>
              <a:t>29.04.2026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239B18-0305-4925-8B40-8A272722AEB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2632550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14D333-FDCB-4329-A859-5898B50244F0}" type="datetimeFigureOut">
              <a:rPr lang="ru-RU" smtClean="0"/>
              <a:t>29.04.2026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239B18-0305-4925-8B40-8A272722AEB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961333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14D333-FDCB-4329-A859-5898B50244F0}" type="datetimeFigureOut">
              <a:rPr lang="ru-RU" smtClean="0"/>
              <a:t>29.04.2026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239B18-0305-4925-8B40-8A272722AEB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6253456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14D333-FDCB-4329-A859-5898B50244F0}" type="datetimeFigureOut">
              <a:rPr lang="ru-RU" smtClean="0"/>
              <a:t>29.04.2026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239B18-0305-4925-8B40-8A272722AEB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031548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14D333-FDCB-4329-A859-5898B50244F0}" type="datetimeFigureOut">
              <a:rPr lang="ru-RU" smtClean="0"/>
              <a:t>29.04.2026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239B18-0305-4925-8B40-8A272722AEB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0956989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14D333-FDCB-4329-A859-5898B50244F0}" type="datetimeFigureOut">
              <a:rPr lang="ru-RU" smtClean="0"/>
              <a:t>29.04.2026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239B18-0305-4925-8B40-8A272722AEB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3046046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14D333-FDCB-4329-A859-5898B50244F0}" type="datetimeFigureOut">
              <a:rPr lang="ru-RU" smtClean="0"/>
              <a:t>29.04.2026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239B18-0305-4925-8B40-8A272722AEB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8183361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14D333-FDCB-4329-A859-5898B50244F0}" type="datetimeFigureOut">
              <a:rPr lang="ru-RU" smtClean="0"/>
              <a:t>29.04.2026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239B18-0305-4925-8B40-8A272722AEB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9073848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E14D333-FDCB-4329-A859-5898B50244F0}" type="datetimeFigureOut">
              <a:rPr lang="ru-RU" smtClean="0"/>
              <a:t>29.04.2026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D239B18-0305-4925-8B40-8A272722AEB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459997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8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728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4908061" y="1344244"/>
            <a:ext cx="6119446" cy="3196494"/>
          </a:xfrm>
        </p:spPr>
        <p:txBody>
          <a:bodyPr>
            <a:normAutofit/>
          </a:bodyPr>
          <a:lstStyle/>
          <a:p>
            <a:pPr>
              <a:lnSpc>
                <a:spcPts val="4125"/>
              </a:lnSpc>
              <a:spcAft>
                <a:spcPts val="750"/>
              </a:spcAft>
            </a:pPr>
            <a:r>
              <a:rPr lang="ru-RU" sz="3100" b="1" i="1" cap="all" dirty="0" smtClean="0">
                <a:solidFill>
                  <a:srgbClr val="00B0F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Опыт работы с детьми и родителями по пропаганде культуры здорового образа жизни</a:t>
            </a:r>
            <a:r>
              <a:rPr lang="ru-RU" sz="1050" dirty="0" smtClean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lang="ru-RU" sz="1050" dirty="0" smtClean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endParaRPr lang="ru-RU" sz="1400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9225083" y="4893408"/>
            <a:ext cx="2866293" cy="1143000"/>
          </a:xfrm>
        </p:spPr>
        <p:txBody>
          <a:bodyPr>
            <a:normAutofit/>
          </a:bodyPr>
          <a:lstStyle/>
          <a:p>
            <a:r>
              <a:rPr lang="ru-RU" sz="16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Подготовили и провели:</a:t>
            </a:r>
          </a:p>
          <a:p>
            <a:pPr>
              <a:lnSpc>
                <a:spcPct val="100000"/>
              </a:lnSpc>
            </a:pPr>
            <a:r>
              <a:rPr lang="ru-RU" sz="18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Марьясова </a:t>
            </a:r>
            <a:r>
              <a:rPr lang="ru-RU" sz="180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Г.А.</a:t>
            </a:r>
            <a:endParaRPr lang="ru-RU" sz="1800" dirty="0" smtClean="0">
              <a:solidFill>
                <a:schemeClr val="tx1">
                  <a:lumMod val="95000"/>
                  <a:lumOff val="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535563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588"/>
            <a:ext cx="12193588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2547815" y="1169076"/>
            <a:ext cx="6658708" cy="52619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90000"/>
              </a:lnSpc>
              <a:spcBef>
                <a:spcPts val="1000"/>
              </a:spcBef>
            </a:pPr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Личная 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гигиена. </a:t>
            </a:r>
            <a:endParaRPr lang="ru-RU" sz="28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lnSpc>
                <a:spcPct val="90000"/>
              </a:lnSpc>
              <a:spcBef>
                <a:spcPts val="1000"/>
              </a:spcBef>
            </a:pPr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Для 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правильного развития ребенка большое значение имеют внешние условия среды, в которых он растет и воспитывается. Родители должны создавать оптимальные санитарно-гигиенические условия в семье. Необходимо помнить, что гигиеническое воспитание с раннего возраста формирует характер, организованность, самостоятельность, прививает гигиенические навыки, которые помогут ребенку быть здоровым</a:t>
            </a:r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endParaRPr lang="ru-RU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685889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588"/>
            <a:ext cx="12193588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2547815" y="1169076"/>
            <a:ext cx="6658708" cy="530914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lnSpc>
                <a:spcPct val="90000"/>
              </a:lnSpc>
              <a:spcBef>
                <a:spcPts val="1000"/>
              </a:spcBef>
              <a:spcAft>
                <a:spcPts val="800"/>
              </a:spcAft>
              <a:buSzPts val="1000"/>
              <a:tabLst>
                <a:tab pos="457200" algn="l"/>
              </a:tabLst>
            </a:pP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Медицинская активность. </a:t>
            </a:r>
          </a:p>
          <a:p>
            <a:pPr lvl="0" algn="ctr">
              <a:lnSpc>
                <a:spcPct val="90000"/>
              </a:lnSpc>
              <a:spcBef>
                <a:spcPts val="1000"/>
              </a:spcBef>
              <a:spcAft>
                <a:spcPts val="800"/>
              </a:spcAft>
              <a:buSzPts val="1000"/>
              <a:tabLst>
                <a:tab pos="457200" algn="l"/>
              </a:tabLst>
            </a:pP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Под медицинской активностью понимают деятельность людей в области охраны, улучшения индивидуального и общественного здоровья в определенных социально экономических условиях. Она включает в себя: посещение медицинских учреждений, выполнение медицинских предписаний и советов, ответственное поведение при лечении и реабилитации, а также целенаправленную деятельность по формированию здорового образа жизни. На семье лежит важная роль в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здоровьесбережении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детей, мотивации к здоровому образу жизни и повышению медицинской активности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Станция 5</a:t>
            </a: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045072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88" y="0"/>
            <a:ext cx="12193588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2753801" y="2063359"/>
            <a:ext cx="6658708" cy="16527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90000"/>
              </a:lnSpc>
              <a:spcBef>
                <a:spcPts val="1000"/>
              </a:spcBef>
              <a:spcAft>
                <a:spcPts val="800"/>
              </a:spcAft>
              <a:buSzPts val="1000"/>
              <a:tabLst>
                <a:tab pos="457200" algn="l"/>
              </a:tabLst>
            </a:pP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Положительные эмоции. </a:t>
            </a:r>
          </a:p>
          <a:p>
            <a:pPr algn="ctr">
              <a:lnSpc>
                <a:spcPct val="90000"/>
              </a:lnSpc>
              <a:spcBef>
                <a:spcPts val="1000"/>
              </a:spcBef>
              <a:spcAft>
                <a:spcPts val="800"/>
              </a:spcAft>
              <a:buSzPts val="1000"/>
              <a:tabLst>
                <a:tab pos="457200" algn="l"/>
              </a:tabLst>
            </a:pP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Совместно проводимые мероприятия и праздники способствуют дружеским отношениям взрослых и детей.</a:t>
            </a:r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15938" y="78947"/>
            <a:ext cx="2798396" cy="373004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43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69906" y="3382989"/>
            <a:ext cx="2662011" cy="354825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44" name="Picture 4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1762" y="3783465"/>
            <a:ext cx="4185062" cy="303053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45" name="Picture 5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508" r="13510"/>
          <a:stretch/>
        </p:blipFill>
        <p:spPr bwMode="auto">
          <a:xfrm>
            <a:off x="392511" y="1102154"/>
            <a:ext cx="2361290" cy="373349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8998453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588"/>
            <a:ext cx="12193588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2501716" y="3486619"/>
            <a:ext cx="6658708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90000"/>
              </a:lnSpc>
              <a:spcBef>
                <a:spcPts val="1000"/>
              </a:spcBef>
              <a:spcAft>
                <a:spcPts val="800"/>
              </a:spcAft>
              <a:buSzPts val="1000"/>
              <a:tabLst>
                <a:tab pos="457200" algn="l"/>
              </a:tabLst>
            </a:pP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Воспитание личным поведением, исключающим вредные привычки, также способствует формированию навыков культуры здоровья, начиная с самого раннего возраста в семье.</a:t>
            </a:r>
          </a:p>
          <a:p>
            <a:pPr algn="ctr">
              <a:lnSpc>
                <a:spcPct val="90000"/>
              </a:lnSpc>
              <a:spcBef>
                <a:spcPts val="1000"/>
              </a:spcBef>
              <a:spcAft>
                <a:spcPts val="800"/>
              </a:spcAft>
              <a:buSzPts val="1000"/>
              <a:tabLst>
                <a:tab pos="457200" algn="l"/>
              </a:tabLst>
            </a:pP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Еще одна задача родителей донести до сознания своих детей, что вредные привычки легче предотвратить, чем потом от них избавиться.</a:t>
            </a:r>
          </a:p>
        </p:txBody>
      </p:sp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7054" y="0"/>
            <a:ext cx="6474946" cy="372977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1136004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588"/>
            <a:ext cx="12193588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2470455" y="950715"/>
            <a:ext cx="6658708" cy="51337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90000"/>
              </a:lnSpc>
              <a:spcBef>
                <a:spcPts val="1000"/>
              </a:spcBef>
              <a:spcAft>
                <a:spcPts val="800"/>
              </a:spcAft>
              <a:buSzPts val="1000"/>
              <a:tabLst>
                <a:tab pos="457200" algn="l"/>
              </a:tabLst>
            </a:pP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Выделяют факторы, оказывающие наибольшее влияние на формирование культуры здоровья человека:</a:t>
            </a:r>
          </a:p>
          <a:p>
            <a:pPr lvl="0" algn="ctr">
              <a:lnSpc>
                <a:spcPct val="90000"/>
              </a:lnSpc>
              <a:spcBef>
                <a:spcPts val="1000"/>
              </a:spcBef>
              <a:spcAft>
                <a:spcPts val="800"/>
              </a:spcAft>
              <a:buSzPts val="1000"/>
              <a:tabLst>
                <a:tab pos="457200" algn="l"/>
              </a:tabLst>
            </a:pP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общегигиенические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</a:p>
          <a:p>
            <a:pPr lvl="0" algn="ctr">
              <a:lnSpc>
                <a:spcPct val="90000"/>
              </a:lnSpc>
              <a:spcBef>
                <a:spcPts val="1000"/>
              </a:spcBef>
              <a:spcAft>
                <a:spcPts val="800"/>
              </a:spcAft>
              <a:buSzPts val="1000"/>
              <a:tabLst>
                <a:tab pos="457200" algn="l"/>
              </a:tabLst>
            </a:pP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физкультурно-оздоровительные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</a:p>
          <a:p>
            <a:pPr lvl="0" algn="ctr">
              <a:lnSpc>
                <a:spcPct val="90000"/>
              </a:lnSpc>
              <a:spcBef>
                <a:spcPts val="1000"/>
              </a:spcBef>
              <a:spcAft>
                <a:spcPts val="800"/>
              </a:spcAft>
              <a:buSzPts val="1000"/>
              <a:tabLst>
                <a:tab pos="457200" algn="l"/>
              </a:tabLst>
            </a:pP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культурно-просветительские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</a:p>
          <a:p>
            <a:pPr lvl="0" algn="ctr">
              <a:lnSpc>
                <a:spcPct val="90000"/>
              </a:lnSpc>
              <a:spcBef>
                <a:spcPts val="1000"/>
              </a:spcBef>
              <a:spcAft>
                <a:spcPts val="800"/>
              </a:spcAft>
              <a:buSzPts val="1000"/>
              <a:tabLst>
                <a:tab pos="457200" algn="l"/>
              </a:tabLst>
            </a:pP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экологические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</a:p>
          <a:p>
            <a:pPr lvl="0" algn="ctr">
              <a:lnSpc>
                <a:spcPct val="90000"/>
              </a:lnSpc>
              <a:spcBef>
                <a:spcPts val="1000"/>
              </a:spcBef>
              <a:spcAft>
                <a:spcPts val="800"/>
              </a:spcAft>
              <a:buSzPts val="1000"/>
              <a:tabLst>
                <a:tab pos="457200" algn="l"/>
              </a:tabLst>
            </a:pP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профилактические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ctr">
              <a:lnSpc>
                <a:spcPct val="90000"/>
              </a:lnSpc>
              <a:spcBef>
                <a:spcPts val="1000"/>
              </a:spcBef>
              <a:spcAft>
                <a:spcPts val="800"/>
              </a:spcAft>
              <a:buSzPts val="1000"/>
              <a:tabLst>
                <a:tab pos="457200" algn="l"/>
              </a:tabLst>
            </a:pP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Здоровье детей в большей степени зависит от взрослых. Основы здоровья закладываются в наиболее ранние периоды жизни.</a:t>
            </a:r>
          </a:p>
        </p:txBody>
      </p:sp>
    </p:spTree>
    <p:extLst>
      <p:ext uri="{BB962C8B-B14F-4D97-AF65-F5344CB8AC3E}">
        <p14:creationId xmlns:p14="http://schemas.microsoft.com/office/powerpoint/2010/main" val="37817245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3588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3591" y="790312"/>
            <a:ext cx="10788407" cy="606768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1493531" y="891911"/>
            <a:ext cx="6658708" cy="355379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ts val="2100"/>
              </a:lnSpc>
              <a:spcAft>
                <a:spcPts val="750"/>
              </a:spcAft>
            </a:pP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Пути укрепление здоровья детей:</a:t>
            </a:r>
          </a:p>
          <a:p>
            <a:pPr algn="ctr">
              <a:lnSpc>
                <a:spcPts val="2100"/>
              </a:lnSpc>
              <a:spcAft>
                <a:spcPts val="750"/>
              </a:spcAft>
            </a:pP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Здоровые родители-здоровые дети.</a:t>
            </a:r>
          </a:p>
          <a:p>
            <a:pPr algn="ctr">
              <a:lnSpc>
                <a:spcPts val="2100"/>
              </a:lnSpc>
              <a:spcAft>
                <a:spcPts val="750"/>
              </a:spcAft>
            </a:pP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Будущие родители должны ответственно подходить к рождению будущего ребенка. Большая доля здоровья ребенка закладывается еще при планировании будущего малыша, а затем во время его вынашивания. Во время внутриутробного развития плода и в первые годы жизни ребенка здоровье во многом определяется здоровьем родителей, прежде всего, матери.</a:t>
            </a:r>
          </a:p>
          <a:p>
            <a:pPr algn="ctr">
              <a:lnSpc>
                <a:spcPct val="90000"/>
              </a:lnSpc>
              <a:spcBef>
                <a:spcPts val="1000"/>
              </a:spcBef>
              <a:spcAft>
                <a:spcPts val="800"/>
              </a:spcAft>
              <a:buSzPts val="1000"/>
              <a:tabLst>
                <a:tab pos="457200" algn="l"/>
              </a:tabLst>
            </a:pP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014646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588"/>
            <a:ext cx="12193588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67051" y="3536950"/>
            <a:ext cx="4432300" cy="332263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2004158" y="618294"/>
            <a:ext cx="6096000" cy="3693319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Принципы ЗОЖ в основе здоровья детей.</a:t>
            </a:r>
          </a:p>
          <a:p>
            <a:pPr algn="ctr"/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Если поддерживать и укреплять здоровье малыша изо дня в день, постепенно, это станет непременной частью его жизни. Чтобы вырастить здоровых детей современным родителям нужно приложить не так много усилий, если немного пересмотреть свой образ жизни в сторону здоровья и полезных привычек.</a:t>
            </a:r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  <p:pic>
        <p:nvPicPr>
          <p:cNvPr id="15363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16947" y="1615586"/>
            <a:ext cx="4383087" cy="328612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5409014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588"/>
            <a:ext cx="12193588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2922953" y="2578744"/>
            <a:ext cx="6096000" cy="1323439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Вывод:</a:t>
            </a:r>
            <a:endParaRPr lang="ru-RU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Формирование культуры здоровья, ведение здорового образа жизни, совместная деятельность родителей и детей поможет укреплению здоровой и долгой жизни.</a:t>
            </a:r>
          </a:p>
        </p:txBody>
      </p:sp>
    </p:spTree>
    <p:extLst>
      <p:ext uri="{BB962C8B-B14F-4D97-AF65-F5344CB8AC3E}">
        <p14:creationId xmlns:p14="http://schemas.microsoft.com/office/powerpoint/2010/main" val="8629077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2800" b="1" u="sng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Цель:</a:t>
            </a:r>
            <a:r>
              <a:rPr lang="ru-RU" sz="2800" b="1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8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знакомство коллег </a:t>
            </a:r>
            <a:r>
              <a:rPr lang="ru-RU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 организацией </a:t>
            </a:r>
            <a:r>
              <a:rPr lang="ru-RU" sz="28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совместных </a:t>
            </a:r>
            <a:r>
              <a:rPr lang="ru-RU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действий педагогов, воспитанников и их родителей, направленных на укрепление здоровья </a:t>
            </a:r>
            <a:r>
              <a:rPr lang="ru-RU" sz="28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lang="ru-RU" sz="28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endParaRPr lang="ru-RU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58446" y="2060087"/>
            <a:ext cx="10515600" cy="4351338"/>
          </a:xfrm>
        </p:spPr>
        <p:txBody>
          <a:bodyPr/>
          <a:lstStyle/>
          <a:p>
            <a:pPr marL="0" indent="0">
              <a:buNone/>
            </a:pPr>
            <a:r>
              <a:rPr lang="ru-RU" b="1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Задачи:</a:t>
            </a:r>
          </a:p>
          <a:p>
            <a:pPr>
              <a:buFont typeface="Wingdings" pitchFamily="2" charset="2"/>
              <a:buChar char="§"/>
            </a:pP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Познакомить педагогов с различными  формами сотрудничества и  привлечения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родителей к формированию у детей желание вести здоровый образ жизни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>
              <a:buFont typeface="Wingdings" pitchFamily="2" charset="2"/>
              <a:buChar char="§"/>
            </a:pP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Повысить педагогическую культуру педагогов через просвещение. 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748063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71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427512" y="344384"/>
            <a:ext cx="10782793" cy="55987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ru-RU" sz="2800" b="1" u="sng" dirty="0">
                <a:solidFill>
                  <a:srgbClr val="000000"/>
                </a:solidFill>
                <a:latin typeface="Times New Roman"/>
                <a:cs typeface="Times New Roman"/>
              </a:rPr>
              <a:t>Этапы взаимодействия с родителями:</a:t>
            </a:r>
            <a:endParaRPr lang="ru-RU" sz="2800" u="sng" dirty="0">
              <a:ea typeface="Calibri"/>
              <a:cs typeface="Times New Roman"/>
            </a:endParaRPr>
          </a:p>
          <a:p>
            <a:pPr marL="342900" lvl="0" indent="-342900" algn="just">
              <a:lnSpc>
                <a:spcPct val="106000"/>
              </a:lnSpc>
              <a:spcAft>
                <a:spcPts val="0"/>
              </a:spcAft>
              <a:buFont typeface="Arial" pitchFamily="34" charset="0"/>
              <a:buChar char="•"/>
              <a:tabLst>
                <a:tab pos="457200" algn="l"/>
              </a:tabLst>
            </a:pPr>
            <a:r>
              <a:rPr lang="ru-RU" sz="2400" dirty="0">
                <a:solidFill>
                  <a:srgbClr val="000000"/>
                </a:solidFill>
                <a:latin typeface="Times New Roman"/>
                <a:ea typeface="Calibri"/>
              </a:rPr>
              <a:t>Установление партнерских отношений с семьей каждого ребенка.</a:t>
            </a:r>
            <a:endParaRPr lang="ru-RU" sz="2400" dirty="0"/>
          </a:p>
          <a:p>
            <a:pPr marL="342900" lvl="0" indent="-342900" algn="just">
              <a:lnSpc>
                <a:spcPct val="106000"/>
              </a:lnSpc>
              <a:spcAft>
                <a:spcPts val="0"/>
              </a:spcAft>
              <a:buFont typeface="Arial" pitchFamily="34" charset="0"/>
              <a:buChar char="•"/>
              <a:tabLst>
                <a:tab pos="457200" algn="l"/>
              </a:tabLst>
            </a:pPr>
            <a:r>
              <a:rPr lang="ru-RU" sz="2400" dirty="0">
                <a:solidFill>
                  <a:srgbClr val="000000"/>
                </a:solidFill>
                <a:latin typeface="Times New Roman"/>
                <a:ea typeface="Calibri"/>
              </a:rPr>
              <a:t>Выявление готовности семьи к активному взаимодействию с дошкольным учреждением по охране и укреплению физического и психического здоровья </a:t>
            </a:r>
            <a:r>
              <a:rPr lang="ru-RU" sz="2400" dirty="0" smtClean="0">
                <a:solidFill>
                  <a:srgbClr val="000000"/>
                </a:solidFill>
                <a:latin typeface="Times New Roman"/>
                <a:ea typeface="Calibri"/>
              </a:rPr>
              <a:t>детей.</a:t>
            </a:r>
            <a:endParaRPr lang="ru-RU" sz="2400" dirty="0"/>
          </a:p>
          <a:p>
            <a:pPr marL="342900" lvl="0" indent="-342900" algn="just">
              <a:lnSpc>
                <a:spcPct val="106000"/>
              </a:lnSpc>
              <a:spcAft>
                <a:spcPts val="0"/>
              </a:spcAft>
              <a:buFont typeface="Arial" pitchFamily="34" charset="0"/>
              <a:buChar char="•"/>
              <a:tabLst>
                <a:tab pos="457200" algn="l"/>
              </a:tabLst>
            </a:pPr>
            <a:r>
              <a:rPr lang="ru-RU" sz="2400" dirty="0">
                <a:solidFill>
                  <a:srgbClr val="000000"/>
                </a:solidFill>
                <a:latin typeface="Times New Roman"/>
                <a:ea typeface="Calibri"/>
              </a:rPr>
              <a:t>Повышение педагогической культуры родителей путем их просвещения о совершенствовании функций организма детей, повышение его защитных свойств и устойчивости к заболеваниям средствами движения, дыхательной гимнастики, массажа, (СУ-</a:t>
            </a:r>
            <a:r>
              <a:rPr lang="ru-RU" sz="2400" dirty="0" err="1">
                <a:solidFill>
                  <a:srgbClr val="000000"/>
                </a:solidFill>
                <a:latin typeface="Times New Roman"/>
                <a:ea typeface="Calibri"/>
              </a:rPr>
              <a:t>Джок</a:t>
            </a:r>
            <a:r>
              <a:rPr lang="ru-RU" sz="2400" dirty="0">
                <a:solidFill>
                  <a:srgbClr val="000000"/>
                </a:solidFill>
                <a:latin typeface="Times New Roman"/>
                <a:ea typeface="Calibri"/>
              </a:rPr>
              <a:t> шарики) </a:t>
            </a:r>
            <a:r>
              <a:rPr lang="ru-RU" sz="2400" dirty="0" smtClean="0">
                <a:solidFill>
                  <a:srgbClr val="000000"/>
                </a:solidFill>
                <a:latin typeface="Times New Roman"/>
                <a:ea typeface="Calibri"/>
              </a:rPr>
              <a:t>закаливания, </a:t>
            </a:r>
            <a:r>
              <a:rPr lang="ru-RU" sz="2400" dirty="0">
                <a:solidFill>
                  <a:srgbClr val="000000"/>
                </a:solidFill>
                <a:latin typeface="Times New Roman"/>
                <a:ea typeface="Calibri"/>
              </a:rPr>
              <a:t>и др.</a:t>
            </a:r>
            <a:endParaRPr lang="ru-RU" sz="2400" dirty="0"/>
          </a:p>
          <a:p>
            <a:pPr marL="342900" lvl="0" indent="-342900" algn="just">
              <a:lnSpc>
                <a:spcPct val="106000"/>
              </a:lnSpc>
              <a:spcAft>
                <a:spcPts val="0"/>
              </a:spcAft>
              <a:buFont typeface="Arial" pitchFamily="34" charset="0"/>
              <a:buChar char="•"/>
              <a:tabLst>
                <a:tab pos="457200" algn="l"/>
              </a:tabLst>
            </a:pPr>
            <a:r>
              <a:rPr lang="ru-RU" sz="2400" dirty="0">
                <a:solidFill>
                  <a:srgbClr val="000000"/>
                </a:solidFill>
                <a:latin typeface="Times New Roman"/>
                <a:ea typeface="Calibri"/>
              </a:rPr>
              <a:t>Воспитание потребности семьи в здоровом образе жизни: выработка привычки к соблюдению режима, потребность в физических упражнениях и </a:t>
            </a:r>
            <a:r>
              <a:rPr lang="ru-RU" sz="2400" dirty="0" smtClean="0">
                <a:solidFill>
                  <a:srgbClr val="000000"/>
                </a:solidFill>
                <a:latin typeface="Times New Roman"/>
                <a:ea typeface="Calibri"/>
              </a:rPr>
              <a:t>играх.</a:t>
            </a:r>
            <a:endParaRPr lang="ru-RU" sz="2400" dirty="0"/>
          </a:p>
          <a:p>
            <a:pPr marL="285750" indent="-285750">
              <a:buFont typeface="Arial" pitchFamily="34" charset="0"/>
              <a:buChar char="•"/>
            </a:pPr>
            <a:r>
              <a:rPr lang="ru-RU" sz="2400" dirty="0">
                <a:solidFill>
                  <a:srgbClr val="000000"/>
                </a:solidFill>
                <a:latin typeface="Times New Roman"/>
                <a:ea typeface="Calibri"/>
              </a:rPr>
              <a:t>Воспитание физических качеств, необходимых для полноценного развития </a:t>
            </a:r>
            <a:r>
              <a:rPr lang="ru-RU" sz="2400" dirty="0" smtClean="0">
                <a:solidFill>
                  <a:srgbClr val="000000"/>
                </a:solidFill>
                <a:latin typeface="Times New Roman"/>
                <a:ea typeface="Calibri"/>
              </a:rPr>
              <a:t>личности.</a:t>
            </a:r>
            <a:endParaRPr lang="ru-RU" sz="2400" dirty="0"/>
          </a:p>
        </p:txBody>
      </p:sp>
    </p:spTree>
    <p:extLst>
      <p:ext uri="{BB962C8B-B14F-4D97-AF65-F5344CB8AC3E}">
        <p14:creationId xmlns:p14="http://schemas.microsoft.com/office/powerpoint/2010/main" val="200184716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81892" y="1137872"/>
            <a:ext cx="10515600" cy="4351338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ru-RU" b="1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Ожидаемый результат работы с родителями:</a:t>
            </a:r>
            <a:endParaRPr lang="ru-RU" b="1" u="sng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планомерное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активное распространение педагогических знаний по формированию культуры ЗОЖ среди родителей;</a:t>
            </a:r>
          </a:p>
          <a:p>
            <a:pPr marL="0" indent="0">
              <a:buNone/>
            </a:pP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оказание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практической помощи семье в воспитании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у детей  стремлению к ЗОЖ ;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пропаганда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положительного опыта общественного и семейного воспитания по формированию культуры ЗОЖ;</a:t>
            </a:r>
          </a:p>
          <a:p>
            <a:pPr marL="0" indent="0">
              <a:buNone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вовлечение родителей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 закаливание, оздоровление и соблюдение режима дня;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активизация педагогического самообразования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родителей в вопросах ЗОЖ.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710698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588"/>
            <a:ext cx="12193588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391876" y="1758463"/>
            <a:ext cx="5158155" cy="4062046"/>
          </a:xfrm>
        </p:spPr>
        <p:txBody>
          <a:bodyPr>
            <a:normAutofit/>
          </a:bodyPr>
          <a:lstStyle/>
          <a:p>
            <a:pPr algn="ctr"/>
            <a:r>
              <a:rPr lang="ru-RU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Здоровый образ жизни семьи складывается из нескольких факторов:</a:t>
            </a:r>
            <a:br>
              <a:rPr lang="ru-RU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537656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588"/>
            <a:ext cx="12193588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20554413">
            <a:off x="5658190" y="2594707"/>
            <a:ext cx="5925799" cy="333326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Прямоугольник 2"/>
          <p:cNvSpPr/>
          <p:nvPr/>
        </p:nvSpPr>
        <p:spPr>
          <a:xfrm>
            <a:off x="257907" y="1170692"/>
            <a:ext cx="6096000" cy="3970318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lnSpc>
                <a:spcPct val="90000"/>
              </a:lnSpc>
              <a:spcBef>
                <a:spcPts val="1000"/>
              </a:spcBef>
            </a:pP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Теплые и доверительные отношения между членами семьи, проявление доброжелательности, уважение и любовь к детям, забота о здоровье и внимание к самочувствию, комфортность быта в семье все эти условия укрепляют психическое здоровье, а также положительно влияют на физическое здоровье взрослых и детей.</a:t>
            </a:r>
          </a:p>
        </p:txBody>
      </p:sp>
    </p:spTree>
    <p:extLst>
      <p:ext uri="{BB962C8B-B14F-4D97-AF65-F5344CB8AC3E}">
        <p14:creationId xmlns:p14="http://schemas.microsoft.com/office/powerpoint/2010/main" val="4376631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3588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257907" y="1037830"/>
            <a:ext cx="6096000" cy="5521512"/>
          </a:xfrm>
          <a:prstGeom prst="rect">
            <a:avLst/>
          </a:prstGeom>
        </p:spPr>
        <p:txBody>
          <a:bodyPr>
            <a:spAutoFit/>
          </a:bodyPr>
          <a:lstStyle/>
          <a:p>
            <a:pPr lvl="0">
              <a:lnSpc>
                <a:spcPct val="90000"/>
              </a:lnSpc>
              <a:spcBef>
                <a:spcPts val="1000"/>
              </a:spcBef>
              <a:spcAft>
                <a:spcPts val="800"/>
              </a:spcAft>
              <a:buSzPts val="1000"/>
              <a:tabLst>
                <a:tab pos="457200" algn="l"/>
              </a:tabLst>
            </a:pP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Здоровое питание. Для здоровья детей и взрослых вредными являются как избыточное, так и недостаточное питание. Ежедневный здоровый рацион семьи должен быть сбалансированным и полноценным, в него должны входить зерновые продукты, овощи, фрукты и зелень, молочные и кисломолочные продукты, нежирные сорта мяса и птицы, рыба, яйца, бобовые, в небольших количествах - орехи, растительное и сливочное масло</a:t>
            </a:r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ИГРА СЪЕДОБНОЕ НЕ СЪЕДОБНОЕ</a:t>
            </a:r>
            <a:endParaRPr lang="ru-RU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97575" y="2194170"/>
            <a:ext cx="6089650" cy="45481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2387240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588"/>
            <a:ext cx="12193588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2547815" y="1169076"/>
            <a:ext cx="6252308" cy="487415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90000"/>
              </a:lnSpc>
              <a:spcBef>
                <a:spcPts val="1000"/>
              </a:spcBef>
            </a:pP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Физическая активность. </a:t>
            </a:r>
          </a:p>
          <a:p>
            <a:pPr algn="ctr">
              <a:lnSpc>
                <a:spcPct val="90000"/>
              </a:lnSpc>
              <a:spcBef>
                <a:spcPts val="1000"/>
              </a:spcBef>
            </a:pP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Большое значение для семьи имеет физическое воспитание. Семья во многом определяет отношение детей к физической активности и их интерес к спорту. Этому способствуют близкое эмоциональное общение детей и взрослых и естественно возникающая их совместная деятельность (обсуждение успехов спортивной жизни детей, просмотр телевизионных спортивных передач и фильмов</a:t>
            </a:r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). </a:t>
            </a:r>
            <a:endParaRPr lang="ru-RU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884158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588"/>
            <a:ext cx="12193588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76815" y="156308"/>
            <a:ext cx="3981212" cy="530664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5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31752" y="429845"/>
            <a:ext cx="4245063" cy="565833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6" name="Picture 6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513" r="22820"/>
          <a:stretch/>
        </p:blipFill>
        <p:spPr bwMode="auto">
          <a:xfrm>
            <a:off x="0" y="1600812"/>
            <a:ext cx="3813630" cy="472965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5205435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507</TotalTime>
  <Words>792</Words>
  <Application>Microsoft Office PowerPoint</Application>
  <PresentationFormat>Широкоэкранный</PresentationFormat>
  <Paragraphs>47</Paragraphs>
  <Slides>17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17</vt:i4>
      </vt:variant>
    </vt:vector>
  </HeadingPairs>
  <TitlesOfParts>
    <vt:vector size="23" baseType="lpstr">
      <vt:lpstr>Arial</vt:lpstr>
      <vt:lpstr>Calibri</vt:lpstr>
      <vt:lpstr>Calibri Light</vt:lpstr>
      <vt:lpstr>Times New Roman</vt:lpstr>
      <vt:lpstr>Wingdings</vt:lpstr>
      <vt:lpstr>Тема Office</vt:lpstr>
      <vt:lpstr>Опыт работы с детьми и родителями по пропаганде культуры здорового образа жизни </vt:lpstr>
      <vt:lpstr>Цель: знакомство коллег с организацией совместных действий педагогов, воспитанников и их родителей, направленных на укрепление здоровья  </vt:lpstr>
      <vt:lpstr>Презентация PowerPoint</vt:lpstr>
      <vt:lpstr>Презентация PowerPoint</vt:lpstr>
      <vt:lpstr>Здоровый образ жизни семьи складывается из нескольких факторов: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diakov.net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Опыт работы с детьми и родителями по пропаганде культуры здорового образа жизни </dc:title>
  <dc:creator>RePack by Diakov</dc:creator>
  <cp:lastModifiedBy>PC</cp:lastModifiedBy>
  <cp:revision>56</cp:revision>
  <dcterms:created xsi:type="dcterms:W3CDTF">2025-09-24T11:12:04Z</dcterms:created>
  <dcterms:modified xsi:type="dcterms:W3CDTF">2026-04-29T11:51:02Z</dcterms:modified>
</cp:coreProperties>
</file>