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Сложение рациональных чисел</a:t>
            </a:r>
            <a:br>
              <a:rPr lang="ru-RU" dirty="0" smtClean="0"/>
            </a:br>
            <a:r>
              <a:rPr lang="ru-RU" sz="3000" dirty="0" smtClean="0"/>
              <a:t>Урок математики, 6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7232848" cy="12192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 smtClean="0"/>
              <a:t>Автор: </a:t>
            </a:r>
            <a:r>
              <a:rPr lang="ru-RU" dirty="0" err="1" smtClean="0"/>
              <a:t>Малухина</a:t>
            </a:r>
            <a:r>
              <a:rPr lang="ru-RU" dirty="0" smtClean="0"/>
              <a:t> Олеся Викторовна</a:t>
            </a:r>
          </a:p>
          <a:p>
            <a:pPr algn="r"/>
            <a:r>
              <a:rPr lang="ru-RU" dirty="0" smtClean="0"/>
              <a:t>Учитель математики</a:t>
            </a:r>
          </a:p>
          <a:p>
            <a:pPr algn="r"/>
            <a:r>
              <a:rPr lang="ru-RU" dirty="0" smtClean="0"/>
              <a:t>МБОУ СШ №55</a:t>
            </a:r>
          </a:p>
          <a:p>
            <a:pPr algn="r"/>
            <a:r>
              <a:rPr lang="ru-RU" dirty="0"/>
              <a:t>г</a:t>
            </a:r>
            <a:r>
              <a:rPr lang="ru-RU" dirty="0" smtClean="0"/>
              <a:t>. Твери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4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3557" y="752708"/>
            <a:ext cx="21237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u="sng" dirty="0" smtClean="0"/>
              <a:t>Посчитай:</a:t>
            </a:r>
            <a:endParaRPr lang="ru-RU" sz="30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700808"/>
            <a:ext cx="36724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  9 + (-4)  = 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6,5 </a:t>
            </a:r>
            <a:r>
              <a:rPr lang="ru-RU" sz="4000" b="1" dirty="0">
                <a:solidFill>
                  <a:srgbClr val="002060"/>
                </a:solidFill>
              </a:rPr>
              <a:t>+ </a:t>
            </a:r>
            <a:r>
              <a:rPr lang="ru-RU" sz="4000" b="1" dirty="0" smtClean="0">
                <a:solidFill>
                  <a:srgbClr val="002060"/>
                </a:solidFill>
              </a:rPr>
              <a:t>(-6)  </a:t>
            </a:r>
            <a:r>
              <a:rPr lang="ru-RU" sz="4000" b="1" dirty="0">
                <a:solidFill>
                  <a:srgbClr val="002060"/>
                </a:solidFill>
              </a:rPr>
              <a:t>=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-7 </a:t>
            </a:r>
            <a:r>
              <a:rPr lang="ru-RU" sz="4000" b="1" dirty="0">
                <a:solidFill>
                  <a:srgbClr val="002060"/>
                </a:solidFill>
              </a:rPr>
              <a:t>+ (-5)  =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 8 + (-8)  =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20 + (-40) =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89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3557" y="752708"/>
            <a:ext cx="21237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u="sng" dirty="0" smtClean="0"/>
              <a:t>Посчитай:</a:t>
            </a:r>
            <a:endParaRPr lang="ru-RU" sz="30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700808"/>
            <a:ext cx="36724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  9 + (-4)  = 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6,5 </a:t>
            </a:r>
            <a:r>
              <a:rPr lang="ru-RU" sz="4000" b="1" dirty="0">
                <a:solidFill>
                  <a:srgbClr val="002060"/>
                </a:solidFill>
              </a:rPr>
              <a:t>+ </a:t>
            </a:r>
            <a:r>
              <a:rPr lang="ru-RU" sz="4000" b="1" dirty="0" smtClean="0">
                <a:solidFill>
                  <a:srgbClr val="002060"/>
                </a:solidFill>
              </a:rPr>
              <a:t>(-6)  </a:t>
            </a:r>
            <a:r>
              <a:rPr lang="ru-RU" sz="4000" b="1" dirty="0">
                <a:solidFill>
                  <a:srgbClr val="002060"/>
                </a:solidFill>
              </a:rPr>
              <a:t>=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-7 </a:t>
            </a:r>
            <a:r>
              <a:rPr lang="ru-RU" sz="4000" b="1" dirty="0">
                <a:solidFill>
                  <a:srgbClr val="002060"/>
                </a:solidFill>
              </a:rPr>
              <a:t>+ (-5)  =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 8 + (-8)  =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20 + (-40) =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0806" y="1690501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5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4872" y="2595409"/>
            <a:ext cx="1069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-0,5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22688" y="3547467"/>
            <a:ext cx="926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-12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6116" y="443711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1116" y="5391245"/>
            <a:ext cx="926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-20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7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772400" cy="2200275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latin typeface="Bahnschrift SemiBold" panose="020B0502040204020203" pitchFamily="34" charset="0"/>
              </a:rPr>
              <a:t>Сколько   верных ответов   у   тебя получилось?</a:t>
            </a:r>
            <a:endParaRPr lang="ru-RU" sz="5000" b="1" dirty="0">
              <a:latin typeface="Bahnschrift SemiBold" panose="020B0502040204020203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8065" y="4626864"/>
            <a:ext cx="3346648" cy="1754464"/>
          </a:xfrm>
        </p:spPr>
        <p:txBody>
          <a:bodyPr>
            <a:noAutofit/>
          </a:bodyPr>
          <a:lstStyle/>
          <a:p>
            <a:r>
              <a:rPr lang="ru-RU" sz="5000" dirty="0"/>
              <a:t>з</a:t>
            </a:r>
            <a:r>
              <a:rPr lang="ru-RU" sz="5000" dirty="0" smtClean="0"/>
              <a:t>апиши </a:t>
            </a:r>
          </a:p>
          <a:p>
            <a:r>
              <a:rPr lang="ru-RU" sz="5000" dirty="0" smtClean="0"/>
              <a:t>это число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223855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548680"/>
            <a:ext cx="462338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000" dirty="0" smtClean="0">
                <a:solidFill>
                  <a:schemeClr val="accent2">
                    <a:lumMod val="50000"/>
                  </a:schemeClr>
                </a:solidFill>
                <a:latin typeface="Bahnschrift SemiBold" panose="020B0502040204020203" pitchFamily="34" charset="0"/>
              </a:rPr>
              <a:t>Подсчет очков</a:t>
            </a:r>
          </a:p>
          <a:p>
            <a:endParaRPr lang="ru-RU" sz="4000" dirty="0">
              <a:latin typeface="Bahnschrift SemiBold" panose="020B0502040204020203" pitchFamily="34" charset="0"/>
            </a:endParaRPr>
          </a:p>
          <a:p>
            <a:endParaRPr lang="ru-RU" sz="4000" dirty="0">
              <a:latin typeface="Bahnschrift SemiBold" panose="020B0502040204020203" pitchFamily="34" charset="0"/>
            </a:endParaRPr>
          </a:p>
          <a:p>
            <a:pPr algn="ctr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Bahnschrift SemiBold" panose="020B0502040204020203" pitchFamily="34" charset="0"/>
              </a:rPr>
              <a:t>9-10 очков:   «5»</a:t>
            </a:r>
          </a:p>
          <a:p>
            <a:endParaRPr lang="ru-RU" sz="4000" dirty="0">
              <a:solidFill>
                <a:schemeClr val="tx2">
                  <a:lumMod val="75000"/>
                </a:schemeClr>
              </a:solidFill>
              <a:latin typeface="Bahnschrift SemiBold" panose="020B0502040204020203" pitchFamily="34" charset="0"/>
            </a:endParaRPr>
          </a:p>
          <a:p>
            <a:pPr algn="ctr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Bahnschrift SemiBold" panose="020B0502040204020203" pitchFamily="34" charset="0"/>
              </a:rPr>
              <a:t>6-8 очков:    «4»</a:t>
            </a:r>
          </a:p>
          <a:p>
            <a:endParaRPr lang="ru-RU" sz="4000" dirty="0">
              <a:solidFill>
                <a:schemeClr val="tx2">
                  <a:lumMod val="75000"/>
                </a:schemeClr>
              </a:solidFill>
              <a:latin typeface="Bahnschrift SemiBold" panose="020B0502040204020203" pitchFamily="34" charset="0"/>
            </a:endParaRPr>
          </a:p>
          <a:p>
            <a:pPr algn="ctr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Bahnschrift SemiBold" panose="020B0502040204020203" pitchFamily="34" charset="0"/>
              </a:rPr>
              <a:t>4-7 очков:    «3»</a:t>
            </a:r>
          </a:p>
          <a:p>
            <a:endParaRPr lang="ru-RU" sz="4000" dirty="0" smtClean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01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971600" y="148478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83705" y="133347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51621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79613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76056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35597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67980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91581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12372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40364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011101" y="164424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813003" y="1644243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-3</a:t>
            </a:r>
            <a:endParaRPr lang="ru-RU" sz="3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835696" y="1644986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-7</a:t>
            </a:r>
            <a:endParaRPr lang="ru-RU" sz="3000" b="1" dirty="0"/>
          </a:p>
        </p:txBody>
      </p:sp>
      <p:sp>
        <p:nvSpPr>
          <p:cNvPr id="39" name="Дуга 38"/>
          <p:cNvSpPr/>
          <p:nvPr/>
        </p:nvSpPr>
        <p:spPr>
          <a:xfrm rot="18955419">
            <a:off x="1511057" y="759626"/>
            <a:ext cx="4105662" cy="4041131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4860032" y="1196752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266369" y="260648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+4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2384" y="2276872"/>
            <a:ext cx="225895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-7 + 4 = -3</a:t>
            </a:r>
            <a:endParaRPr lang="ru-RU" sz="3500" b="1" dirty="0">
              <a:solidFill>
                <a:srgbClr val="230DC3"/>
              </a:solidFill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967208" y="4149080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179313" y="399776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511824" y="400112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791744" y="400112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071664" y="40050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351584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663588" y="40050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911424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119336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399256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00480" y="4968586"/>
            <a:ext cx="21098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-3 + 3 = 0</a:t>
            </a:r>
            <a:endParaRPr lang="ru-RU" sz="3500" b="1" dirty="0">
              <a:solidFill>
                <a:srgbClr val="230DC3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52763" y="4301480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-3</a:t>
            </a:r>
            <a:endParaRPr lang="ru-RU" sz="3000" b="1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4877123" y="4274749"/>
            <a:ext cx="397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/>
              <a:t>0</a:t>
            </a:r>
            <a:endParaRPr lang="ru-RU" sz="3000" dirty="0"/>
          </a:p>
        </p:txBody>
      </p:sp>
      <p:sp>
        <p:nvSpPr>
          <p:cNvPr id="68" name="Дуга 67"/>
          <p:cNvSpPr/>
          <p:nvPr/>
        </p:nvSpPr>
        <p:spPr>
          <a:xfrm rot="18966889">
            <a:off x="2511565" y="3575275"/>
            <a:ext cx="2918983" cy="2853948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 стрелкой 68"/>
          <p:cNvCxnSpPr/>
          <p:nvPr/>
        </p:nvCxnSpPr>
        <p:spPr>
          <a:xfrm>
            <a:off x="4848998" y="3835188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667980" y="2962043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+3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22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1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9" grpId="0"/>
      <p:bldP spid="50" grpId="0"/>
      <p:bldP spid="65" grpId="0"/>
      <p:bldP spid="66" grpId="0"/>
      <p:bldP spid="67" grpId="0"/>
      <p:bldP spid="68" grpId="0" animBg="1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971600" y="148478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83705" y="133347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51621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79613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76056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35597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67980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91581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12372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40364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428380" y="172287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788132" y="1614191"/>
            <a:ext cx="7184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3,5</a:t>
            </a:r>
            <a:endParaRPr lang="ru-RU" sz="3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328506" y="1606877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-2,5</a:t>
            </a:r>
            <a:endParaRPr lang="ru-RU" sz="3000" b="1" dirty="0"/>
          </a:p>
        </p:txBody>
      </p:sp>
      <p:sp>
        <p:nvSpPr>
          <p:cNvPr id="39" name="Дуга 38"/>
          <p:cNvSpPr/>
          <p:nvPr/>
        </p:nvSpPr>
        <p:spPr>
          <a:xfrm rot="18955419">
            <a:off x="772621" y="528855"/>
            <a:ext cx="6131013" cy="5922699"/>
          </a:xfrm>
          <a:prstGeom prst="arc">
            <a:avLst>
              <a:gd name="adj1" fmla="val 16200000"/>
              <a:gd name="adj2" fmla="val 21581035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5889398" y="1212587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619896" y="404664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2384" y="2276872"/>
            <a:ext cx="286007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-2,5 + 6 = 3,5</a:t>
            </a:r>
            <a:endParaRPr lang="ru-RU" sz="3500" b="1" dirty="0">
              <a:solidFill>
                <a:srgbClr val="230DC3"/>
              </a:solidFill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967208" y="4149080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179313" y="399776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511824" y="400112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791744" y="400112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071664" y="40050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351584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663588" y="40050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911424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119336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399256" y="401344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317283" y="4301480"/>
            <a:ext cx="397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/>
              <a:t>0</a:t>
            </a:r>
            <a:endParaRPr lang="ru-RU" sz="3000" dirty="0"/>
          </a:p>
        </p:txBody>
      </p:sp>
      <p:sp>
        <p:nvSpPr>
          <p:cNvPr id="30" name="TextBox 29"/>
          <p:cNvSpPr txBox="1"/>
          <p:nvPr/>
        </p:nvSpPr>
        <p:spPr>
          <a:xfrm>
            <a:off x="1855138" y="4250686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-6</a:t>
            </a:r>
            <a:endParaRPr lang="ru-RU" sz="3000" b="1" dirty="0"/>
          </a:p>
        </p:txBody>
      </p:sp>
      <p:sp>
        <p:nvSpPr>
          <p:cNvPr id="31" name="Дуга 30"/>
          <p:cNvSpPr/>
          <p:nvPr/>
        </p:nvSpPr>
        <p:spPr>
          <a:xfrm rot="18966889">
            <a:off x="1592665" y="3520466"/>
            <a:ext cx="3484839" cy="3353996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4429499" y="3835188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43330" y="2984913"/>
            <a:ext cx="894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+3,5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00480" y="4968586"/>
            <a:ext cx="300915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-6 + 3,5 = -2,5</a:t>
            </a:r>
            <a:endParaRPr lang="ru-RU" sz="3500" b="1" dirty="0">
              <a:solidFill>
                <a:srgbClr val="230DC3"/>
              </a:solidFill>
            </a:endParaRPr>
          </a:p>
        </p:txBody>
      </p:sp>
      <p:sp>
        <p:nvSpPr>
          <p:cNvPr id="3" name="Блок-схема: узел 2"/>
          <p:cNvSpPr/>
          <p:nvPr/>
        </p:nvSpPr>
        <p:spPr>
          <a:xfrm>
            <a:off x="1648277" y="1394849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узел 36"/>
          <p:cNvSpPr/>
          <p:nvPr/>
        </p:nvSpPr>
        <p:spPr>
          <a:xfrm>
            <a:off x="6054505" y="1394849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170284" y="1667542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1</a:t>
            </a:r>
            <a:endParaRPr lang="ru-RU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4899314" y="1645349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2</a:t>
            </a:r>
            <a:endParaRPr lang="ru-RU" sz="2500" dirty="0"/>
          </a:p>
        </p:txBody>
      </p:sp>
      <p:sp>
        <p:nvSpPr>
          <p:cNvPr id="40" name="TextBox 39"/>
          <p:cNvSpPr txBox="1"/>
          <p:nvPr/>
        </p:nvSpPr>
        <p:spPr>
          <a:xfrm>
            <a:off x="2652763" y="1658577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-1</a:t>
            </a:r>
            <a:endParaRPr lang="ru-RU" sz="2500" dirty="0"/>
          </a:p>
        </p:txBody>
      </p:sp>
      <p:sp>
        <p:nvSpPr>
          <p:cNvPr id="42" name="Блок-схема: узел 41"/>
          <p:cNvSpPr/>
          <p:nvPr/>
        </p:nvSpPr>
        <p:spPr>
          <a:xfrm>
            <a:off x="4596487" y="4043466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4265992" y="4250686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-2,5</a:t>
            </a:r>
            <a:endParaRPr lang="ru-RU" sz="3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561136" y="4301480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-1</a:t>
            </a:r>
            <a:endParaRPr lang="ru-RU" sz="2500" dirty="0"/>
          </a:p>
        </p:txBody>
      </p:sp>
      <p:sp>
        <p:nvSpPr>
          <p:cNvPr id="45" name="TextBox 44"/>
          <p:cNvSpPr txBox="1"/>
          <p:nvPr/>
        </p:nvSpPr>
        <p:spPr>
          <a:xfrm>
            <a:off x="3447413" y="4303511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-4</a:t>
            </a:r>
            <a:endParaRPr lang="ru-RU" sz="2500" dirty="0"/>
          </a:p>
        </p:txBody>
      </p:sp>
      <p:sp>
        <p:nvSpPr>
          <p:cNvPr id="46" name="TextBox 45"/>
          <p:cNvSpPr txBox="1"/>
          <p:nvPr/>
        </p:nvSpPr>
        <p:spPr>
          <a:xfrm>
            <a:off x="2652763" y="4327630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-5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5531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39" grpId="0" animBg="1"/>
      <p:bldP spid="49" grpId="0"/>
      <p:bldP spid="50" grpId="0"/>
      <p:bldP spid="2" grpId="0"/>
      <p:bldP spid="30" grpId="0"/>
      <p:bldP spid="31" grpId="0" animBg="1"/>
      <p:bldP spid="34" grpId="0"/>
      <p:bldP spid="35" grpId="0"/>
      <p:bldP spid="3" grpId="0" animBg="1"/>
      <p:bldP spid="37" grpId="0" animBg="1"/>
      <p:bldP spid="4" grpId="0"/>
      <p:bldP spid="6" grpId="0"/>
      <p:bldP spid="40" grpId="0"/>
      <p:bldP spid="42" grpId="0" animBg="1"/>
      <p:bldP spid="43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>
            <a:off x="777515" y="1380717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6989620" y="122940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322131" y="123276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602051" y="123276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881971" y="123670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161891" y="124508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473895" y="123670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21731" y="124508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929643" y="124508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09563" y="124508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17016" y="154017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18918" y="1540176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-3</a:t>
            </a:r>
            <a:endParaRPr lang="ru-RU" sz="3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41611" y="1540919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-7</a:t>
            </a:r>
            <a:endParaRPr lang="ru-RU" sz="30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665947" y="1092685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18955419">
            <a:off x="1278468" y="631466"/>
            <a:ext cx="4079486" cy="3982910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000058" y="536020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+4</a:t>
            </a:r>
            <a:endParaRPr lang="ru-RU" sz="2800" b="1" dirty="0">
              <a:solidFill>
                <a:srgbClr val="FF0000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751688" y="2708313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963793" y="255700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96304" y="256035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576224" y="256035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856144" y="256429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136064" y="257268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448068" y="256429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695904" y="257268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03816" y="257268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183736" y="257268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437243" y="2860713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-3</a:t>
            </a:r>
            <a:endParaRPr lang="ru-RU" sz="30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661603" y="2833982"/>
            <a:ext cx="397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/>
              <a:t>0</a:t>
            </a:r>
            <a:endParaRPr lang="ru-RU" sz="3000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4633478" y="2394421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429355" y="2006144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2" name="Дуга 31"/>
          <p:cNvSpPr/>
          <p:nvPr/>
        </p:nvSpPr>
        <p:spPr>
          <a:xfrm rot="18966889">
            <a:off x="2267382" y="2127845"/>
            <a:ext cx="2918983" cy="2853948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807803" y="472514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019908" y="457383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352419" y="457719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632339" y="457719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912259" y="458112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192179" y="45895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504183" y="458112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752019" y="45895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959931" y="45895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239851" y="45895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725601" y="4452947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456099" y="3645024"/>
            <a:ext cx="595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5" name="Блок-схема: узел 44"/>
          <p:cNvSpPr/>
          <p:nvPr/>
        </p:nvSpPr>
        <p:spPr>
          <a:xfrm>
            <a:off x="1484480" y="4635209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5890708" y="4635209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 rot="18955419">
            <a:off x="641102" y="3730234"/>
            <a:ext cx="6041815" cy="5843213"/>
          </a:xfrm>
          <a:prstGeom prst="arc">
            <a:avLst>
              <a:gd name="adj1" fmla="val 16200000"/>
              <a:gd name="adj2" fmla="val 21581035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807804" y="6093296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019909" y="594198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352420" y="594534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632340" y="594534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912260" y="594928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192180" y="59576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504184" y="594928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52020" y="59576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959932" y="59576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239852" y="595766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6157879" y="6245696"/>
            <a:ext cx="3978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/>
              <a:t>0</a:t>
            </a:r>
            <a:endParaRPr lang="ru-RU" sz="3000" dirty="0"/>
          </a:p>
        </p:txBody>
      </p:sp>
      <p:sp>
        <p:nvSpPr>
          <p:cNvPr id="59" name="TextBox 58"/>
          <p:cNvSpPr txBox="1"/>
          <p:nvPr/>
        </p:nvSpPr>
        <p:spPr>
          <a:xfrm>
            <a:off x="1695734" y="6194902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-6</a:t>
            </a:r>
            <a:endParaRPr lang="ru-RU" sz="3000" b="1" dirty="0"/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4270095" y="5779404"/>
            <a:ext cx="206769" cy="17826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Блок-схема: узел 60"/>
          <p:cNvSpPr/>
          <p:nvPr/>
        </p:nvSpPr>
        <p:spPr>
          <a:xfrm>
            <a:off x="4437083" y="5987682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4106588" y="6194902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-2,5</a:t>
            </a:r>
            <a:endParaRPr lang="ru-RU" sz="3000" b="1" dirty="0"/>
          </a:p>
        </p:txBody>
      </p:sp>
      <p:sp>
        <p:nvSpPr>
          <p:cNvPr id="66" name="Дуга 65"/>
          <p:cNvSpPr/>
          <p:nvPr/>
        </p:nvSpPr>
        <p:spPr>
          <a:xfrm rot="18966889">
            <a:off x="1399553" y="5445102"/>
            <a:ext cx="3484839" cy="3353996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2700296" y="5345314"/>
            <a:ext cx="894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+3,5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113225" y="4784701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-2,5</a:t>
            </a:r>
            <a:endParaRPr lang="ru-RU" sz="3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5621907" y="4823608"/>
            <a:ext cx="7184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3,5</a:t>
            </a:r>
            <a:endParaRPr lang="ru-RU" sz="3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3305251" y="479131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64944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3557" y="752708"/>
            <a:ext cx="21237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u="sng" dirty="0" smtClean="0"/>
              <a:t>Посчитай:</a:t>
            </a:r>
            <a:endParaRPr lang="ru-RU" sz="30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266771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  -3 + 6  = 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 -7 + 5  = 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-15 + 10 =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 -9 + 9  =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4000" b="1" dirty="0" smtClean="0">
                <a:solidFill>
                  <a:srgbClr val="002060"/>
                </a:solidFill>
              </a:rPr>
              <a:t>  -8 + 10 =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6511" y="167317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3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0881" y="2636912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-2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7280" y="3501008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-5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3911" y="443711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0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93041" y="5363677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32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772400" cy="2200275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latin typeface="Bahnschrift SemiBold" panose="020B0502040204020203" pitchFamily="34" charset="0"/>
              </a:rPr>
              <a:t>Сколько   верных ответов   у   тебя получилось?</a:t>
            </a:r>
            <a:endParaRPr lang="ru-RU" sz="5000" b="1" dirty="0">
              <a:latin typeface="Bahnschrift SemiBold" panose="020B0502040204020203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8065" y="4626864"/>
            <a:ext cx="3346648" cy="1754464"/>
          </a:xfrm>
        </p:spPr>
        <p:txBody>
          <a:bodyPr>
            <a:noAutofit/>
          </a:bodyPr>
          <a:lstStyle/>
          <a:p>
            <a:r>
              <a:rPr lang="ru-RU" sz="5000" dirty="0"/>
              <a:t>з</a:t>
            </a:r>
            <a:r>
              <a:rPr lang="ru-RU" sz="5000" dirty="0" smtClean="0"/>
              <a:t>апиши </a:t>
            </a:r>
          </a:p>
          <a:p>
            <a:r>
              <a:rPr lang="ru-RU" sz="5000" dirty="0" smtClean="0"/>
              <a:t>это число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4320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>
            <a:off x="971600" y="148478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183705" y="133347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51621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796136" y="13368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076056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35597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667980" y="134076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15816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12372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03648" y="13491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24795" y="164424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5093115" y="1124744"/>
            <a:ext cx="270973" cy="208729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77123" y="164424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4</a:t>
            </a:r>
            <a:endParaRPr lang="ru-RU" sz="3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17283" y="164424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6</a:t>
            </a:r>
            <a:endParaRPr lang="ru-RU" sz="3000" b="1" dirty="0"/>
          </a:p>
        </p:txBody>
      </p:sp>
      <p:sp>
        <p:nvSpPr>
          <p:cNvPr id="22" name="Дуга 21"/>
          <p:cNvSpPr/>
          <p:nvPr/>
        </p:nvSpPr>
        <p:spPr>
          <a:xfrm rot="18966889">
            <a:off x="4876358" y="1028533"/>
            <a:ext cx="1830098" cy="1850417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543502" y="530340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</a:t>
            </a:r>
            <a:r>
              <a:rPr lang="ru-RU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0480" y="2348880"/>
            <a:ext cx="267092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>
                <a:solidFill>
                  <a:srgbClr val="230DC3"/>
                </a:solidFill>
              </a:rPr>
              <a:t>+</a:t>
            </a:r>
            <a:r>
              <a:rPr lang="ru-RU" sz="3500" b="1" dirty="0" smtClean="0">
                <a:solidFill>
                  <a:srgbClr val="230DC3"/>
                </a:solidFill>
              </a:rPr>
              <a:t>6 + (-2) = 4</a:t>
            </a:r>
            <a:endParaRPr lang="ru-RU" sz="3500" b="1" dirty="0">
              <a:solidFill>
                <a:srgbClr val="230DC3"/>
              </a:solidFill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883655" y="436510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095760" y="421379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428271" y="421715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708191" y="421715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988111" y="422108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268031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580035" y="422108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27871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035783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315703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3611146" y="4044515"/>
            <a:ext cx="152287" cy="104365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543502" y="452456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3</a:t>
            </a:r>
            <a:endParaRPr lang="ru-RU" sz="3000" b="1" dirty="0"/>
          </a:p>
        </p:txBody>
      </p:sp>
      <p:sp>
        <p:nvSpPr>
          <p:cNvPr id="52" name="Дуга 51"/>
          <p:cNvSpPr/>
          <p:nvPr/>
        </p:nvSpPr>
        <p:spPr>
          <a:xfrm rot="18966889">
            <a:off x="3312307" y="3690976"/>
            <a:ext cx="2781117" cy="2908278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863287" y="5229200"/>
            <a:ext cx="240803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3 + (-3) = 0</a:t>
            </a:r>
            <a:endParaRPr lang="ru-RU" sz="3500" b="1" dirty="0">
              <a:solidFill>
                <a:srgbClr val="230DC3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365567" y="4524563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99141" y="3133116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-3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2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6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/>
      <p:bldP spid="31" grpId="0"/>
      <p:bldP spid="45" grpId="0"/>
      <p:bldP spid="52" grpId="0" animBg="1"/>
      <p:bldP spid="62" grpId="0"/>
      <p:bldP spid="63" grpId="0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>
            <a:off x="827584" y="1606855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7039689" y="145554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372200" y="145890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652120" y="145890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932040" y="146283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211960" y="147122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23964" y="146283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71800" y="147122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979712" y="147122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59632" y="147122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3168629" y="1351179"/>
            <a:ext cx="123352" cy="104365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23964" y="1743576"/>
            <a:ext cx="78098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 smtClean="0"/>
              <a:t>-3,5</a:t>
            </a:r>
            <a:endParaRPr lang="ru-RU" sz="27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73267" y="176631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15" name="Блок-схема: узел 14"/>
          <p:cNvSpPr/>
          <p:nvPr/>
        </p:nvSpPr>
        <p:spPr>
          <a:xfrm>
            <a:off x="3726543" y="1516920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459747" y="1766314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728662" y="1766314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-2</a:t>
            </a:r>
            <a:endParaRPr lang="ru-RU" sz="2000" dirty="0"/>
          </a:p>
        </p:txBody>
      </p:sp>
      <p:sp>
        <p:nvSpPr>
          <p:cNvPr id="18" name="Блок-схема: узел 17"/>
          <p:cNvSpPr/>
          <p:nvPr/>
        </p:nvSpPr>
        <p:spPr>
          <a:xfrm>
            <a:off x="3075769" y="1501241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740438" y="1709005"/>
            <a:ext cx="78098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 smtClean="0"/>
              <a:t>-4,5</a:t>
            </a:r>
            <a:endParaRPr lang="ru-RU" sz="2700" b="1" dirty="0"/>
          </a:p>
        </p:txBody>
      </p:sp>
      <p:sp>
        <p:nvSpPr>
          <p:cNvPr id="20" name="Дуга 19"/>
          <p:cNvSpPr/>
          <p:nvPr/>
        </p:nvSpPr>
        <p:spPr>
          <a:xfrm rot="18966889">
            <a:off x="3112790" y="1297236"/>
            <a:ext cx="791278" cy="837554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230305" y="827959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-1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7216" y="2470951"/>
            <a:ext cx="345639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-3,5 + (-1) = -4,5</a:t>
            </a:r>
            <a:endParaRPr lang="ru-RU" sz="3500" b="1" dirty="0">
              <a:solidFill>
                <a:srgbClr val="230DC3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883655" y="4365104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095760" y="4213793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428271" y="421715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708191" y="421715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988111" y="422108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68031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80035" y="4221088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827871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35783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315703" y="42294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1682984" y="4005064"/>
            <a:ext cx="242372" cy="208729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998613" y="4501825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-4</a:t>
            </a:r>
            <a:endParaRPr lang="ru-RU" sz="3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63287" y="5229200"/>
            <a:ext cx="345639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b="1" dirty="0" smtClean="0">
                <a:solidFill>
                  <a:srgbClr val="230DC3"/>
                </a:solidFill>
              </a:rPr>
              <a:t>-4 + (-3,5) = -7,5</a:t>
            </a:r>
            <a:endParaRPr lang="ru-RU" sz="3500" b="1" dirty="0">
              <a:solidFill>
                <a:srgbClr val="230DC3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96827" y="4501825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623497" y="3133116"/>
            <a:ext cx="805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-3,5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59629" y="4501825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-7,5</a:t>
            </a:r>
            <a:endParaRPr lang="ru-RU" sz="3000" b="1" dirty="0"/>
          </a:p>
        </p:txBody>
      </p:sp>
      <p:sp>
        <p:nvSpPr>
          <p:cNvPr id="39" name="Блок-схема: узел 38"/>
          <p:cNvSpPr/>
          <p:nvPr/>
        </p:nvSpPr>
        <p:spPr>
          <a:xfrm>
            <a:off x="1590125" y="4259490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18966889">
            <a:off x="1307831" y="3621389"/>
            <a:ext cx="3355390" cy="3360571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193271" y="4501825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459747" y="4505182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-2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4753111" y="451780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-3</a:t>
            </a:r>
            <a:endParaRPr lang="ru-RU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3373889" y="450912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-5</a:t>
            </a:r>
            <a:endParaRPr lang="ru-RU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2613720" y="4505182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-6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6220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9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9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/>
      <p:bldP spid="34" grpId="0"/>
      <p:bldP spid="35" grpId="0"/>
      <p:bldP spid="36" grpId="0"/>
      <p:bldP spid="37" grpId="0"/>
      <p:bldP spid="38" grpId="0"/>
      <p:bldP spid="39" grpId="0" animBg="1"/>
      <p:bldP spid="40" grpId="0" animBg="1"/>
      <p:bldP spid="43" grpId="0"/>
      <p:bldP spid="44" grpId="0"/>
      <p:bldP spid="45" grpId="0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/>
          <p:nvPr/>
        </p:nvCxnSpPr>
        <p:spPr>
          <a:xfrm>
            <a:off x="971600" y="1190546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183705" y="1039235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16216" y="104259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796136" y="104259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6056" y="10465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55976" y="105491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67980" y="1046530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915816" y="105491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123728" y="105491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403648" y="105491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24795" y="1350005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0</a:t>
            </a:r>
            <a:endParaRPr lang="ru-RU" sz="3000" b="1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5093115" y="830506"/>
            <a:ext cx="270973" cy="208729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7123" y="1350005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4</a:t>
            </a:r>
            <a:endParaRPr lang="ru-RU" sz="3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317283" y="1350005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6</a:t>
            </a:r>
            <a:endParaRPr lang="ru-RU" sz="3000" b="1" dirty="0"/>
          </a:p>
        </p:txBody>
      </p:sp>
      <p:sp>
        <p:nvSpPr>
          <p:cNvPr id="23" name="Дуга 22"/>
          <p:cNvSpPr/>
          <p:nvPr/>
        </p:nvSpPr>
        <p:spPr>
          <a:xfrm rot="18966889">
            <a:off x="4876358" y="734295"/>
            <a:ext cx="1830098" cy="1850417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543502" y="291480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</a:t>
            </a:r>
            <a:r>
              <a:rPr lang="ru-RU" sz="2800" b="1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962142" y="2780928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174247" y="262961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506758" y="263297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786678" y="263297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066598" y="26369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46518" y="264529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658522" y="263691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906358" y="264529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114270" y="264529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394190" y="264529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3689633" y="2460339"/>
            <a:ext cx="152287" cy="104365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621989" y="294038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3</a:t>
            </a:r>
            <a:endParaRPr lang="ru-RU" sz="3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3444054" y="294038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90534" y="1659503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1" name="Дуга 40"/>
          <p:cNvSpPr/>
          <p:nvPr/>
        </p:nvSpPr>
        <p:spPr>
          <a:xfrm rot="18966889">
            <a:off x="3346549" y="2119775"/>
            <a:ext cx="2804949" cy="2756199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7" name="Прямая со стрелкой 126"/>
          <p:cNvCxnSpPr/>
          <p:nvPr/>
        </p:nvCxnSpPr>
        <p:spPr>
          <a:xfrm>
            <a:off x="1004482" y="6111763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7216587" y="596045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6549098" y="596380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5829018" y="5963809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>
            <a:off x="5108938" y="596774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>
            <a:off x="4388858" y="597613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3700862" y="596774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2948698" y="597613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>
            <a:off x="2156610" y="597613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>
            <a:off x="1436530" y="5976131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 flipH="1">
            <a:off x="1803811" y="5751723"/>
            <a:ext cx="242372" cy="208729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119440" y="6248484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-4</a:t>
            </a:r>
            <a:endParaRPr lang="ru-RU" sz="30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7017654" y="624848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744324" y="4879775"/>
            <a:ext cx="805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-3,5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380456" y="6248484"/>
            <a:ext cx="8467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 smtClean="0"/>
              <a:t>-7,5</a:t>
            </a:r>
            <a:endParaRPr lang="ru-RU" sz="3000" b="1" dirty="0"/>
          </a:p>
        </p:txBody>
      </p:sp>
      <p:sp>
        <p:nvSpPr>
          <p:cNvPr id="142" name="Блок-схема: узел 141"/>
          <p:cNvSpPr/>
          <p:nvPr/>
        </p:nvSpPr>
        <p:spPr>
          <a:xfrm>
            <a:off x="1710952" y="6006149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TextBox 142"/>
          <p:cNvSpPr txBox="1"/>
          <p:nvPr/>
        </p:nvSpPr>
        <p:spPr>
          <a:xfrm>
            <a:off x="6314098" y="6248484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0574" y="6251841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-2</a:t>
            </a:r>
            <a:endParaRPr lang="ru-RU" sz="2000" dirty="0"/>
          </a:p>
        </p:txBody>
      </p:sp>
      <p:sp>
        <p:nvSpPr>
          <p:cNvPr id="145" name="TextBox 144"/>
          <p:cNvSpPr txBox="1"/>
          <p:nvPr/>
        </p:nvSpPr>
        <p:spPr>
          <a:xfrm>
            <a:off x="4873938" y="6264459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-3</a:t>
            </a:r>
            <a:endParaRPr lang="ru-RU" sz="2000" dirty="0"/>
          </a:p>
        </p:txBody>
      </p:sp>
      <p:sp>
        <p:nvSpPr>
          <p:cNvPr id="146" name="TextBox 145"/>
          <p:cNvSpPr txBox="1"/>
          <p:nvPr/>
        </p:nvSpPr>
        <p:spPr>
          <a:xfrm>
            <a:off x="3494716" y="6255779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-5</a:t>
            </a:r>
            <a:endParaRPr lang="ru-RU" sz="2000" dirty="0"/>
          </a:p>
        </p:txBody>
      </p:sp>
      <p:sp>
        <p:nvSpPr>
          <p:cNvPr id="147" name="TextBox 146"/>
          <p:cNvSpPr txBox="1"/>
          <p:nvPr/>
        </p:nvSpPr>
        <p:spPr>
          <a:xfrm>
            <a:off x="2734547" y="6251841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-6</a:t>
            </a:r>
            <a:endParaRPr lang="ru-RU" sz="2000" dirty="0"/>
          </a:p>
        </p:txBody>
      </p:sp>
      <p:sp>
        <p:nvSpPr>
          <p:cNvPr id="148" name="Дуга 147"/>
          <p:cNvSpPr/>
          <p:nvPr/>
        </p:nvSpPr>
        <p:spPr>
          <a:xfrm rot="18966889">
            <a:off x="1429892" y="5381829"/>
            <a:ext cx="3355390" cy="3360571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9" name="Прямая со стрелкой 148"/>
          <p:cNvCxnSpPr/>
          <p:nvPr/>
        </p:nvCxnSpPr>
        <p:spPr>
          <a:xfrm>
            <a:off x="1027314" y="4286088"/>
            <a:ext cx="705678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7239419" y="4134777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>
            <a:off x="6571930" y="413813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5851850" y="4138134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5131770" y="41420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4411690" y="415045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3723694" y="4142072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2971530" y="415045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179442" y="415045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1459362" y="4150456"/>
            <a:ext cx="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 стрелкой 158"/>
          <p:cNvCxnSpPr/>
          <p:nvPr/>
        </p:nvCxnSpPr>
        <p:spPr>
          <a:xfrm flipH="1">
            <a:off x="3368359" y="4030412"/>
            <a:ext cx="123352" cy="104365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3723694" y="4422809"/>
            <a:ext cx="78098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 smtClean="0"/>
              <a:t>-3,5</a:t>
            </a:r>
            <a:endParaRPr lang="ru-RU" sz="27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6372997" y="444554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/>
              <a:t>0</a:t>
            </a:r>
          </a:p>
        </p:txBody>
      </p:sp>
      <p:sp>
        <p:nvSpPr>
          <p:cNvPr id="162" name="Блок-схема: узел 161"/>
          <p:cNvSpPr/>
          <p:nvPr/>
        </p:nvSpPr>
        <p:spPr>
          <a:xfrm>
            <a:off x="3926273" y="4196153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" name="TextBox 162"/>
          <p:cNvSpPr txBox="1"/>
          <p:nvPr/>
        </p:nvSpPr>
        <p:spPr>
          <a:xfrm>
            <a:off x="5659477" y="444554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164" name="TextBox 163"/>
          <p:cNvSpPr txBox="1"/>
          <p:nvPr/>
        </p:nvSpPr>
        <p:spPr>
          <a:xfrm>
            <a:off x="4928392" y="444554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-2</a:t>
            </a:r>
            <a:endParaRPr lang="ru-RU" sz="2000" dirty="0"/>
          </a:p>
        </p:txBody>
      </p:sp>
      <p:sp>
        <p:nvSpPr>
          <p:cNvPr id="165" name="Блок-схема: узел 164"/>
          <p:cNvSpPr/>
          <p:nvPr/>
        </p:nvSpPr>
        <p:spPr>
          <a:xfrm>
            <a:off x="3275499" y="4180474"/>
            <a:ext cx="185719" cy="1966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TextBox 165"/>
          <p:cNvSpPr txBox="1"/>
          <p:nvPr/>
        </p:nvSpPr>
        <p:spPr>
          <a:xfrm>
            <a:off x="2940168" y="4388238"/>
            <a:ext cx="78098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 smtClean="0"/>
              <a:t>-4,5</a:t>
            </a:r>
            <a:endParaRPr lang="ru-RU" sz="2700" b="1" dirty="0"/>
          </a:p>
        </p:txBody>
      </p:sp>
      <p:sp>
        <p:nvSpPr>
          <p:cNvPr id="167" name="Дуга 166"/>
          <p:cNvSpPr/>
          <p:nvPr/>
        </p:nvSpPr>
        <p:spPr>
          <a:xfrm rot="18966889">
            <a:off x="3312520" y="3976469"/>
            <a:ext cx="791278" cy="837554"/>
          </a:xfrm>
          <a:prstGeom prst="arc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TextBox 167"/>
          <p:cNvSpPr txBox="1"/>
          <p:nvPr/>
        </p:nvSpPr>
        <p:spPr>
          <a:xfrm>
            <a:off x="3430035" y="3507192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-1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9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179</TotalTime>
  <Words>373</Words>
  <Application>Microsoft Office PowerPoint</Application>
  <PresentationFormat>Экран (4:3)</PresentationFormat>
  <Paragraphs>147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Сложение рациональных чисел Урок математики, 6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Сколько   верных ответов   у   тебя получилось?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Сколько   верных ответов   у   тебя получилось?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рациональных чисел</dc:title>
  <dc:creator>Manager</dc:creator>
  <cp:lastModifiedBy>vint@rem69.ru</cp:lastModifiedBy>
  <cp:revision>41</cp:revision>
  <dcterms:created xsi:type="dcterms:W3CDTF">2025-02-09T19:59:36Z</dcterms:created>
  <dcterms:modified xsi:type="dcterms:W3CDTF">2026-04-27T19:38:44Z</dcterms:modified>
</cp:coreProperties>
</file>