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  <p:sldId id="303" r:id="rId3"/>
    <p:sldId id="307" r:id="rId4"/>
    <p:sldId id="309" r:id="rId5"/>
    <p:sldId id="301" r:id="rId6"/>
    <p:sldId id="311" r:id="rId7"/>
    <p:sldId id="312" r:id="rId8"/>
    <p:sldId id="310" r:id="rId9"/>
    <p:sldId id="313" r:id="rId10"/>
    <p:sldId id="324" r:id="rId11"/>
    <p:sldId id="325" r:id="rId12"/>
    <p:sldId id="326" r:id="rId13"/>
    <p:sldId id="292" r:id="rId14"/>
    <p:sldId id="69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D2C9071-8ED8-4CBC-829F-99B8550B72BA}">
          <p14:sldIdLst>
            <p14:sldId id="302"/>
            <p14:sldId id="303"/>
            <p14:sldId id="307"/>
            <p14:sldId id="309"/>
            <p14:sldId id="301"/>
            <p14:sldId id="311"/>
            <p14:sldId id="312"/>
            <p14:sldId id="310"/>
            <p14:sldId id="313"/>
            <p14:sldId id="324"/>
            <p14:sldId id="325"/>
            <p14:sldId id="326"/>
            <p14:sldId id="292"/>
            <p14:sldId id="6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531D9"/>
    <a:srgbClr val="0033CC"/>
    <a:srgbClr val="1D12AE"/>
    <a:srgbClr val="211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F2AEB-908E-42DA-8562-5EDA1252AB8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0BBAF2-BD6E-4010-A730-B285EC64BB7C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Тело</a:t>
          </a:r>
        </a:p>
      </dgm:t>
    </dgm:pt>
    <dgm:pt modelId="{E7DE98FD-886D-4AB3-AD70-3A71EBA152EE}" type="parTrans" cxnId="{D2D76C6E-5D82-403D-9F51-82C3828E7A4C}">
      <dgm:prSet/>
      <dgm:spPr/>
      <dgm:t>
        <a:bodyPr/>
        <a:lstStyle/>
        <a:p>
          <a:endParaRPr lang="ru-RU"/>
        </a:p>
      </dgm:t>
    </dgm:pt>
    <dgm:pt modelId="{C35AEDE7-A4A6-4C0B-A321-3E825BE0977B}" type="sibTrans" cxnId="{D2D76C6E-5D82-403D-9F51-82C3828E7A4C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3098A34-34D9-47DE-8CC6-7D1084847044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Вещество</a:t>
          </a:r>
        </a:p>
      </dgm:t>
    </dgm:pt>
    <dgm:pt modelId="{AA67AF4B-8D7A-48E2-ADB0-92F8A56C5F60}" type="parTrans" cxnId="{2D0236FF-056E-4383-A9C4-55A51B0C4CDC}">
      <dgm:prSet/>
      <dgm:spPr/>
      <dgm:t>
        <a:bodyPr/>
        <a:lstStyle/>
        <a:p>
          <a:endParaRPr lang="ru-RU"/>
        </a:p>
      </dgm:t>
    </dgm:pt>
    <dgm:pt modelId="{C16599E4-75F2-4DDF-9330-C6E387BBB8BA}" type="sibTrans" cxnId="{2D0236FF-056E-4383-A9C4-55A51B0C4CDC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38FA666-D05E-4D9B-85C0-A938AF02A3C0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Молекулы</a:t>
          </a:r>
        </a:p>
      </dgm:t>
    </dgm:pt>
    <dgm:pt modelId="{80B7DBFF-0A74-4EDB-A891-DB0656796019}" type="parTrans" cxnId="{933CA443-663F-49BE-89A4-799E0619DF0A}">
      <dgm:prSet/>
      <dgm:spPr/>
      <dgm:t>
        <a:bodyPr/>
        <a:lstStyle/>
        <a:p>
          <a:endParaRPr lang="ru-RU"/>
        </a:p>
      </dgm:t>
    </dgm:pt>
    <dgm:pt modelId="{486786C5-1B37-4188-B91D-DA5C3C34B53D}" type="sibTrans" cxnId="{933CA443-663F-49BE-89A4-799E0619DF0A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0006DA4B-AFA1-4D85-B223-ACD997F6A5C3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Атомы</a:t>
          </a:r>
        </a:p>
      </dgm:t>
    </dgm:pt>
    <dgm:pt modelId="{6E730A5C-CB08-470E-BE46-E08CE7BB762E}" type="parTrans" cxnId="{E9D9A3F7-B0AC-4E52-ABF5-DE7A7FE0CCB4}">
      <dgm:prSet/>
      <dgm:spPr/>
      <dgm:t>
        <a:bodyPr/>
        <a:lstStyle/>
        <a:p>
          <a:endParaRPr lang="ru-RU"/>
        </a:p>
      </dgm:t>
    </dgm:pt>
    <dgm:pt modelId="{FFD0D96E-05AF-4342-B89E-B9EABD97E700}" type="sibTrans" cxnId="{E9D9A3F7-B0AC-4E52-ABF5-DE7A7FE0CCB4}">
      <dgm:prSet/>
      <dgm:spPr/>
      <dgm:t>
        <a:bodyPr/>
        <a:lstStyle/>
        <a:p>
          <a:endParaRPr lang="ru-RU"/>
        </a:p>
      </dgm:t>
    </dgm:pt>
    <dgm:pt modelId="{6BBA2733-AB06-4EB3-9AD1-38C46CFC1AAC}" type="pres">
      <dgm:prSet presAssocID="{3D5F2AEB-908E-42DA-8562-5EDA1252AB87}" presName="Name0" presStyleCnt="0">
        <dgm:presLayoutVars>
          <dgm:dir/>
          <dgm:resizeHandles val="exact"/>
        </dgm:presLayoutVars>
      </dgm:prSet>
      <dgm:spPr/>
    </dgm:pt>
    <dgm:pt modelId="{99022CD0-8B4E-4E00-BEC4-44A01DF56E4F}" type="pres">
      <dgm:prSet presAssocID="{180BBAF2-BD6E-4010-A730-B285EC64BB7C}" presName="node" presStyleLbl="node1" presStyleIdx="0" presStyleCnt="4" custLinFactNeighborX="2858" custLinFactNeighborY="0">
        <dgm:presLayoutVars>
          <dgm:bulletEnabled val="1"/>
        </dgm:presLayoutVars>
      </dgm:prSet>
      <dgm:spPr/>
    </dgm:pt>
    <dgm:pt modelId="{E149FC8A-6071-4493-B085-E0C593E5F25E}" type="pres">
      <dgm:prSet presAssocID="{C35AEDE7-A4A6-4C0B-A321-3E825BE0977B}" presName="sibTrans" presStyleLbl="sibTrans2D1" presStyleIdx="0" presStyleCnt="3"/>
      <dgm:spPr/>
    </dgm:pt>
    <dgm:pt modelId="{F7A5B689-9EE5-498C-8A05-03B27BC71F8E}" type="pres">
      <dgm:prSet presAssocID="{C35AEDE7-A4A6-4C0B-A321-3E825BE0977B}" presName="connectorText" presStyleLbl="sibTrans2D1" presStyleIdx="0" presStyleCnt="3"/>
      <dgm:spPr/>
    </dgm:pt>
    <dgm:pt modelId="{6407CE8C-50F7-4B04-A2A8-881F3904393E}" type="pres">
      <dgm:prSet presAssocID="{F3098A34-34D9-47DE-8CC6-7D1084847044}" presName="node" presStyleLbl="node1" presStyleIdx="1" presStyleCnt="4" custScaleX="185023" custLinFactNeighborX="-18426" custLinFactNeighborY="4686">
        <dgm:presLayoutVars>
          <dgm:bulletEnabled val="1"/>
        </dgm:presLayoutVars>
      </dgm:prSet>
      <dgm:spPr/>
    </dgm:pt>
    <dgm:pt modelId="{FF9223C0-0F3B-418D-8219-09177C158D6F}" type="pres">
      <dgm:prSet presAssocID="{C16599E4-75F2-4DDF-9330-C6E387BBB8BA}" presName="sibTrans" presStyleLbl="sibTrans2D1" presStyleIdx="1" presStyleCnt="3"/>
      <dgm:spPr/>
    </dgm:pt>
    <dgm:pt modelId="{9529F2BE-75EB-48AB-A8D0-255A21CB6B2D}" type="pres">
      <dgm:prSet presAssocID="{C16599E4-75F2-4DDF-9330-C6E387BBB8BA}" presName="connectorText" presStyleLbl="sibTrans2D1" presStyleIdx="1" presStyleCnt="3"/>
      <dgm:spPr/>
    </dgm:pt>
    <dgm:pt modelId="{431C0677-A7BD-4E7A-9B80-DE08A5C23316}" type="pres">
      <dgm:prSet presAssocID="{D38FA666-D05E-4D9B-85C0-A938AF02A3C0}" presName="node" presStyleLbl="node1" presStyleIdx="2" presStyleCnt="4" custScaleX="172828" custLinFactNeighborX="-33270" custLinFactNeighborY="8358">
        <dgm:presLayoutVars>
          <dgm:bulletEnabled val="1"/>
        </dgm:presLayoutVars>
      </dgm:prSet>
      <dgm:spPr/>
    </dgm:pt>
    <dgm:pt modelId="{9EE2DB80-B4D3-401C-8883-98CB19C26DDB}" type="pres">
      <dgm:prSet presAssocID="{486786C5-1B37-4188-B91D-DA5C3C34B53D}" presName="sibTrans" presStyleLbl="sibTrans2D1" presStyleIdx="2" presStyleCnt="3"/>
      <dgm:spPr/>
    </dgm:pt>
    <dgm:pt modelId="{EE4EEC0C-CADE-42EC-8B20-F021414472EC}" type="pres">
      <dgm:prSet presAssocID="{486786C5-1B37-4188-B91D-DA5C3C34B53D}" presName="connectorText" presStyleLbl="sibTrans2D1" presStyleIdx="2" presStyleCnt="3"/>
      <dgm:spPr/>
    </dgm:pt>
    <dgm:pt modelId="{80DE26D2-2054-4655-84D9-28F6F8DDE084}" type="pres">
      <dgm:prSet presAssocID="{0006DA4B-AFA1-4D85-B223-ACD997F6A5C3}" presName="node" presStyleLbl="node1" presStyleIdx="3" presStyleCnt="4" custScaleX="124080" custLinFactNeighborX="-42196" custLinFactNeighborY="8924">
        <dgm:presLayoutVars>
          <dgm:bulletEnabled val="1"/>
        </dgm:presLayoutVars>
      </dgm:prSet>
      <dgm:spPr/>
    </dgm:pt>
  </dgm:ptLst>
  <dgm:cxnLst>
    <dgm:cxn modelId="{45B91C03-492D-458D-B5BE-FBBEB537B2BA}" type="presOf" srcId="{180BBAF2-BD6E-4010-A730-B285EC64BB7C}" destId="{99022CD0-8B4E-4E00-BEC4-44A01DF56E4F}" srcOrd="0" destOrd="0" presId="urn:microsoft.com/office/officeart/2005/8/layout/process1"/>
    <dgm:cxn modelId="{4FEEF212-5B4F-4F33-8F10-E1676A77EA4E}" type="presOf" srcId="{C16599E4-75F2-4DDF-9330-C6E387BBB8BA}" destId="{FF9223C0-0F3B-418D-8219-09177C158D6F}" srcOrd="0" destOrd="0" presId="urn:microsoft.com/office/officeart/2005/8/layout/process1"/>
    <dgm:cxn modelId="{61C66440-5C52-44F2-A06A-029E6247935B}" type="presOf" srcId="{3D5F2AEB-908E-42DA-8562-5EDA1252AB87}" destId="{6BBA2733-AB06-4EB3-9AD1-38C46CFC1AAC}" srcOrd="0" destOrd="0" presId="urn:microsoft.com/office/officeart/2005/8/layout/process1"/>
    <dgm:cxn modelId="{933CA443-663F-49BE-89A4-799E0619DF0A}" srcId="{3D5F2AEB-908E-42DA-8562-5EDA1252AB87}" destId="{D38FA666-D05E-4D9B-85C0-A938AF02A3C0}" srcOrd="2" destOrd="0" parTransId="{80B7DBFF-0A74-4EDB-A891-DB0656796019}" sibTransId="{486786C5-1B37-4188-B91D-DA5C3C34B53D}"/>
    <dgm:cxn modelId="{D2D76C6E-5D82-403D-9F51-82C3828E7A4C}" srcId="{3D5F2AEB-908E-42DA-8562-5EDA1252AB87}" destId="{180BBAF2-BD6E-4010-A730-B285EC64BB7C}" srcOrd="0" destOrd="0" parTransId="{E7DE98FD-886D-4AB3-AD70-3A71EBA152EE}" sibTransId="{C35AEDE7-A4A6-4C0B-A321-3E825BE0977B}"/>
    <dgm:cxn modelId="{412F4D4F-A42C-4E51-95CF-FB81B21096EC}" type="presOf" srcId="{0006DA4B-AFA1-4D85-B223-ACD997F6A5C3}" destId="{80DE26D2-2054-4655-84D9-28F6F8DDE084}" srcOrd="0" destOrd="0" presId="urn:microsoft.com/office/officeart/2005/8/layout/process1"/>
    <dgm:cxn modelId="{AE187D85-8A38-49C2-9218-91537FBAD3B7}" type="presOf" srcId="{C16599E4-75F2-4DDF-9330-C6E387BBB8BA}" destId="{9529F2BE-75EB-48AB-A8D0-255A21CB6B2D}" srcOrd="1" destOrd="0" presId="urn:microsoft.com/office/officeart/2005/8/layout/process1"/>
    <dgm:cxn modelId="{EA41F686-562B-404D-8FB1-6664A8D5C35C}" type="presOf" srcId="{486786C5-1B37-4188-B91D-DA5C3C34B53D}" destId="{EE4EEC0C-CADE-42EC-8B20-F021414472EC}" srcOrd="1" destOrd="0" presId="urn:microsoft.com/office/officeart/2005/8/layout/process1"/>
    <dgm:cxn modelId="{27BE42A0-611D-4B29-9D2E-1EB686F5BBD0}" type="presOf" srcId="{486786C5-1B37-4188-B91D-DA5C3C34B53D}" destId="{9EE2DB80-B4D3-401C-8883-98CB19C26DDB}" srcOrd="0" destOrd="0" presId="urn:microsoft.com/office/officeart/2005/8/layout/process1"/>
    <dgm:cxn modelId="{9F65ABA2-6CFE-4926-BCC3-E85A9DCE6D59}" type="presOf" srcId="{D38FA666-D05E-4D9B-85C0-A938AF02A3C0}" destId="{431C0677-A7BD-4E7A-9B80-DE08A5C23316}" srcOrd="0" destOrd="0" presId="urn:microsoft.com/office/officeart/2005/8/layout/process1"/>
    <dgm:cxn modelId="{D6DCDBC3-BC19-469F-A961-DCFA4898FD40}" type="presOf" srcId="{C35AEDE7-A4A6-4C0B-A321-3E825BE0977B}" destId="{E149FC8A-6071-4493-B085-E0C593E5F25E}" srcOrd="0" destOrd="0" presId="urn:microsoft.com/office/officeart/2005/8/layout/process1"/>
    <dgm:cxn modelId="{0D028CE1-DE91-4F5C-8B92-77CED5F616DB}" type="presOf" srcId="{F3098A34-34D9-47DE-8CC6-7D1084847044}" destId="{6407CE8C-50F7-4B04-A2A8-881F3904393E}" srcOrd="0" destOrd="0" presId="urn:microsoft.com/office/officeart/2005/8/layout/process1"/>
    <dgm:cxn modelId="{361CA7EB-5C44-46D1-97C5-8605658DFF54}" type="presOf" srcId="{C35AEDE7-A4A6-4C0B-A321-3E825BE0977B}" destId="{F7A5B689-9EE5-498C-8A05-03B27BC71F8E}" srcOrd="1" destOrd="0" presId="urn:microsoft.com/office/officeart/2005/8/layout/process1"/>
    <dgm:cxn modelId="{E9D9A3F7-B0AC-4E52-ABF5-DE7A7FE0CCB4}" srcId="{3D5F2AEB-908E-42DA-8562-5EDA1252AB87}" destId="{0006DA4B-AFA1-4D85-B223-ACD997F6A5C3}" srcOrd="3" destOrd="0" parTransId="{6E730A5C-CB08-470E-BE46-E08CE7BB762E}" sibTransId="{FFD0D96E-05AF-4342-B89E-B9EABD97E700}"/>
    <dgm:cxn modelId="{2D0236FF-056E-4383-A9C4-55A51B0C4CDC}" srcId="{3D5F2AEB-908E-42DA-8562-5EDA1252AB87}" destId="{F3098A34-34D9-47DE-8CC6-7D1084847044}" srcOrd="1" destOrd="0" parTransId="{AA67AF4B-8D7A-48E2-ADB0-92F8A56C5F60}" sibTransId="{C16599E4-75F2-4DDF-9330-C6E387BBB8BA}"/>
    <dgm:cxn modelId="{91D86ECA-C430-44B1-925A-16A13396DB08}" type="presParOf" srcId="{6BBA2733-AB06-4EB3-9AD1-38C46CFC1AAC}" destId="{99022CD0-8B4E-4E00-BEC4-44A01DF56E4F}" srcOrd="0" destOrd="0" presId="urn:microsoft.com/office/officeart/2005/8/layout/process1"/>
    <dgm:cxn modelId="{4ACF0167-9852-4974-91DD-78674E138BB1}" type="presParOf" srcId="{6BBA2733-AB06-4EB3-9AD1-38C46CFC1AAC}" destId="{E149FC8A-6071-4493-B085-E0C593E5F25E}" srcOrd="1" destOrd="0" presId="urn:microsoft.com/office/officeart/2005/8/layout/process1"/>
    <dgm:cxn modelId="{9E18C3DA-C8A1-453E-8712-26A7ECFE6323}" type="presParOf" srcId="{E149FC8A-6071-4493-B085-E0C593E5F25E}" destId="{F7A5B689-9EE5-498C-8A05-03B27BC71F8E}" srcOrd="0" destOrd="0" presId="urn:microsoft.com/office/officeart/2005/8/layout/process1"/>
    <dgm:cxn modelId="{5BFE9112-B48B-4933-A42B-D74E61A4C20F}" type="presParOf" srcId="{6BBA2733-AB06-4EB3-9AD1-38C46CFC1AAC}" destId="{6407CE8C-50F7-4B04-A2A8-881F3904393E}" srcOrd="2" destOrd="0" presId="urn:microsoft.com/office/officeart/2005/8/layout/process1"/>
    <dgm:cxn modelId="{E10D3EFF-48C9-4838-ADD3-CD6E328634F3}" type="presParOf" srcId="{6BBA2733-AB06-4EB3-9AD1-38C46CFC1AAC}" destId="{FF9223C0-0F3B-418D-8219-09177C158D6F}" srcOrd="3" destOrd="0" presId="urn:microsoft.com/office/officeart/2005/8/layout/process1"/>
    <dgm:cxn modelId="{DEE4AE5C-0DAE-45DE-8C80-661DE5B08972}" type="presParOf" srcId="{FF9223C0-0F3B-418D-8219-09177C158D6F}" destId="{9529F2BE-75EB-48AB-A8D0-255A21CB6B2D}" srcOrd="0" destOrd="0" presId="urn:microsoft.com/office/officeart/2005/8/layout/process1"/>
    <dgm:cxn modelId="{9AD2F88E-0B50-442A-9CC9-ED1A54C29B87}" type="presParOf" srcId="{6BBA2733-AB06-4EB3-9AD1-38C46CFC1AAC}" destId="{431C0677-A7BD-4E7A-9B80-DE08A5C23316}" srcOrd="4" destOrd="0" presId="urn:microsoft.com/office/officeart/2005/8/layout/process1"/>
    <dgm:cxn modelId="{611A3C1A-F60E-4D42-88DD-5E70340455FA}" type="presParOf" srcId="{6BBA2733-AB06-4EB3-9AD1-38C46CFC1AAC}" destId="{9EE2DB80-B4D3-401C-8883-98CB19C26DDB}" srcOrd="5" destOrd="0" presId="urn:microsoft.com/office/officeart/2005/8/layout/process1"/>
    <dgm:cxn modelId="{E10225F6-7BDC-4528-904C-A747328FC86F}" type="presParOf" srcId="{9EE2DB80-B4D3-401C-8883-98CB19C26DDB}" destId="{EE4EEC0C-CADE-42EC-8B20-F021414472EC}" srcOrd="0" destOrd="0" presId="urn:microsoft.com/office/officeart/2005/8/layout/process1"/>
    <dgm:cxn modelId="{FF43101C-3AC5-439D-9EA6-A1A66E241D46}" type="presParOf" srcId="{6BBA2733-AB06-4EB3-9AD1-38C46CFC1AAC}" destId="{80DE26D2-2054-4655-84D9-28F6F8DDE08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01C81F-6951-4BFD-ADD6-75BD7E0AE362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AB62DC-EB62-422B-8FBD-ED6ABEECD949}">
      <dgm:prSet phldrT="[Текст]"/>
      <dgm:spPr>
        <a:solidFill>
          <a:schemeClr val="bg1"/>
        </a:solidFill>
        <a:ln w="38100">
          <a:solidFill>
            <a:srgbClr val="0000FF"/>
          </a:solidFill>
        </a:ln>
      </dgm:spPr>
      <dgm:t>
        <a:bodyPr/>
        <a:lstStyle/>
        <a:p>
          <a:r>
            <a: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Вещества</a:t>
          </a:r>
        </a:p>
      </dgm:t>
    </dgm:pt>
    <dgm:pt modelId="{67A36397-0F17-4EC1-B5E9-DC00856979B6}" type="parTrans" cxnId="{BFF63235-EA6D-4A79-A0EF-FBE684CB84B5}">
      <dgm:prSet/>
      <dgm:spPr/>
      <dgm:t>
        <a:bodyPr/>
        <a:lstStyle/>
        <a:p>
          <a:endParaRPr lang="ru-RU"/>
        </a:p>
      </dgm:t>
    </dgm:pt>
    <dgm:pt modelId="{8D186984-F118-4C0D-B978-FF9629347939}" type="sibTrans" cxnId="{BFF63235-EA6D-4A79-A0EF-FBE684CB84B5}">
      <dgm:prSet/>
      <dgm:spPr/>
      <dgm:t>
        <a:bodyPr/>
        <a:lstStyle/>
        <a:p>
          <a:endParaRPr lang="ru-RU"/>
        </a:p>
      </dgm:t>
    </dgm:pt>
    <dgm:pt modelId="{81538630-779A-4789-9136-B4543F52B698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жидкие</a:t>
          </a:r>
        </a:p>
      </dgm:t>
    </dgm:pt>
    <dgm:pt modelId="{19CFC7F9-2530-4973-9065-B86816FB580A}" type="parTrans" cxnId="{E66E9FCC-AB83-47FC-8C49-A068E2081D23}">
      <dgm:prSet/>
      <dgm:spPr/>
      <dgm:t>
        <a:bodyPr/>
        <a:lstStyle/>
        <a:p>
          <a:endParaRPr lang="ru-RU"/>
        </a:p>
      </dgm:t>
    </dgm:pt>
    <dgm:pt modelId="{2FFEEE72-61B3-452A-A533-CCA20B374A72}" type="sibTrans" cxnId="{E66E9FCC-AB83-47FC-8C49-A068E2081D23}">
      <dgm:prSet/>
      <dgm:spPr/>
      <dgm:t>
        <a:bodyPr/>
        <a:lstStyle/>
        <a:p>
          <a:endParaRPr lang="ru-RU"/>
        </a:p>
      </dgm:t>
    </dgm:pt>
    <dgm:pt modelId="{50B3B629-88BA-426F-BAE7-F1D65D8CCCEF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газообразные</a:t>
          </a:r>
        </a:p>
      </dgm:t>
    </dgm:pt>
    <dgm:pt modelId="{9DD531D0-549A-4B03-97E0-FB000BCCAF73}" type="parTrans" cxnId="{6282EE4D-C4D5-4153-9357-89DABCA0FDDF}">
      <dgm:prSet/>
      <dgm:spPr/>
      <dgm:t>
        <a:bodyPr/>
        <a:lstStyle/>
        <a:p>
          <a:endParaRPr lang="ru-RU"/>
        </a:p>
      </dgm:t>
    </dgm:pt>
    <dgm:pt modelId="{6A5E0306-EB6D-40FD-B1A2-B04BCA3AC5A3}" type="sibTrans" cxnId="{6282EE4D-C4D5-4153-9357-89DABCA0FDDF}">
      <dgm:prSet/>
      <dgm:spPr/>
      <dgm:t>
        <a:bodyPr/>
        <a:lstStyle/>
        <a:p>
          <a:endParaRPr lang="ru-RU"/>
        </a:p>
      </dgm:t>
    </dgm:pt>
    <dgm:pt modelId="{87921485-C9DC-45BA-89D5-107B175304A7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твердые</a:t>
          </a:r>
          <a:r>
            <a:rPr lang="ru-RU" dirty="0"/>
            <a:t> </a:t>
          </a:r>
        </a:p>
      </dgm:t>
    </dgm:pt>
    <dgm:pt modelId="{0853C69A-6D6C-423F-8E49-9386D5CA55AD}" type="parTrans" cxnId="{BBECD43C-60F6-447E-900D-C9FE312EB34E}">
      <dgm:prSet/>
      <dgm:spPr/>
      <dgm:t>
        <a:bodyPr/>
        <a:lstStyle/>
        <a:p>
          <a:endParaRPr lang="ru-RU"/>
        </a:p>
      </dgm:t>
    </dgm:pt>
    <dgm:pt modelId="{E4BDC592-16F7-4146-9ECD-21089FC0E6E1}" type="sibTrans" cxnId="{BBECD43C-60F6-447E-900D-C9FE312EB34E}">
      <dgm:prSet/>
      <dgm:spPr/>
      <dgm:t>
        <a:bodyPr/>
        <a:lstStyle/>
        <a:p>
          <a:endParaRPr lang="ru-RU"/>
        </a:p>
      </dgm:t>
    </dgm:pt>
    <dgm:pt modelId="{B5DD13A3-997B-4279-A70E-4E6CE19CB42F}" type="pres">
      <dgm:prSet presAssocID="{C901C81F-6951-4BFD-ADD6-75BD7E0AE36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A636EE1-70F8-4815-978E-A9AF238E1FFB}" type="pres">
      <dgm:prSet presAssocID="{F7AB62DC-EB62-422B-8FBD-ED6ABEECD949}" presName="singleCycle" presStyleCnt="0"/>
      <dgm:spPr/>
    </dgm:pt>
    <dgm:pt modelId="{8B73973E-ACEF-49AA-8B8E-FF666C7B5EF2}" type="pres">
      <dgm:prSet presAssocID="{F7AB62DC-EB62-422B-8FBD-ED6ABEECD949}" presName="singleCenter" presStyleLbl="node1" presStyleIdx="0" presStyleCnt="4" custScaleX="221430" custScaleY="59526" custLinFactNeighborX="-1680" custLinFactNeighborY="-49304">
        <dgm:presLayoutVars>
          <dgm:chMax val="7"/>
          <dgm:chPref val="7"/>
        </dgm:presLayoutVars>
      </dgm:prSet>
      <dgm:spPr/>
    </dgm:pt>
    <dgm:pt modelId="{0CE74DAD-19D8-4D63-8BB2-A4592E4B6ADC}" type="pres">
      <dgm:prSet presAssocID="{19CFC7F9-2530-4973-9065-B86816FB580A}" presName="Name56" presStyleLbl="parChTrans1D2" presStyleIdx="0" presStyleCnt="3"/>
      <dgm:spPr/>
    </dgm:pt>
    <dgm:pt modelId="{61084B69-2E29-4542-9BF3-49A7CE9EC766}" type="pres">
      <dgm:prSet presAssocID="{81538630-779A-4789-9136-B4543F52B698}" presName="text0" presStyleLbl="node1" presStyleIdx="1" presStyleCnt="4" custAng="0" custScaleX="253429" custRadScaleRad="11613" custRadScaleInc="-17212">
        <dgm:presLayoutVars>
          <dgm:bulletEnabled val="1"/>
        </dgm:presLayoutVars>
      </dgm:prSet>
      <dgm:spPr/>
    </dgm:pt>
    <dgm:pt modelId="{F9944AFA-E339-4247-A1FF-8A1A94147D74}" type="pres">
      <dgm:prSet presAssocID="{9DD531D0-549A-4B03-97E0-FB000BCCAF73}" presName="Name56" presStyleLbl="parChTrans1D2" presStyleIdx="1" presStyleCnt="3"/>
      <dgm:spPr/>
    </dgm:pt>
    <dgm:pt modelId="{22FB6258-0CBF-4E18-A340-1BBB1103638F}" type="pres">
      <dgm:prSet presAssocID="{50B3B629-88BA-426F-BAE7-F1D65D8CCCEF}" presName="text0" presStyleLbl="node1" presStyleIdx="2" presStyleCnt="4" custScaleX="367813" custRadScaleRad="151800" custRadScaleInc="-71074">
        <dgm:presLayoutVars>
          <dgm:bulletEnabled val="1"/>
        </dgm:presLayoutVars>
      </dgm:prSet>
      <dgm:spPr/>
    </dgm:pt>
    <dgm:pt modelId="{002329C6-105F-42CB-985F-442EDAFDD95B}" type="pres">
      <dgm:prSet presAssocID="{0853C69A-6D6C-423F-8E49-9386D5CA55AD}" presName="Name56" presStyleLbl="parChTrans1D2" presStyleIdx="2" presStyleCnt="3"/>
      <dgm:spPr/>
    </dgm:pt>
    <dgm:pt modelId="{03C4A891-5942-4297-A62D-0B70DD377902}" type="pres">
      <dgm:prSet presAssocID="{87921485-C9DC-45BA-89D5-107B175304A7}" presName="text0" presStyleLbl="node1" presStyleIdx="3" presStyleCnt="4" custScaleX="348888" custRadScaleRad="152741" custRadScaleInc="70942">
        <dgm:presLayoutVars>
          <dgm:bulletEnabled val="1"/>
        </dgm:presLayoutVars>
      </dgm:prSet>
      <dgm:spPr/>
    </dgm:pt>
  </dgm:ptLst>
  <dgm:cxnLst>
    <dgm:cxn modelId="{BFF63235-EA6D-4A79-A0EF-FBE684CB84B5}" srcId="{C901C81F-6951-4BFD-ADD6-75BD7E0AE362}" destId="{F7AB62DC-EB62-422B-8FBD-ED6ABEECD949}" srcOrd="0" destOrd="0" parTransId="{67A36397-0F17-4EC1-B5E9-DC00856979B6}" sibTransId="{8D186984-F118-4C0D-B978-FF9629347939}"/>
    <dgm:cxn modelId="{BBECD43C-60F6-447E-900D-C9FE312EB34E}" srcId="{F7AB62DC-EB62-422B-8FBD-ED6ABEECD949}" destId="{87921485-C9DC-45BA-89D5-107B175304A7}" srcOrd="2" destOrd="0" parTransId="{0853C69A-6D6C-423F-8E49-9386D5CA55AD}" sibTransId="{E4BDC592-16F7-4146-9ECD-21089FC0E6E1}"/>
    <dgm:cxn modelId="{CC31CF61-7385-4DF5-9010-5753A3B4FFA8}" type="presOf" srcId="{19CFC7F9-2530-4973-9065-B86816FB580A}" destId="{0CE74DAD-19D8-4D63-8BB2-A4592E4B6ADC}" srcOrd="0" destOrd="0" presId="urn:microsoft.com/office/officeart/2008/layout/RadialCluster"/>
    <dgm:cxn modelId="{C96CE14D-9F62-4A73-8EE2-0DB54D6A5B27}" type="presOf" srcId="{C901C81F-6951-4BFD-ADD6-75BD7E0AE362}" destId="{B5DD13A3-997B-4279-A70E-4E6CE19CB42F}" srcOrd="0" destOrd="0" presId="urn:microsoft.com/office/officeart/2008/layout/RadialCluster"/>
    <dgm:cxn modelId="{6282EE4D-C4D5-4153-9357-89DABCA0FDDF}" srcId="{F7AB62DC-EB62-422B-8FBD-ED6ABEECD949}" destId="{50B3B629-88BA-426F-BAE7-F1D65D8CCCEF}" srcOrd="1" destOrd="0" parTransId="{9DD531D0-549A-4B03-97E0-FB000BCCAF73}" sibTransId="{6A5E0306-EB6D-40FD-B1A2-B04BCA3AC5A3}"/>
    <dgm:cxn modelId="{1D1CA8B1-962D-4707-BBAF-A424A83D2040}" type="presOf" srcId="{9DD531D0-549A-4B03-97E0-FB000BCCAF73}" destId="{F9944AFA-E339-4247-A1FF-8A1A94147D74}" srcOrd="0" destOrd="0" presId="urn:microsoft.com/office/officeart/2008/layout/RadialCluster"/>
    <dgm:cxn modelId="{3DAC22B3-E214-4910-A25C-639E06C745F3}" type="presOf" srcId="{87921485-C9DC-45BA-89D5-107B175304A7}" destId="{03C4A891-5942-4297-A62D-0B70DD377902}" srcOrd="0" destOrd="0" presId="urn:microsoft.com/office/officeart/2008/layout/RadialCluster"/>
    <dgm:cxn modelId="{FCF637B7-658B-440C-B2F6-79A9D0E5A40F}" type="presOf" srcId="{50B3B629-88BA-426F-BAE7-F1D65D8CCCEF}" destId="{22FB6258-0CBF-4E18-A340-1BBB1103638F}" srcOrd="0" destOrd="0" presId="urn:microsoft.com/office/officeart/2008/layout/RadialCluster"/>
    <dgm:cxn modelId="{A3FC11C9-8988-4390-8714-AEEA11134BA4}" type="presOf" srcId="{F7AB62DC-EB62-422B-8FBD-ED6ABEECD949}" destId="{8B73973E-ACEF-49AA-8B8E-FF666C7B5EF2}" srcOrd="0" destOrd="0" presId="urn:microsoft.com/office/officeart/2008/layout/RadialCluster"/>
    <dgm:cxn modelId="{E66E9FCC-AB83-47FC-8C49-A068E2081D23}" srcId="{F7AB62DC-EB62-422B-8FBD-ED6ABEECD949}" destId="{81538630-779A-4789-9136-B4543F52B698}" srcOrd="0" destOrd="0" parTransId="{19CFC7F9-2530-4973-9065-B86816FB580A}" sibTransId="{2FFEEE72-61B3-452A-A533-CCA20B374A72}"/>
    <dgm:cxn modelId="{886592E4-43FD-441A-BF0C-B8677E0A8859}" type="presOf" srcId="{81538630-779A-4789-9136-B4543F52B698}" destId="{61084B69-2E29-4542-9BF3-49A7CE9EC766}" srcOrd="0" destOrd="0" presId="urn:microsoft.com/office/officeart/2008/layout/RadialCluster"/>
    <dgm:cxn modelId="{4E8D87F4-3E44-46D1-BFFF-D108CEAD5218}" type="presOf" srcId="{0853C69A-6D6C-423F-8E49-9386D5CA55AD}" destId="{002329C6-105F-42CB-985F-442EDAFDD95B}" srcOrd="0" destOrd="0" presId="urn:microsoft.com/office/officeart/2008/layout/RadialCluster"/>
    <dgm:cxn modelId="{5BEF226F-1E98-4DC5-AF7A-122AEEF3011A}" type="presParOf" srcId="{B5DD13A3-997B-4279-A70E-4E6CE19CB42F}" destId="{EA636EE1-70F8-4815-978E-A9AF238E1FFB}" srcOrd="0" destOrd="0" presId="urn:microsoft.com/office/officeart/2008/layout/RadialCluster"/>
    <dgm:cxn modelId="{8D9A3845-1464-4791-80E3-C6D45BB0AF80}" type="presParOf" srcId="{EA636EE1-70F8-4815-978E-A9AF238E1FFB}" destId="{8B73973E-ACEF-49AA-8B8E-FF666C7B5EF2}" srcOrd="0" destOrd="0" presId="urn:microsoft.com/office/officeart/2008/layout/RadialCluster"/>
    <dgm:cxn modelId="{4DD1F5AB-6464-4263-BC17-8FF662A8685E}" type="presParOf" srcId="{EA636EE1-70F8-4815-978E-A9AF238E1FFB}" destId="{0CE74DAD-19D8-4D63-8BB2-A4592E4B6ADC}" srcOrd="1" destOrd="0" presId="urn:microsoft.com/office/officeart/2008/layout/RadialCluster"/>
    <dgm:cxn modelId="{8999B2C7-297C-4C83-9A50-9C9E06A8F078}" type="presParOf" srcId="{EA636EE1-70F8-4815-978E-A9AF238E1FFB}" destId="{61084B69-2E29-4542-9BF3-49A7CE9EC766}" srcOrd="2" destOrd="0" presId="urn:microsoft.com/office/officeart/2008/layout/RadialCluster"/>
    <dgm:cxn modelId="{50BC1670-DF4A-4F25-80FB-C8BD2619C6ED}" type="presParOf" srcId="{EA636EE1-70F8-4815-978E-A9AF238E1FFB}" destId="{F9944AFA-E339-4247-A1FF-8A1A94147D74}" srcOrd="3" destOrd="0" presId="urn:microsoft.com/office/officeart/2008/layout/RadialCluster"/>
    <dgm:cxn modelId="{7E893115-E6D1-4D1C-981B-6316330A28A6}" type="presParOf" srcId="{EA636EE1-70F8-4815-978E-A9AF238E1FFB}" destId="{22FB6258-0CBF-4E18-A340-1BBB1103638F}" srcOrd="4" destOrd="0" presId="urn:microsoft.com/office/officeart/2008/layout/RadialCluster"/>
    <dgm:cxn modelId="{3BD1CBE0-BB3F-4034-B166-934AD0BCA8A8}" type="presParOf" srcId="{EA636EE1-70F8-4815-978E-A9AF238E1FFB}" destId="{002329C6-105F-42CB-985F-442EDAFDD95B}" srcOrd="5" destOrd="0" presId="urn:microsoft.com/office/officeart/2008/layout/RadialCluster"/>
    <dgm:cxn modelId="{D349DFB3-1135-4C18-8D24-8B8A3E9F415A}" type="presParOf" srcId="{EA636EE1-70F8-4815-978E-A9AF238E1FFB}" destId="{03C4A891-5942-4297-A62D-0B70DD377902}" srcOrd="6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22CD0-8B4E-4E00-BEC4-44A01DF56E4F}">
      <dsp:nvSpPr>
        <dsp:cNvPr id="0" name=""/>
        <dsp:cNvSpPr/>
      </dsp:nvSpPr>
      <dsp:spPr>
        <a:xfrm>
          <a:off x="22209" y="603137"/>
          <a:ext cx="1228701" cy="737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Тело</a:t>
          </a:r>
        </a:p>
      </dsp:txBody>
      <dsp:txXfrm>
        <a:off x="43823" y="624751"/>
        <a:ext cx="1185473" cy="694713"/>
      </dsp:txXfrm>
    </dsp:sp>
    <dsp:sp modelId="{E149FC8A-6071-4493-B085-E0C593E5F25E}">
      <dsp:nvSpPr>
        <dsp:cNvPr id="0" name=""/>
        <dsp:cNvSpPr/>
      </dsp:nvSpPr>
      <dsp:spPr>
        <a:xfrm rot="55599">
          <a:off x="1347615" y="832908"/>
          <a:ext cx="205069" cy="304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5875" cap="flat" cmpd="sng" algn="ctr">
          <a:solidFill>
            <a:schemeClr val="accent1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1347619" y="893354"/>
        <a:ext cx="143548" cy="182831"/>
      </dsp:txXfrm>
    </dsp:sp>
    <dsp:sp modelId="{6407CE8C-50F7-4B04-A2A8-881F3904393E}">
      <dsp:nvSpPr>
        <dsp:cNvPr id="0" name=""/>
        <dsp:cNvSpPr/>
      </dsp:nvSpPr>
      <dsp:spPr>
        <a:xfrm>
          <a:off x="1637784" y="637717"/>
          <a:ext cx="2273379" cy="737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Вещество</a:t>
          </a:r>
        </a:p>
      </dsp:txBody>
      <dsp:txXfrm>
        <a:off x="1659398" y="659331"/>
        <a:ext cx="2230151" cy="694713"/>
      </dsp:txXfrm>
    </dsp:sp>
    <dsp:sp modelId="{FF9223C0-0F3B-418D-8219-09177C158D6F}">
      <dsp:nvSpPr>
        <dsp:cNvPr id="0" name=""/>
        <dsp:cNvSpPr/>
      </dsp:nvSpPr>
      <dsp:spPr>
        <a:xfrm rot="35594">
          <a:off x="4015789" y="868330"/>
          <a:ext cx="221830" cy="304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5875" cap="flat" cmpd="sng" algn="ctr">
          <a:solidFill>
            <a:schemeClr val="accent1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4015791" y="928928"/>
        <a:ext cx="155281" cy="182831"/>
      </dsp:txXfrm>
    </dsp:sp>
    <dsp:sp modelId="{431C0677-A7BD-4E7A-9B80-DE08A5C23316}">
      <dsp:nvSpPr>
        <dsp:cNvPr id="0" name=""/>
        <dsp:cNvSpPr/>
      </dsp:nvSpPr>
      <dsp:spPr>
        <a:xfrm>
          <a:off x="4329689" y="664814"/>
          <a:ext cx="2123539" cy="737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Молекулы</a:t>
          </a:r>
        </a:p>
      </dsp:txBody>
      <dsp:txXfrm>
        <a:off x="4351303" y="686428"/>
        <a:ext cx="2080311" cy="694713"/>
      </dsp:txXfrm>
    </dsp:sp>
    <dsp:sp modelId="{9EE2DB80-B4D3-401C-8883-98CB19C26DDB}">
      <dsp:nvSpPr>
        <dsp:cNvPr id="0" name=""/>
        <dsp:cNvSpPr/>
      </dsp:nvSpPr>
      <dsp:spPr>
        <a:xfrm rot="6321">
          <a:off x="6565131" y="883802"/>
          <a:ext cx="237234" cy="304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5875" cap="flat" cmpd="sng" algn="ctr">
          <a:solidFill>
            <a:schemeClr val="accent1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6565131" y="944680"/>
        <a:ext cx="166064" cy="182831"/>
      </dsp:txXfrm>
    </dsp:sp>
    <dsp:sp modelId="{80DE26D2-2054-4655-84D9-28F6F8DDE084}">
      <dsp:nvSpPr>
        <dsp:cNvPr id="0" name=""/>
        <dsp:cNvSpPr/>
      </dsp:nvSpPr>
      <dsp:spPr>
        <a:xfrm>
          <a:off x="6900839" y="668991"/>
          <a:ext cx="1524572" cy="737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Атомы</a:t>
          </a:r>
        </a:p>
      </dsp:txBody>
      <dsp:txXfrm>
        <a:off x="6922453" y="690605"/>
        <a:ext cx="1481344" cy="694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3973E-ACEF-49AA-8B8E-FF666C7B5EF2}">
      <dsp:nvSpPr>
        <dsp:cNvPr id="0" name=""/>
        <dsp:cNvSpPr/>
      </dsp:nvSpPr>
      <dsp:spPr>
        <a:xfrm>
          <a:off x="2880322" y="288014"/>
          <a:ext cx="2678714" cy="720106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Вещества</a:t>
          </a:r>
        </a:p>
      </dsp:txBody>
      <dsp:txXfrm>
        <a:off x="2915475" y="323167"/>
        <a:ext cx="2608408" cy="649800"/>
      </dsp:txXfrm>
    </dsp:sp>
    <dsp:sp modelId="{0CE74DAD-19D8-4D63-8BB2-A4592E4B6ADC}">
      <dsp:nvSpPr>
        <dsp:cNvPr id="0" name=""/>
        <dsp:cNvSpPr/>
      </dsp:nvSpPr>
      <dsp:spPr>
        <a:xfrm rot="5349605">
          <a:off x="3803598" y="1435702"/>
          <a:ext cx="8552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525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084B69-2E29-4542-9BF3-49A7CE9EC766}">
      <dsp:nvSpPr>
        <dsp:cNvPr id="0" name=""/>
        <dsp:cNvSpPr/>
      </dsp:nvSpPr>
      <dsp:spPr>
        <a:xfrm>
          <a:off x="3216387" y="1863284"/>
          <a:ext cx="2054097" cy="810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жидкие</a:t>
          </a:r>
        </a:p>
      </dsp:txBody>
      <dsp:txXfrm>
        <a:off x="3255953" y="1902850"/>
        <a:ext cx="1974965" cy="731390"/>
      </dsp:txXfrm>
    </dsp:sp>
    <dsp:sp modelId="{F9944AFA-E339-4247-A1FF-8A1A94147D74}">
      <dsp:nvSpPr>
        <dsp:cNvPr id="0" name=""/>
        <dsp:cNvSpPr/>
      </dsp:nvSpPr>
      <dsp:spPr>
        <a:xfrm rot="1400720">
          <a:off x="5007424" y="1233065"/>
          <a:ext cx="11353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530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B6258-0CBF-4E18-A340-1BBB1103638F}">
      <dsp:nvSpPr>
        <dsp:cNvPr id="0" name=""/>
        <dsp:cNvSpPr/>
      </dsp:nvSpPr>
      <dsp:spPr>
        <a:xfrm>
          <a:off x="5544616" y="1458011"/>
          <a:ext cx="2981205" cy="810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газообразные</a:t>
          </a:r>
        </a:p>
      </dsp:txBody>
      <dsp:txXfrm>
        <a:off x="5584182" y="1497577"/>
        <a:ext cx="2902073" cy="731390"/>
      </dsp:txXfrm>
    </dsp:sp>
    <dsp:sp modelId="{002329C6-105F-42CB-985F-442EDAFDD95B}">
      <dsp:nvSpPr>
        <dsp:cNvPr id="0" name=""/>
        <dsp:cNvSpPr/>
      </dsp:nvSpPr>
      <dsp:spPr>
        <a:xfrm rot="9350184">
          <a:off x="2366253" y="1233066"/>
          <a:ext cx="10990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9905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4A891-5942-4297-A62D-0B70DD377902}">
      <dsp:nvSpPr>
        <dsp:cNvPr id="0" name=""/>
        <dsp:cNvSpPr/>
      </dsp:nvSpPr>
      <dsp:spPr>
        <a:xfrm>
          <a:off x="97215" y="1458012"/>
          <a:ext cx="2827814" cy="810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твердые</a:t>
          </a:r>
          <a:r>
            <a:rPr lang="ru-RU" sz="3500" kern="1200" dirty="0"/>
            <a:t> </a:t>
          </a:r>
        </a:p>
      </dsp:txBody>
      <dsp:txXfrm>
        <a:off x="136781" y="1497578"/>
        <a:ext cx="2748682" cy="731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8AEF-295F-4A6F-805C-DD69EFBBE31E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A5D8-8670-4937-9740-647BAAF25F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8AEF-295F-4A6F-805C-DD69EFBBE31E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A5D8-8670-4937-9740-647BAAF25F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8AEF-295F-4A6F-805C-DD69EFBBE31E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A5D8-8670-4937-9740-647BAAF25F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8AEF-295F-4A6F-805C-DD69EFBBE31E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A5D8-8670-4937-9740-647BAAF25F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8AEF-295F-4A6F-805C-DD69EFBBE31E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A5D8-8670-4937-9740-647BAAF25F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8AEF-295F-4A6F-805C-DD69EFBBE31E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A5D8-8670-4937-9740-647BAAF25F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8AEF-295F-4A6F-805C-DD69EFBBE31E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A5D8-8670-4937-9740-647BAAF25F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8AEF-295F-4A6F-805C-DD69EFBBE31E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A5D8-8670-4937-9740-647BAAF25F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8AEF-295F-4A6F-805C-DD69EFBBE31E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A5D8-8670-4937-9740-647BAAF25F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8AEF-295F-4A6F-805C-DD69EFBBE31E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A5D8-8670-4937-9740-647BAAF25F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8AEF-295F-4A6F-805C-DD69EFBBE31E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A5D8-8670-4937-9740-647BAAF25F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238AEF-295F-4A6F-805C-DD69EFBBE31E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98A5D8-8670-4937-9740-647BAAF25F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>
            <a:extLst>
              <a:ext uri="{FF2B5EF4-FFF2-40B4-BE49-F238E27FC236}">
                <a16:creationId xmlns:a16="http://schemas.microsoft.com/office/drawing/2014/main" id="{7B6C6B90-3C0B-4FC8-8EE4-FCF755C84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729" y="570627"/>
            <a:ext cx="850801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«Гимназия №1»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919A1A-79CB-4270-BC08-0A821E0FB913}"/>
              </a:ext>
            </a:extLst>
          </p:cNvPr>
          <p:cNvSpPr txBox="1"/>
          <p:nvPr/>
        </p:nvSpPr>
        <p:spPr>
          <a:xfrm>
            <a:off x="1278928" y="1437420"/>
            <a:ext cx="55997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 окружающего мира </a:t>
            </a:r>
          </a:p>
          <a:p>
            <a:pPr algn="ctr" eaLnBrk="0" hangingPunct="0"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класс</a:t>
            </a: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6FC891-33F3-4534-8399-51554018D506}"/>
              </a:ext>
            </a:extLst>
          </p:cNvPr>
          <p:cNvSpPr txBox="1"/>
          <p:nvPr/>
        </p:nvSpPr>
        <p:spPr>
          <a:xfrm>
            <a:off x="2120861" y="5233445"/>
            <a:ext cx="329051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Карпова Елена Николаевна, </a:t>
            </a:r>
          </a:p>
          <a:p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</a:t>
            </a:r>
          </a:p>
          <a:p>
            <a:pPr algn="ctr"/>
            <a:endParaRPr lang="ru-RU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Железногорск</a:t>
            </a:r>
          </a:p>
          <a:p>
            <a:pPr algn="ctr"/>
            <a:r>
              <a:rPr lang="ru-RU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A61BF74F-E7EB-4F18-8030-D6659C5C4A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r="16926"/>
          <a:stretch/>
        </p:blipFill>
        <p:spPr bwMode="auto">
          <a:xfrm rot="21055528">
            <a:off x="5581242" y="4021474"/>
            <a:ext cx="1861855" cy="2629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icture background">
            <a:extLst>
              <a:ext uri="{FF2B5EF4-FFF2-40B4-BE49-F238E27FC236}">
                <a16:creationId xmlns:a16="http://schemas.microsoft.com/office/drawing/2014/main" id="{93B07C63-65DB-45DA-A2E3-03CD84DF0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699">
            <a:off x="7131971" y="4286767"/>
            <a:ext cx="1824219" cy="2414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Picture background">
            <a:extLst>
              <a:ext uri="{FF2B5EF4-FFF2-40B4-BE49-F238E27FC236}">
                <a16:creationId xmlns:a16="http://schemas.microsoft.com/office/drawing/2014/main" id="{B348E9A2-A30A-48B5-8852-2C398334D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0276">
            <a:off x="464827" y="1800144"/>
            <a:ext cx="1374214" cy="1579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04E0BEF-141A-412A-9718-84F11EDE2D3B}"/>
              </a:ext>
            </a:extLst>
          </p:cNvPr>
          <p:cNvSpPr txBox="1"/>
          <p:nvPr/>
        </p:nvSpPr>
        <p:spPr>
          <a:xfrm>
            <a:off x="1369374" y="2788275"/>
            <a:ext cx="57580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«Удивительные открытия»</a:t>
            </a:r>
          </a:p>
        </p:txBody>
      </p:sp>
    </p:spTree>
    <p:extLst>
      <p:ext uri="{BB962C8B-B14F-4D97-AF65-F5344CB8AC3E}">
        <p14:creationId xmlns:p14="http://schemas.microsoft.com/office/powerpoint/2010/main" val="1596132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background">
            <a:extLst>
              <a:ext uri="{FF2B5EF4-FFF2-40B4-BE49-F238E27FC236}">
                <a16:creationId xmlns:a16="http://schemas.microsoft.com/office/drawing/2014/main" id="{E58230D8-5FCD-4479-AC43-8EBCC8964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0"/>
          <a:stretch/>
        </p:blipFill>
        <p:spPr bwMode="auto">
          <a:xfrm>
            <a:off x="7237615" y="4582297"/>
            <a:ext cx="1801760" cy="21567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EF9AA5-0F55-4ACF-AA58-05270C891349}"/>
              </a:ext>
            </a:extLst>
          </p:cNvPr>
          <p:cNvSpPr txBox="1"/>
          <p:nvPr/>
        </p:nvSpPr>
        <p:spPr>
          <a:xfrm>
            <a:off x="361564" y="162649"/>
            <a:ext cx="4680520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Удивительные открытия</a:t>
            </a:r>
          </a:p>
        </p:txBody>
      </p:sp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id="{C4C24426-CBFC-4514-B3EA-29659DAA068A}"/>
              </a:ext>
            </a:extLst>
          </p:cNvPr>
          <p:cNvSpPr/>
          <p:nvPr/>
        </p:nvSpPr>
        <p:spPr>
          <a:xfrm rot="550518">
            <a:off x="6916272" y="3236417"/>
            <a:ext cx="2148973" cy="1044532"/>
          </a:xfrm>
          <a:prstGeom prst="wedgeEllipseCallout">
            <a:avLst>
              <a:gd name="adj1" fmla="val -27858"/>
              <a:gd name="adj2" fmla="val 131697"/>
            </a:avLst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1E55FF-A9CD-47FE-AD9B-7F9E298C1556}"/>
              </a:ext>
            </a:extLst>
          </p:cNvPr>
          <p:cNvSpPr txBox="1"/>
          <p:nvPr/>
        </p:nvSpPr>
        <p:spPr>
          <a:xfrm rot="865067">
            <a:off x="7036623" y="3532758"/>
            <a:ext cx="1908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1D12A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их много! </a:t>
            </a:r>
            <a:endParaRPr lang="ru-RU" b="1" dirty="0">
              <a:solidFill>
                <a:srgbClr val="1D12A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F734D2-AC7A-499F-B51F-4CD8D1415615}"/>
              </a:ext>
            </a:extLst>
          </p:cNvPr>
          <p:cNvSpPr txBox="1"/>
          <p:nvPr/>
        </p:nvSpPr>
        <p:spPr>
          <a:xfrm>
            <a:off x="5269221" y="164214"/>
            <a:ext cx="1991964" cy="6227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Бактерии</a:t>
            </a:r>
            <a:endParaRPr lang="ru-RU" sz="32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ttps://cf3.ppt-online.org/files3/slide/t/ThArb20JaNx8dGiWmUkz5ZPoSnlOERH6FtQY9q/slide-13.jpg">
            <a:extLst>
              <a:ext uri="{FF2B5EF4-FFF2-40B4-BE49-F238E27FC236}">
                <a16:creationId xmlns:a16="http://schemas.microsoft.com/office/drawing/2014/main" id="{4B046936-BB62-41E9-AC54-72C3359AC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9" t="55196" r="8271" b="3438"/>
          <a:stretch/>
        </p:blipFill>
        <p:spPr bwMode="auto">
          <a:xfrm>
            <a:off x="320496" y="935721"/>
            <a:ext cx="2739336" cy="1445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cf3.ppt-online.org/files3/slide/t/ThArb20JaNx8dGiWmUkz5ZPoSnlOERH6FtQY9q/slide-13.jpg">
            <a:extLst>
              <a:ext uri="{FF2B5EF4-FFF2-40B4-BE49-F238E27FC236}">
                <a16:creationId xmlns:a16="http://schemas.microsoft.com/office/drawing/2014/main" id="{ABA9FDCB-2BFB-42AE-9716-748AB9472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9" t="3294" r="3118" b="46775"/>
          <a:stretch/>
        </p:blipFill>
        <p:spPr bwMode="auto">
          <a:xfrm>
            <a:off x="3178984" y="1179271"/>
            <a:ext cx="1965868" cy="1552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cf3.ppt-online.org/files3/slide/t/ThArb20JaNx8dGiWmUkz5ZPoSnlOERH6FtQY9q/slide-13.jpg">
            <a:extLst>
              <a:ext uri="{FF2B5EF4-FFF2-40B4-BE49-F238E27FC236}">
                <a16:creationId xmlns:a16="http://schemas.microsoft.com/office/drawing/2014/main" id="{FAD0639F-C559-4A26-AEE0-7279B65900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t="10017" r="52013" b="53064"/>
          <a:stretch/>
        </p:blipFill>
        <p:spPr bwMode="auto">
          <a:xfrm>
            <a:off x="7348052" y="599649"/>
            <a:ext cx="1580885" cy="12336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cf3.ppt-online.org/files3/slide/t/ThArb20JaNx8dGiWmUkz5ZPoSnlOERH6FtQY9q/slide-14.jpg">
            <a:extLst>
              <a:ext uri="{FF2B5EF4-FFF2-40B4-BE49-F238E27FC236}">
                <a16:creationId xmlns:a16="http://schemas.microsoft.com/office/drawing/2014/main" id="{6A2AE5E3-5AB3-46D1-839A-57A45C3EF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42629" r="51528" b="4146"/>
          <a:stretch/>
        </p:blipFill>
        <p:spPr bwMode="auto">
          <a:xfrm rot="21113977">
            <a:off x="363795" y="2892043"/>
            <a:ext cx="2214493" cy="17966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031C96-C3FC-48ED-AFA8-2055B2303A97}"/>
              </a:ext>
            </a:extLst>
          </p:cNvPr>
          <p:cNvSpPr txBox="1"/>
          <p:nvPr/>
        </p:nvSpPr>
        <p:spPr>
          <a:xfrm>
            <a:off x="50441" y="4998976"/>
            <a:ext cx="4320480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нужно мыть руки, овощи и фрукты, проветривать помещения, следить за чистотой, обрабатывать ранки.</a:t>
            </a:r>
          </a:p>
        </p:txBody>
      </p:sp>
      <p:pic>
        <p:nvPicPr>
          <p:cNvPr id="15" name="Picture 2" descr="https://cf3.ppt-online.org/files3/slide/t/ThArb20JaNx8dGiWmUkz5ZPoSnlOERH6FtQY9q/slide-15.jpg">
            <a:extLst>
              <a:ext uri="{FF2B5EF4-FFF2-40B4-BE49-F238E27FC236}">
                <a16:creationId xmlns:a16="http://schemas.microsoft.com/office/drawing/2014/main" id="{F6EC6A65-6C89-47EC-A5DB-8D96205EA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" t="17742" r="52996" b="2689"/>
          <a:stretch/>
        </p:blipFill>
        <p:spPr bwMode="auto">
          <a:xfrm>
            <a:off x="4390254" y="4635265"/>
            <a:ext cx="1601755" cy="22227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" descr="https://cf3.ppt-online.org/files3/slide/t/ThArb20JaNx8dGiWmUkz5ZPoSnlOERH6FtQY9q/slide-15.jpg">
            <a:extLst>
              <a:ext uri="{FF2B5EF4-FFF2-40B4-BE49-F238E27FC236}">
                <a16:creationId xmlns:a16="http://schemas.microsoft.com/office/drawing/2014/main" id="{F989AEE0-7540-4D45-9E1A-81F8F6D93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3" t="17742" r="7353" b="4217"/>
          <a:stretch/>
        </p:blipFill>
        <p:spPr bwMode="auto">
          <a:xfrm>
            <a:off x="5318803" y="2731272"/>
            <a:ext cx="1380720" cy="1851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1689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>
            <a:extLst>
              <a:ext uri="{FF2B5EF4-FFF2-40B4-BE49-F238E27FC236}">
                <a16:creationId xmlns:a16="http://schemas.microsoft.com/office/drawing/2014/main" id="{99F920C6-EA41-4267-9124-A2DDB2A0E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13468"/>
            <a:ext cx="1390533" cy="10445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E0B500-79CB-4014-A3D0-8A513EB5A3EE}"/>
              </a:ext>
            </a:extLst>
          </p:cNvPr>
          <p:cNvSpPr txBox="1"/>
          <p:nvPr/>
        </p:nvSpPr>
        <p:spPr>
          <a:xfrm>
            <a:off x="361564" y="162649"/>
            <a:ext cx="4680520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Удивительные открытия</a:t>
            </a:r>
          </a:p>
        </p:txBody>
      </p:sp>
      <p:sp>
        <p:nvSpPr>
          <p:cNvPr id="9" name="Облачко с текстом: овальное 8">
            <a:extLst>
              <a:ext uri="{FF2B5EF4-FFF2-40B4-BE49-F238E27FC236}">
                <a16:creationId xmlns:a16="http://schemas.microsoft.com/office/drawing/2014/main" id="{9D767E46-DD2D-40AC-BDE9-2966B04698B5}"/>
              </a:ext>
            </a:extLst>
          </p:cNvPr>
          <p:cNvSpPr/>
          <p:nvPr/>
        </p:nvSpPr>
        <p:spPr>
          <a:xfrm>
            <a:off x="7140653" y="4624779"/>
            <a:ext cx="1631443" cy="1044532"/>
          </a:xfrm>
          <a:prstGeom prst="wedgeEllipseCallout">
            <a:avLst>
              <a:gd name="adj1" fmla="val 15000"/>
              <a:gd name="adj2" fmla="val 78419"/>
            </a:avLst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1AAC4-ECC8-41DF-9A8A-74524FA2E1BC}"/>
              </a:ext>
            </a:extLst>
          </p:cNvPr>
          <p:cNvSpPr txBox="1"/>
          <p:nvPr/>
        </p:nvSpPr>
        <p:spPr>
          <a:xfrm>
            <a:off x="7140652" y="4842876"/>
            <a:ext cx="16314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1D12A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«Кирпичики» живого! </a:t>
            </a:r>
            <a:endParaRPr lang="ru-RU" b="1" dirty="0">
              <a:solidFill>
                <a:srgbClr val="1D12A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57AF2A-F650-47D3-9573-D0CCD16928A6}"/>
              </a:ext>
            </a:extLst>
          </p:cNvPr>
          <p:cNvSpPr txBox="1"/>
          <p:nvPr/>
        </p:nvSpPr>
        <p:spPr>
          <a:xfrm>
            <a:off x="5042084" y="62183"/>
            <a:ext cx="2940483" cy="9149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живое состоит из клеток</a:t>
            </a:r>
            <a:endParaRPr lang="ru-RU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 descr="Картинка 2 из 11">
            <a:extLst>
              <a:ext uri="{FF2B5EF4-FFF2-40B4-BE49-F238E27FC236}">
                <a16:creationId xmlns:a16="http://schemas.microsoft.com/office/drawing/2014/main" id="{92F796C6-1A7D-4619-A533-DB19D6F6E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687" y="2588762"/>
            <a:ext cx="2203235" cy="3029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6" descr="H:\кирп.gif">
            <a:extLst>
              <a:ext uri="{FF2B5EF4-FFF2-40B4-BE49-F238E27FC236}">
                <a16:creationId xmlns:a16="http://schemas.microsoft.com/office/drawing/2014/main" id="{A7B84089-EBF3-48C8-AAF4-48E56030C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1581" t="2423" r="16103" b="2423"/>
          <a:stretch>
            <a:fillRect/>
          </a:stretch>
        </p:blipFill>
        <p:spPr bwMode="auto">
          <a:xfrm>
            <a:off x="1934018" y="4102773"/>
            <a:ext cx="698433" cy="117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Картинка 7 из 161">
            <a:extLst>
              <a:ext uri="{FF2B5EF4-FFF2-40B4-BE49-F238E27FC236}">
                <a16:creationId xmlns:a16="http://schemas.microsoft.com/office/drawing/2014/main" id="{DEEFA16D-ED4C-435E-A90D-BA51CC118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8203" y="1133027"/>
            <a:ext cx="2375797" cy="29697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3" descr="H:\гук.gif">
            <a:extLst>
              <a:ext uri="{FF2B5EF4-FFF2-40B4-BE49-F238E27FC236}">
                <a16:creationId xmlns:a16="http://schemas.microsoft.com/office/drawing/2014/main" id="{5301FF4E-EF72-4391-9ACE-D2D2AB079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6424" y="2514152"/>
            <a:ext cx="2855376" cy="184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одержимое 2">
            <a:extLst>
              <a:ext uri="{FF2B5EF4-FFF2-40B4-BE49-F238E27FC236}">
                <a16:creationId xmlns:a16="http://schemas.microsoft.com/office/drawing/2014/main" id="{70BCA7D7-4ABC-4AF5-A0F9-2140C8F7E265}"/>
              </a:ext>
            </a:extLst>
          </p:cNvPr>
          <p:cNvSpPr txBox="1">
            <a:spLocks/>
          </p:cNvSpPr>
          <p:nvPr/>
        </p:nvSpPr>
        <p:spPr>
          <a:xfrm>
            <a:off x="1954187" y="1477342"/>
            <a:ext cx="4680520" cy="10445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Роберт  Гук рассматривая срез пробки, увидел сходные между собой ячейки, которые он назвал клетками.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4A6C8C4-8AEE-466B-9B1B-B66CE7F26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62" y="5237908"/>
            <a:ext cx="4800600" cy="1323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Calibri" pitchFamily="34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Немецкий ученый Теодор Шванн предположил, что организмы состоят из клеток подобно большому дому из кирпичей.</a:t>
            </a:r>
          </a:p>
        </p:txBody>
      </p:sp>
    </p:spTree>
    <p:extLst>
      <p:ext uri="{BB962C8B-B14F-4D97-AF65-F5344CB8AC3E}">
        <p14:creationId xmlns:p14="http://schemas.microsoft.com/office/powerpoint/2010/main" val="2339190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>
            <a:extLst>
              <a:ext uri="{FF2B5EF4-FFF2-40B4-BE49-F238E27FC236}">
                <a16:creationId xmlns:a16="http://schemas.microsoft.com/office/drawing/2014/main" id="{99F920C6-EA41-4267-9124-A2DDB2A0E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406" y="5088632"/>
            <a:ext cx="2355471" cy="1769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E0B500-79CB-4014-A3D0-8A513EB5A3EE}"/>
              </a:ext>
            </a:extLst>
          </p:cNvPr>
          <p:cNvSpPr txBox="1"/>
          <p:nvPr/>
        </p:nvSpPr>
        <p:spPr>
          <a:xfrm>
            <a:off x="361564" y="162649"/>
            <a:ext cx="4680520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Удивительные открытия</a:t>
            </a:r>
          </a:p>
        </p:txBody>
      </p:sp>
      <p:sp>
        <p:nvSpPr>
          <p:cNvPr id="9" name="Облачко с текстом: овальное 8">
            <a:extLst>
              <a:ext uri="{FF2B5EF4-FFF2-40B4-BE49-F238E27FC236}">
                <a16:creationId xmlns:a16="http://schemas.microsoft.com/office/drawing/2014/main" id="{9D767E46-DD2D-40AC-BDE9-2966B04698B5}"/>
              </a:ext>
            </a:extLst>
          </p:cNvPr>
          <p:cNvSpPr/>
          <p:nvPr/>
        </p:nvSpPr>
        <p:spPr>
          <a:xfrm>
            <a:off x="7009026" y="3714506"/>
            <a:ext cx="1631443" cy="1044532"/>
          </a:xfrm>
          <a:prstGeom prst="wedgeEllipseCallout">
            <a:avLst>
              <a:gd name="adj1" fmla="val 15000"/>
              <a:gd name="adj2" fmla="val 78419"/>
            </a:avLst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1AAC4-ECC8-41DF-9A8A-74524FA2E1BC}"/>
              </a:ext>
            </a:extLst>
          </p:cNvPr>
          <p:cNvSpPr txBox="1"/>
          <p:nvPr/>
        </p:nvSpPr>
        <p:spPr>
          <a:xfrm>
            <a:off x="7065419" y="3924401"/>
            <a:ext cx="16314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1D12A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«Кирпичики» живого! </a:t>
            </a:r>
            <a:endParaRPr lang="ru-RU" b="1" dirty="0">
              <a:solidFill>
                <a:srgbClr val="1D12A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57AF2A-F650-47D3-9573-D0CCD16928A6}"/>
              </a:ext>
            </a:extLst>
          </p:cNvPr>
          <p:cNvSpPr txBox="1"/>
          <p:nvPr/>
        </p:nvSpPr>
        <p:spPr>
          <a:xfrm>
            <a:off x="5042084" y="62183"/>
            <a:ext cx="2940483" cy="9149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живое состоит из клеток</a:t>
            </a:r>
            <a:endParaRPr lang="ru-RU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Содержимое 2">
            <a:extLst>
              <a:ext uri="{FF2B5EF4-FFF2-40B4-BE49-F238E27FC236}">
                <a16:creationId xmlns:a16="http://schemas.microsoft.com/office/drawing/2014/main" id="{AA2903D2-3734-4ED7-A011-462BFD6E6B45}"/>
              </a:ext>
            </a:extLst>
          </p:cNvPr>
          <p:cNvSpPr txBox="1">
            <a:spLocks/>
          </p:cNvSpPr>
          <p:nvPr/>
        </p:nvSpPr>
        <p:spPr>
          <a:xfrm>
            <a:off x="1726359" y="1667334"/>
            <a:ext cx="7239000" cy="17693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ru-RU" sz="2000" dirty="0"/>
              <a:t>   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Бактерии  простейшие состоят всего из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клетки – это одноклеточные организмы. </a:t>
            </a:r>
          </a:p>
          <a:p>
            <a:pPr marL="0" indent="0" algn="just">
              <a:buFont typeface="Arial" charset="0"/>
              <a:buNone/>
            </a:pP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 большинства живых организмов много разных клеток. Растения, грибы, животные, люди – это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многоклеточные организмы.</a:t>
            </a:r>
          </a:p>
        </p:txBody>
      </p:sp>
      <p:pic>
        <p:nvPicPr>
          <p:cNvPr id="19" name="Picture 5" descr="H:\много.gif">
            <a:extLst>
              <a:ext uri="{FF2B5EF4-FFF2-40B4-BE49-F238E27FC236}">
                <a16:creationId xmlns:a16="http://schemas.microsoft.com/office/drawing/2014/main" id="{4A40A1C7-F670-421F-90DF-8C9BC3647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30350"/>
          <a:stretch>
            <a:fillRect/>
          </a:stretch>
        </p:blipFill>
        <p:spPr bwMode="auto">
          <a:xfrm>
            <a:off x="2162654" y="3430636"/>
            <a:ext cx="4414674" cy="326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H:\много.gif">
            <a:extLst>
              <a:ext uri="{FF2B5EF4-FFF2-40B4-BE49-F238E27FC236}">
                <a16:creationId xmlns:a16="http://schemas.microsoft.com/office/drawing/2014/main" id="{CE8AF57C-1FCC-44F5-9C2A-8FBC5ABC4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b="67897"/>
          <a:stretch>
            <a:fillRect/>
          </a:stretch>
        </p:blipFill>
        <p:spPr bwMode="auto">
          <a:xfrm rot="15193658">
            <a:off x="-599096" y="3021654"/>
            <a:ext cx="3200929" cy="132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1782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:\микроск.gif">
            <a:extLst>
              <a:ext uri="{FF2B5EF4-FFF2-40B4-BE49-F238E27FC236}">
                <a16:creationId xmlns:a16="http://schemas.microsoft.com/office/drawing/2014/main" id="{F42993FE-95A6-4232-8798-BDC07E8AE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0884" y="1362944"/>
            <a:ext cx="2448272" cy="340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8B8FC0E8-5EA4-4A0C-BB57-AFC1550346CD}"/>
              </a:ext>
            </a:extLst>
          </p:cNvPr>
          <p:cNvSpPr txBox="1">
            <a:spLocks/>
          </p:cNvSpPr>
          <p:nvPr/>
        </p:nvSpPr>
        <p:spPr>
          <a:xfrm>
            <a:off x="1224798" y="246344"/>
            <a:ext cx="7211089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defPPr>
              <a:defRPr/>
            </a:defPPr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Tx/>
              <a:buChar char="•"/>
              <a:defRPr kumimoji="0" lang="en-US" altLang="en-US" sz="2000" b="1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Tx/>
              <a:buChar char="–"/>
              <a:defRPr kumimoji="0" lang="en-US" altLang="en-US" sz="2800" b="1" i="0" u="none" baseline="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Tx/>
              <a:buChar char="•"/>
              <a:defRPr kumimoji="0" lang="en-US" altLang="en-US" sz="1600" b="1" i="0" u="none" baseline="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Tx/>
              <a:buChar char="–"/>
              <a:defRPr kumimoji="0" lang="en-US" altLang="en-US" sz="1400" b="1" i="0" u="none" baseline="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Tx/>
              <a:buChar char="»"/>
              <a:defRPr kumimoji="0" lang="en-US" altLang="en-US" sz="1400" b="1" i="0" u="none" baseline="0">
                <a:solidFill>
                  <a:schemeClr val="tx1"/>
                </a:solidFill>
                <a:effectLst/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lang="en-US" altLang="en-US" sz="14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lang="en-US" altLang="en-US" sz="14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lang="en-US" altLang="en-US" sz="14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lang="en-US" altLang="en-US"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81E7910F-0B97-4B39-A1D8-541B56D1A814}"/>
              </a:ext>
            </a:extLst>
          </p:cNvPr>
          <p:cNvSpPr txBox="1">
            <a:spLocks/>
          </p:cNvSpPr>
          <p:nvPr/>
        </p:nvSpPr>
        <p:spPr>
          <a:xfrm>
            <a:off x="323527" y="1635817"/>
            <a:ext cx="3020477" cy="864096"/>
          </a:xfrm>
          <a:prstGeom prst="rect">
            <a:avLst/>
          </a:prstGeom>
          <a:ln w="15875" cap="flat" cmpd="sng" algn="ctr">
            <a:solidFill>
              <a:srgbClr val="0000FF"/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Georgia" pitchFamily="18" charset="0"/>
              <a:buNone/>
            </a:pPr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4DD545-5DFC-46ED-AC18-D38F3F7DF87D}"/>
              </a:ext>
            </a:extLst>
          </p:cNvPr>
          <p:cNvSpPr txBox="1"/>
          <p:nvPr/>
        </p:nvSpPr>
        <p:spPr>
          <a:xfrm>
            <a:off x="1763687" y="41678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открыли с помощью микроскопа?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7D1F77-A9F1-4312-9783-0E8580E00C2A}"/>
              </a:ext>
            </a:extLst>
          </p:cNvPr>
          <p:cNvSpPr txBox="1"/>
          <p:nvPr/>
        </p:nvSpPr>
        <p:spPr>
          <a:xfrm>
            <a:off x="539551" y="1613081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5531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молекул</a:t>
            </a: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0CBD67C7-3A57-4663-B7F4-CFDCE7E01C35}"/>
              </a:ext>
            </a:extLst>
          </p:cNvPr>
          <p:cNvSpPr txBox="1">
            <a:spLocks/>
          </p:cNvSpPr>
          <p:nvPr/>
        </p:nvSpPr>
        <p:spPr>
          <a:xfrm>
            <a:off x="1580654" y="2919027"/>
            <a:ext cx="3020477" cy="864096"/>
          </a:xfrm>
          <a:prstGeom prst="rect">
            <a:avLst/>
          </a:prstGeom>
          <a:ln w="15875" cap="flat" cmpd="sng" algn="ctr">
            <a:solidFill>
              <a:srgbClr val="0000FF"/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Georgia" pitchFamily="18" charset="0"/>
              <a:buNone/>
            </a:pPr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E416D597-B471-4CC6-BBC5-ABBF18F974E1}"/>
              </a:ext>
            </a:extLst>
          </p:cNvPr>
          <p:cNvSpPr txBox="1">
            <a:spLocks/>
          </p:cNvSpPr>
          <p:nvPr/>
        </p:nvSpPr>
        <p:spPr>
          <a:xfrm>
            <a:off x="2987823" y="4164017"/>
            <a:ext cx="3020477" cy="864096"/>
          </a:xfrm>
          <a:prstGeom prst="rect">
            <a:avLst/>
          </a:prstGeom>
          <a:ln w="15875" cap="flat" cmpd="sng" algn="ctr">
            <a:solidFill>
              <a:srgbClr val="0000FF"/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Georgia" pitchFamily="18" charset="0"/>
              <a:buNone/>
            </a:pPr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034B7FD4-4885-4B8F-BE1B-52335E88A63F}"/>
              </a:ext>
            </a:extLst>
          </p:cNvPr>
          <p:cNvSpPr txBox="1">
            <a:spLocks/>
          </p:cNvSpPr>
          <p:nvPr/>
        </p:nvSpPr>
        <p:spPr>
          <a:xfrm>
            <a:off x="4754892" y="5353090"/>
            <a:ext cx="3937525" cy="1088128"/>
          </a:xfrm>
          <a:prstGeom prst="rect">
            <a:avLst/>
          </a:prstGeom>
          <a:ln w="15875" cap="flat" cmpd="sng" algn="ctr">
            <a:solidFill>
              <a:srgbClr val="0000FF"/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Georgia" pitchFamily="18" charset="0"/>
              <a:buNone/>
            </a:pPr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4A7645-EF62-46D2-9B3E-8DF2E0F71765}"/>
              </a:ext>
            </a:extLst>
          </p:cNvPr>
          <p:cNvSpPr txBox="1"/>
          <p:nvPr/>
        </p:nvSpPr>
        <p:spPr>
          <a:xfrm>
            <a:off x="2049789" y="298630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5531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C912C1-67A1-461C-B667-A28261BB0E72}"/>
              </a:ext>
            </a:extLst>
          </p:cNvPr>
          <p:cNvSpPr txBox="1"/>
          <p:nvPr/>
        </p:nvSpPr>
        <p:spPr>
          <a:xfrm>
            <a:off x="4754892" y="5353090"/>
            <a:ext cx="3725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Клеточное строение организмов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A64E9F-30DB-4BAD-A876-A9C716734FB0}"/>
              </a:ext>
            </a:extLst>
          </p:cNvPr>
          <p:cNvSpPr txBox="1"/>
          <p:nvPr/>
        </p:nvSpPr>
        <p:spPr>
          <a:xfrm>
            <a:off x="3313960" y="425667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5531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Бактерии</a:t>
            </a:r>
          </a:p>
        </p:txBody>
      </p:sp>
      <p:pic>
        <p:nvPicPr>
          <p:cNvPr id="19" name="Picture 2" descr="Picture background">
            <a:extLst>
              <a:ext uri="{FF2B5EF4-FFF2-40B4-BE49-F238E27FC236}">
                <a16:creationId xmlns:a16="http://schemas.microsoft.com/office/drawing/2014/main" id="{2B383638-AE00-4E58-9D16-4B3A877EC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" y="5028113"/>
            <a:ext cx="2597258" cy="17290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7725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 background">
            <a:extLst>
              <a:ext uri="{FF2B5EF4-FFF2-40B4-BE49-F238E27FC236}">
                <a16:creationId xmlns:a16="http://schemas.microsoft.com/office/drawing/2014/main" id="{D4138FEF-09A4-4A8A-88AA-99B97C849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69318"/>
            <a:ext cx="6696745" cy="6552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7230819C-CEA9-4ADA-899D-B4C8F4DE4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0"/>
            <a:ext cx="6480720" cy="785813"/>
          </a:xfrm>
          <a:prstGeom prst="rect">
            <a:avLst/>
          </a:prstGeom>
          <a:solidFill>
            <a:srgbClr val="FFF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Copperplate Gothic Light" panose="020E05070202060204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pperplate Gothic Light" panose="020E05070202060204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pperplate Gothic Light" panose="020E05070202060204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pperplate Gothic Light" panose="020E05070202060204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pperplate Gothic Light" panose="020E05070202060204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pperplate Gothic Light" panose="020E05070202060204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pperplate Gothic Light" panose="020E05070202060204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pperplate Gothic Light" panose="020E05070202060204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pperplate Gothic Light" panose="020E05070202060204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0" dirty="0">
                <a:solidFill>
                  <a:srgbClr val="2705F1"/>
                </a:solidFill>
                <a:latin typeface="Elephant" panose="02020904090505020303" pitchFamily="18" charset="0"/>
              </a:rPr>
              <a:t>Спасибо за урок!</a:t>
            </a:r>
          </a:p>
        </p:txBody>
      </p:sp>
    </p:spTree>
    <p:extLst>
      <p:ext uri="{BB962C8B-B14F-4D97-AF65-F5344CB8AC3E}">
        <p14:creationId xmlns:p14="http://schemas.microsoft.com/office/powerpoint/2010/main" val="1013583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356CF487-9B51-4EF6-BBF1-6F44282A78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7999659"/>
              </p:ext>
            </p:extLst>
          </p:nvPr>
        </p:nvGraphicFramePr>
        <p:xfrm>
          <a:off x="251521" y="476672"/>
          <a:ext cx="864096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D03D5B2-CD74-45F5-9FBE-FD48CF689D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609929"/>
              </p:ext>
            </p:extLst>
          </p:nvPr>
        </p:nvGraphicFramePr>
        <p:xfrm>
          <a:off x="251519" y="2420888"/>
          <a:ext cx="864096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F5E60B-DE8B-4AFF-A2D6-75F7A6BA80F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267" t="34881" r="71929" b="25029"/>
          <a:stretch/>
        </p:blipFill>
        <p:spPr>
          <a:xfrm rot="10800000">
            <a:off x="1124835" y="4714422"/>
            <a:ext cx="1368154" cy="111582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4ADD4B-C5AB-4F8D-8EA1-6E95462E750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29533" y="5130990"/>
            <a:ext cx="1284931" cy="122472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CB64884-048B-42D9-B4B7-D53D291290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19398" y="4694619"/>
            <a:ext cx="1200161" cy="1135632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644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880246-231E-4B3F-9658-03D30342E18D}"/>
              </a:ext>
            </a:extLst>
          </p:cNvPr>
          <p:cNvSpPr txBox="1"/>
          <p:nvPr/>
        </p:nvSpPr>
        <p:spPr>
          <a:xfrm>
            <a:off x="1575970" y="1789416"/>
            <a:ext cx="6192688" cy="3279167"/>
          </a:xfrm>
          <a:prstGeom prst="rect">
            <a:avLst/>
          </a:prstGeom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ru-RU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Познакомиться с увеличительными приборами. </a:t>
            </a:r>
            <a:endParaRPr lang="ru-RU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Научиться работать с увеличительными приборами.</a:t>
            </a:r>
            <a:endParaRPr lang="ru-RU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Узнать, какие удивительные открытия были сделаны с их помощью.</a:t>
            </a:r>
            <a:endParaRPr lang="ru-RU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87D388-08A0-46E2-AC9A-8F5EDE04077B}"/>
              </a:ext>
            </a:extLst>
          </p:cNvPr>
          <p:cNvSpPr txBox="1"/>
          <p:nvPr/>
        </p:nvSpPr>
        <p:spPr>
          <a:xfrm>
            <a:off x="2231740" y="404664"/>
            <a:ext cx="4680520" cy="95410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«Удивительные открытия»</a:t>
            </a:r>
          </a:p>
        </p:txBody>
      </p:sp>
      <p:pic>
        <p:nvPicPr>
          <p:cNvPr id="15" name="Picture 6" descr="Picture background">
            <a:extLst>
              <a:ext uri="{FF2B5EF4-FFF2-40B4-BE49-F238E27FC236}">
                <a16:creationId xmlns:a16="http://schemas.microsoft.com/office/drawing/2014/main" id="{D66A0214-7C7A-4B05-8E45-3A4BB6248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1"/>
          <a:stretch/>
        </p:blipFill>
        <p:spPr bwMode="auto">
          <a:xfrm>
            <a:off x="107504" y="5034752"/>
            <a:ext cx="1744851" cy="16561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94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F69870C0-C60D-442B-81FB-F260664A4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059" y="2006842"/>
            <a:ext cx="3813176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Picture background">
            <a:extLst>
              <a:ext uri="{FF2B5EF4-FFF2-40B4-BE49-F238E27FC236}">
                <a16:creationId xmlns:a16="http://schemas.microsoft.com/office/drawing/2014/main" id="{F6D3EC2A-2B12-4511-9328-1C41D599D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95" y="2036305"/>
            <a:ext cx="3338697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0525C4-356C-4901-9C70-95C05E35F901}"/>
              </a:ext>
            </a:extLst>
          </p:cNvPr>
          <p:cNvSpPr txBox="1"/>
          <p:nvPr/>
        </p:nvSpPr>
        <p:spPr>
          <a:xfrm>
            <a:off x="2074561" y="272253"/>
            <a:ext cx="4680520" cy="9541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замечательны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увеличительные приборы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8D9D8E-0A90-46A6-B035-62CA18068CF7}"/>
              </a:ext>
            </a:extLst>
          </p:cNvPr>
          <p:cNvSpPr txBox="1"/>
          <p:nvPr/>
        </p:nvSpPr>
        <p:spPr>
          <a:xfrm>
            <a:off x="1150555" y="4704297"/>
            <a:ext cx="1260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211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линза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3B33B3-8B9E-4C8A-8D55-24D8AB49EC73}"/>
              </a:ext>
            </a:extLst>
          </p:cNvPr>
          <p:cNvSpPr txBox="1"/>
          <p:nvPr/>
        </p:nvSpPr>
        <p:spPr>
          <a:xfrm>
            <a:off x="6223525" y="4700601"/>
            <a:ext cx="106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211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лупа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EFDF2516-BDEA-4A82-AC58-D99E58CE53A3}"/>
              </a:ext>
            </a:extLst>
          </p:cNvPr>
          <p:cNvSpPr/>
          <p:nvPr/>
        </p:nvSpPr>
        <p:spPr>
          <a:xfrm>
            <a:off x="3868388" y="2726922"/>
            <a:ext cx="929675" cy="612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8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A842C4-8EC0-411A-933B-60F0AFD26B8A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043608" y="3407544"/>
            <a:ext cx="7771182" cy="2923877"/>
          </a:xfrm>
          <a:prstGeom prst="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Хоть острым взглядом нас природа одарила, </a:t>
            </a: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 близок оного конец имеет сила,</a:t>
            </a: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Коль много микроскоп нам тайностей открыл,</a:t>
            </a: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Невидимых частиц и тонких в теле жил.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Михаил Ломоносов</a:t>
            </a:r>
            <a:endParaRPr kumimoji="0" lang="ru-RU" altLang="ru-RU" sz="2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id="{D98D4FC0-398F-4BB6-9561-3410EB6FC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2448272" cy="2864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F1E155-CB34-41FF-962E-4AF1357829DB}"/>
              </a:ext>
            </a:extLst>
          </p:cNvPr>
          <p:cNvSpPr txBox="1"/>
          <p:nvPr/>
        </p:nvSpPr>
        <p:spPr>
          <a:xfrm>
            <a:off x="3743910" y="332656"/>
            <a:ext cx="4680520" cy="9541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замечательны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увеличительные приборы</a:t>
            </a:r>
          </a:p>
        </p:txBody>
      </p:sp>
      <p:pic>
        <p:nvPicPr>
          <p:cNvPr id="12" name="Picture 1" descr="H:\микроск.gif">
            <a:extLst>
              <a:ext uri="{FF2B5EF4-FFF2-40B4-BE49-F238E27FC236}">
                <a16:creationId xmlns:a16="http://schemas.microsoft.com/office/drawing/2014/main" id="{7CCEF913-B506-40FE-8D8E-A56DB66A1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978" y="2276872"/>
            <a:ext cx="1170812" cy="162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709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C74DF0-9996-42A7-A9DE-58909CF9DF28}"/>
              </a:ext>
            </a:extLst>
          </p:cNvPr>
          <p:cNvSpPr txBox="1"/>
          <p:nvPr/>
        </p:nvSpPr>
        <p:spPr>
          <a:xfrm>
            <a:off x="1907704" y="332656"/>
            <a:ext cx="5598368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Изобретение первого микроскопа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s://cf3.ppt-online.org/files3/slide/t/ThArb20JaNx8dGiWmUkz5ZPoSnlOERH6FtQY9q/slide-2.jpg">
            <a:extLst>
              <a:ext uri="{FF2B5EF4-FFF2-40B4-BE49-F238E27FC236}">
                <a16:creationId xmlns:a16="http://schemas.microsoft.com/office/drawing/2014/main" id="{395C1BE3-C270-4D7F-9839-233C4EEEC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5" t="21684" r="57919" b="4394"/>
          <a:stretch/>
        </p:blipFill>
        <p:spPr bwMode="auto">
          <a:xfrm>
            <a:off x="179512" y="1294125"/>
            <a:ext cx="2304256" cy="4110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f3.ppt-online.org/files3/slide/t/ThArb20JaNx8dGiWmUkz5ZPoSnlOERH6FtQY9q/slide-2.jpg">
            <a:extLst>
              <a:ext uri="{FF2B5EF4-FFF2-40B4-BE49-F238E27FC236}">
                <a16:creationId xmlns:a16="http://schemas.microsoft.com/office/drawing/2014/main" id="{A541407B-2961-4D22-9AA3-9D65786F7C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9" t="22670" r="8093" b="4767"/>
          <a:stretch/>
        </p:blipFill>
        <p:spPr bwMode="auto">
          <a:xfrm>
            <a:off x="5292080" y="3469341"/>
            <a:ext cx="2213992" cy="3293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60CE02-8B7B-4375-B749-7FEC5ED52F1D}"/>
              </a:ext>
            </a:extLst>
          </p:cNvPr>
          <p:cNvSpPr txBox="1"/>
          <p:nvPr/>
        </p:nvSpPr>
        <p:spPr>
          <a:xfrm>
            <a:off x="2555776" y="1261876"/>
            <a:ext cx="5958408" cy="2613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Первые оптические </a:t>
            </a:r>
            <a:r>
              <a:rPr lang="ru-RU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микроскопы появились  в Голландии 400 лет назад. Называли их тогда 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«блошиными стёклами»</a:t>
            </a:r>
            <a:r>
              <a:rPr lang="ru-RU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«комариными стёклами».</a:t>
            </a:r>
            <a:r>
              <a:rPr lang="ru-RU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их помощью рассматривали строение блох и комаров.</a:t>
            </a:r>
            <a:endParaRPr lang="ru-RU" sz="24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18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BB93DE02-EAD2-4DB1-9810-BB7651041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168352" cy="49699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9D1CC9-BB9D-4883-A850-71697AA631B9}"/>
              </a:ext>
            </a:extLst>
          </p:cNvPr>
          <p:cNvSpPr txBox="1"/>
          <p:nvPr/>
        </p:nvSpPr>
        <p:spPr>
          <a:xfrm>
            <a:off x="3743910" y="332656"/>
            <a:ext cx="4680520" cy="9541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замечательны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увеличительные приборы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2B622F-6A76-48AC-BAFF-A6D599429D73}"/>
              </a:ext>
            </a:extLst>
          </p:cNvPr>
          <p:cNvSpPr txBox="1"/>
          <p:nvPr/>
        </p:nvSpPr>
        <p:spPr>
          <a:xfrm>
            <a:off x="3743910" y="2569982"/>
            <a:ext cx="5004558" cy="2613857"/>
          </a:xfrm>
          <a:prstGeom prst="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2114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1932</a:t>
            </a:r>
            <a:r>
              <a:rPr lang="ru-RU" sz="2400" b="1" dirty="0">
                <a:solidFill>
                  <a:srgbClr val="2114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году был создан электронный микроскоп, который увеличивал изображение в сотни тысяч раз.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2114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позволило разглядеть наиболее крупные молекулы.</a:t>
            </a:r>
            <a:endParaRPr lang="ru-RU" sz="2400" b="1" dirty="0">
              <a:solidFill>
                <a:srgbClr val="2114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395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347EEBC-C79C-4DD2-8035-B738FBA0A722}"/>
              </a:ext>
            </a:extLst>
          </p:cNvPr>
          <p:cNvSpPr txBox="1"/>
          <p:nvPr/>
        </p:nvSpPr>
        <p:spPr>
          <a:xfrm>
            <a:off x="361564" y="162649"/>
            <a:ext cx="4680520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Удивительные открытия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CD098C-DD52-475D-B00D-0E4B25EE54D5}"/>
              </a:ext>
            </a:extLst>
          </p:cNvPr>
          <p:cNvSpPr txBox="1"/>
          <p:nvPr/>
        </p:nvSpPr>
        <p:spPr>
          <a:xfrm>
            <a:off x="169916" y="1756688"/>
            <a:ext cx="658579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Молекулы в твердых веществах только колеблются.</a:t>
            </a:r>
          </a:p>
        </p:txBody>
      </p:sp>
      <p:pic>
        <p:nvPicPr>
          <p:cNvPr id="21" name="Picture 2" descr="https://cf3.ppt-online.org/files3/slide/t/ThArb20JaNx8dGiWmUkz5ZPoSnlOERH6FtQY9q/slide-5.jpg">
            <a:extLst>
              <a:ext uri="{FF2B5EF4-FFF2-40B4-BE49-F238E27FC236}">
                <a16:creationId xmlns:a16="http://schemas.microsoft.com/office/drawing/2014/main" id="{A11F5FAB-B424-4AEC-AF39-7DA8C85E8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51254" r="72320" b="18753"/>
          <a:stretch/>
        </p:blipFill>
        <p:spPr bwMode="auto">
          <a:xfrm>
            <a:off x="3462811" y="5416506"/>
            <a:ext cx="1332525" cy="1038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2433E8C-F033-4EFD-9F21-3345BC50D0EA}"/>
              </a:ext>
            </a:extLst>
          </p:cNvPr>
          <p:cNvSpPr txBox="1"/>
          <p:nvPr/>
        </p:nvSpPr>
        <p:spPr>
          <a:xfrm>
            <a:off x="504049" y="2580119"/>
            <a:ext cx="2916701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жидких поворачиваются, </a:t>
            </a:r>
          </a:p>
          <a:p>
            <a:r>
              <a:rPr lang="ru-RU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иногда перемещаются.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230B0A-D1C0-4546-A856-B3B38CCF1743}"/>
              </a:ext>
            </a:extLst>
          </p:cNvPr>
          <p:cNvSpPr txBox="1"/>
          <p:nvPr/>
        </p:nvSpPr>
        <p:spPr>
          <a:xfrm>
            <a:off x="104625" y="4666601"/>
            <a:ext cx="4611391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Молекулы в газообразных веществах </a:t>
            </a:r>
          </a:p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передвигаются с большой скоростью.</a:t>
            </a:r>
          </a:p>
        </p:txBody>
      </p:sp>
      <p:pic>
        <p:nvPicPr>
          <p:cNvPr id="25" name="Picture 2" descr="https://cf3.ppt-online.org/files3/slide/t/ThArb20JaNx8dGiWmUkz5ZPoSnlOERH6FtQY9q/slide-5.jpg">
            <a:extLst>
              <a:ext uri="{FF2B5EF4-FFF2-40B4-BE49-F238E27FC236}">
                <a16:creationId xmlns:a16="http://schemas.microsoft.com/office/drawing/2014/main" id="{FD8B5493-FEB2-439B-AF8D-62E0DD235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t="54211" r="7663" b="14543"/>
          <a:stretch/>
        </p:blipFill>
        <p:spPr bwMode="auto">
          <a:xfrm>
            <a:off x="6628943" y="1756688"/>
            <a:ext cx="1184813" cy="10393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" descr="https://cf3.ppt-online.org/files3/slide/t/ThArb20JaNx8dGiWmUkz5ZPoSnlOERH6FtQY9q/slide-5.jpg">
            <a:extLst>
              <a:ext uri="{FF2B5EF4-FFF2-40B4-BE49-F238E27FC236}">
                <a16:creationId xmlns:a16="http://schemas.microsoft.com/office/drawing/2014/main" id="{2D8FC6D8-EBA3-43F0-B30E-4048738C7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2" t="47311" r="39098" b="20669"/>
          <a:stretch/>
        </p:blipFill>
        <p:spPr bwMode="auto">
          <a:xfrm>
            <a:off x="3425898" y="2580120"/>
            <a:ext cx="1184813" cy="13654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1A0E69E-A145-494D-B835-2DAE6623D8BC}"/>
              </a:ext>
            </a:extLst>
          </p:cNvPr>
          <p:cNvSpPr txBox="1"/>
          <p:nvPr/>
        </p:nvSpPr>
        <p:spPr>
          <a:xfrm>
            <a:off x="5031956" y="568869"/>
            <a:ext cx="1801596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D12A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Движение молекул </a:t>
            </a:r>
            <a:endParaRPr lang="ru-RU" sz="2400" dirty="0">
              <a:solidFill>
                <a:srgbClr val="1D12AE"/>
              </a:solidFill>
            </a:endParaRPr>
          </a:p>
        </p:txBody>
      </p:sp>
      <p:pic>
        <p:nvPicPr>
          <p:cNvPr id="11268" name="Picture 4" descr="Picture background">
            <a:extLst>
              <a:ext uri="{FF2B5EF4-FFF2-40B4-BE49-F238E27FC236}">
                <a16:creationId xmlns:a16="http://schemas.microsoft.com/office/drawing/2014/main" id="{9C10E2C6-C82D-458C-A7A6-1AB1E0EAC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0"/>
          <a:stretch/>
        </p:blipFill>
        <p:spPr bwMode="auto">
          <a:xfrm>
            <a:off x="7237615" y="4582297"/>
            <a:ext cx="1801760" cy="21567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Облачко с текстом: овальное 29">
            <a:extLst>
              <a:ext uri="{FF2B5EF4-FFF2-40B4-BE49-F238E27FC236}">
                <a16:creationId xmlns:a16="http://schemas.microsoft.com/office/drawing/2014/main" id="{5664C569-CCE2-4B4A-81BA-5522AFA51BDC}"/>
              </a:ext>
            </a:extLst>
          </p:cNvPr>
          <p:cNvSpPr/>
          <p:nvPr/>
        </p:nvSpPr>
        <p:spPr>
          <a:xfrm rot="19927180">
            <a:off x="5952766" y="3708252"/>
            <a:ext cx="2448272" cy="1044532"/>
          </a:xfrm>
          <a:prstGeom prst="wedgeEllipseCallout">
            <a:avLst>
              <a:gd name="adj1" fmla="val -15730"/>
              <a:gd name="adj2" fmla="val 114945"/>
            </a:avLst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631BDE-57EF-49DF-9A87-36124C4142A8}"/>
              </a:ext>
            </a:extLst>
          </p:cNvPr>
          <p:cNvSpPr txBox="1"/>
          <p:nvPr/>
        </p:nvSpPr>
        <p:spPr>
          <a:xfrm>
            <a:off x="6132832" y="3720246"/>
            <a:ext cx="17281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1D12A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Они постоянно </a:t>
            </a:r>
          </a:p>
          <a:p>
            <a:pPr algn="ctr"/>
            <a:r>
              <a:rPr lang="ru-RU" sz="1800" b="1" dirty="0">
                <a:solidFill>
                  <a:srgbClr val="1D12A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движутся! </a:t>
            </a:r>
            <a:endParaRPr lang="ru-RU" b="1" dirty="0">
              <a:solidFill>
                <a:srgbClr val="1D12AE"/>
              </a:solidFill>
            </a:endParaRPr>
          </a:p>
        </p:txBody>
      </p:sp>
      <p:pic>
        <p:nvPicPr>
          <p:cNvPr id="32" name="Picture 12" descr="Картинка 20 из 53">
            <a:extLst>
              <a:ext uri="{FF2B5EF4-FFF2-40B4-BE49-F238E27FC236}">
                <a16:creationId xmlns:a16="http://schemas.microsoft.com/office/drawing/2014/main" id="{E4DD4612-567B-443A-B161-E1F88FB8B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r="68000" b="16800"/>
          <a:stretch>
            <a:fillRect/>
          </a:stretch>
        </p:blipFill>
        <p:spPr bwMode="auto">
          <a:xfrm>
            <a:off x="4832431" y="5723432"/>
            <a:ext cx="820343" cy="1015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10" descr="Картинка 20 из 53">
            <a:extLst>
              <a:ext uri="{FF2B5EF4-FFF2-40B4-BE49-F238E27FC236}">
                <a16:creationId xmlns:a16="http://schemas.microsoft.com/office/drawing/2014/main" id="{78F0C9A4-E3BA-475C-B8A6-FAC35BAE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32000" r="34400" b="20000"/>
          <a:stretch>
            <a:fillRect/>
          </a:stretch>
        </p:blipFill>
        <p:spPr bwMode="auto">
          <a:xfrm>
            <a:off x="4648838" y="2809937"/>
            <a:ext cx="1146985" cy="1365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8" descr="Картинка 20 из 53">
            <a:extLst>
              <a:ext uri="{FF2B5EF4-FFF2-40B4-BE49-F238E27FC236}">
                <a16:creationId xmlns:a16="http://schemas.microsoft.com/office/drawing/2014/main" id="{9B1C73E8-88CF-4A78-A009-ECD328D01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65600" b="16800"/>
          <a:stretch>
            <a:fillRect/>
          </a:stretch>
        </p:blipFill>
        <p:spPr bwMode="auto">
          <a:xfrm>
            <a:off x="7813756" y="1979220"/>
            <a:ext cx="1129129" cy="1365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6775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1799F7-D05E-4C7F-BA43-9F99B7802A66}"/>
              </a:ext>
            </a:extLst>
          </p:cNvPr>
          <p:cNvSpPr txBox="1"/>
          <p:nvPr/>
        </p:nvSpPr>
        <p:spPr>
          <a:xfrm>
            <a:off x="5436096" y="72391"/>
            <a:ext cx="2132332" cy="9149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Простейшие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обитают везде</a:t>
            </a:r>
            <a:endParaRPr lang="ru-RU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Picture background">
            <a:extLst>
              <a:ext uri="{FF2B5EF4-FFF2-40B4-BE49-F238E27FC236}">
                <a16:creationId xmlns:a16="http://schemas.microsoft.com/office/drawing/2014/main" id="{8BF096BC-2171-498F-8E2B-2347CE753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168" y="4477283"/>
            <a:ext cx="3072959" cy="23083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лачко с текстом: овальное 13">
            <a:extLst>
              <a:ext uri="{FF2B5EF4-FFF2-40B4-BE49-F238E27FC236}">
                <a16:creationId xmlns:a16="http://schemas.microsoft.com/office/drawing/2014/main" id="{2F84984D-E051-4E40-A991-9850D84E471E}"/>
              </a:ext>
            </a:extLst>
          </p:cNvPr>
          <p:cNvSpPr/>
          <p:nvPr/>
        </p:nvSpPr>
        <p:spPr>
          <a:xfrm>
            <a:off x="7023920" y="3130595"/>
            <a:ext cx="1908272" cy="1044532"/>
          </a:xfrm>
          <a:prstGeom prst="wedgeEllipseCallout">
            <a:avLst>
              <a:gd name="adj1" fmla="val 2111"/>
              <a:gd name="adj2" fmla="val 83349"/>
            </a:avLst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809838-1EB6-4D70-8D33-1E15F167EDB8}"/>
              </a:ext>
            </a:extLst>
          </p:cNvPr>
          <p:cNvSpPr txBox="1"/>
          <p:nvPr/>
        </p:nvSpPr>
        <p:spPr>
          <a:xfrm>
            <a:off x="7033887" y="3334752"/>
            <a:ext cx="19082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1D12A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Удивительный зоопарк! </a:t>
            </a:r>
            <a:endParaRPr lang="ru-RU" b="1" dirty="0">
              <a:solidFill>
                <a:srgbClr val="1D12A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15A9D3-61E3-411C-94CB-7790A62346DE}"/>
              </a:ext>
            </a:extLst>
          </p:cNvPr>
          <p:cNvSpPr txBox="1"/>
          <p:nvPr/>
        </p:nvSpPr>
        <p:spPr>
          <a:xfrm>
            <a:off x="361564" y="162649"/>
            <a:ext cx="4680520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Удивительные открытия</a:t>
            </a:r>
          </a:p>
        </p:txBody>
      </p:sp>
      <p:pic>
        <p:nvPicPr>
          <p:cNvPr id="17" name="Picture 2" descr="Картинка 1 из 694">
            <a:extLst>
              <a:ext uri="{FF2B5EF4-FFF2-40B4-BE49-F238E27FC236}">
                <a16:creationId xmlns:a16="http://schemas.microsoft.com/office/drawing/2014/main" id="{940B7844-76E1-4F1D-97A5-7F0E0B982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458" y="2744650"/>
            <a:ext cx="5807804" cy="4040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32D1A3B-2EF5-4C4A-85AD-09E5FF6309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76" t="2274" r="19088" b="-2274"/>
          <a:stretch/>
        </p:blipFill>
        <p:spPr>
          <a:xfrm>
            <a:off x="201842" y="894346"/>
            <a:ext cx="1714466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0331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1662</TotalTime>
  <Words>360</Words>
  <Application>Microsoft Office PowerPoint</Application>
  <PresentationFormat>Экран (4:3)</PresentationFormat>
  <Paragraphs>85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Elephant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КарповаЕН</dc:creator>
  <cp:lastModifiedBy>Сергей</cp:lastModifiedBy>
  <cp:revision>48</cp:revision>
  <dcterms:created xsi:type="dcterms:W3CDTF">2024-03-21T04:52:31Z</dcterms:created>
  <dcterms:modified xsi:type="dcterms:W3CDTF">2026-04-26T13:01:19Z</dcterms:modified>
</cp:coreProperties>
</file>