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93" r:id="rId3"/>
    <p:sldId id="294" r:id="rId4"/>
    <p:sldId id="297" r:id="rId5"/>
    <p:sldId id="306" r:id="rId6"/>
    <p:sldId id="307" r:id="rId7"/>
    <p:sldId id="302" r:id="rId8"/>
    <p:sldId id="308" r:id="rId9"/>
    <p:sldId id="309" r:id="rId10"/>
    <p:sldId id="311" r:id="rId11"/>
    <p:sldId id="312" r:id="rId12"/>
    <p:sldId id="313" r:id="rId13"/>
    <p:sldId id="316" r:id="rId14"/>
    <p:sldId id="314" r:id="rId15"/>
    <p:sldId id="315" r:id="rId16"/>
    <p:sldId id="317" r:id="rId17"/>
    <p:sldId id="320" r:id="rId18"/>
    <p:sldId id="321" r:id="rId19"/>
    <p:sldId id="31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ворянинов Александр" userId="7abb9efdd94cf814" providerId="LiveId" clId="{B7970C31-49A4-4BAC-B286-AA3F3C58D02E}"/>
    <pc:docChg chg="custSel addSld modSld">
      <pc:chgData name="Дворянинов Александр" userId="7abb9efdd94cf814" providerId="LiveId" clId="{B7970C31-49A4-4BAC-B286-AA3F3C58D02E}" dt="2025-09-28T11:12:51.302" v="113" actId="14100"/>
      <pc:docMkLst>
        <pc:docMk/>
      </pc:docMkLst>
      <pc:sldChg chg="modSp mod">
        <pc:chgData name="Дворянинов Александр" userId="7abb9efdd94cf814" providerId="LiveId" clId="{B7970C31-49A4-4BAC-B286-AA3F3C58D02E}" dt="2025-09-28T10:53:00.861" v="2" actId="207"/>
        <pc:sldMkLst>
          <pc:docMk/>
          <pc:sldMk cId="3770204198" sldId="260"/>
        </pc:sldMkLst>
        <pc:spChg chg="mod">
          <ac:chgData name="Дворянинов Александр" userId="7abb9efdd94cf814" providerId="LiveId" clId="{B7970C31-49A4-4BAC-B286-AA3F3C58D02E}" dt="2025-09-28T10:53:00.861" v="2" actId="207"/>
          <ac:spMkLst>
            <pc:docMk/>
            <pc:sldMk cId="3770204198" sldId="260"/>
            <ac:spMk id="6" creationId="{00000000-0000-0000-0000-000000000000}"/>
          </ac:spMkLst>
        </pc:spChg>
      </pc:sldChg>
      <pc:sldChg chg="addSp delSp modSp new mod">
        <pc:chgData name="Дворянинов Александр" userId="7abb9efdd94cf814" providerId="LiveId" clId="{B7970C31-49A4-4BAC-B286-AA3F3C58D02E}" dt="2025-09-28T11:12:04.432" v="105" actId="1076"/>
        <pc:sldMkLst>
          <pc:docMk/>
          <pc:sldMk cId="1596909030" sldId="267"/>
        </pc:sldMkLst>
        <pc:spChg chg="mod">
          <ac:chgData name="Дворянинов Александр" userId="7abb9efdd94cf814" providerId="LiveId" clId="{B7970C31-49A4-4BAC-B286-AA3F3C58D02E}" dt="2025-09-28T11:11:23.422" v="100" actId="1076"/>
          <ac:spMkLst>
            <pc:docMk/>
            <pc:sldMk cId="1596909030" sldId="267"/>
            <ac:spMk id="2" creationId="{809B41AC-E121-034C-9F89-3EEFE626B14A}"/>
          </ac:spMkLst>
        </pc:spChg>
        <pc:spChg chg="del">
          <ac:chgData name="Дворянинов Александр" userId="7abb9efdd94cf814" providerId="LiveId" clId="{B7970C31-49A4-4BAC-B286-AA3F3C58D02E}" dt="2025-09-28T11:09:19.408" v="4"/>
          <ac:spMkLst>
            <pc:docMk/>
            <pc:sldMk cId="1596909030" sldId="267"/>
            <ac:spMk id="3" creationId="{152BB5C6-E1FF-F412-5E4E-C0BED9D0F3FE}"/>
          </ac:spMkLst>
        </pc:spChg>
        <pc:picChg chg="add mod">
          <ac:chgData name="Дворянинов Александр" userId="7abb9efdd94cf814" providerId="LiveId" clId="{B7970C31-49A4-4BAC-B286-AA3F3C58D02E}" dt="2025-09-28T11:11:42.568" v="104" actId="1076"/>
          <ac:picMkLst>
            <pc:docMk/>
            <pc:sldMk cId="1596909030" sldId="267"/>
            <ac:picMk id="4" creationId="{570388D3-CA66-59E5-FBFC-2A01B35C73F5}"/>
          </ac:picMkLst>
        </pc:picChg>
        <pc:picChg chg="add mod">
          <ac:chgData name="Дворянинов Александр" userId="7abb9efdd94cf814" providerId="LiveId" clId="{B7970C31-49A4-4BAC-B286-AA3F3C58D02E}" dt="2025-09-28T11:12:04.432" v="105" actId="1076"/>
          <ac:picMkLst>
            <pc:docMk/>
            <pc:sldMk cId="1596909030" sldId="267"/>
            <ac:picMk id="6" creationId="{83EBB71D-D59C-D45A-1E36-6D07B558F3AB}"/>
          </ac:picMkLst>
        </pc:picChg>
      </pc:sldChg>
      <pc:sldChg chg="delSp modSp add mod">
        <pc:chgData name="Дворянинов Александр" userId="7abb9efdd94cf814" providerId="LiveId" clId="{B7970C31-49A4-4BAC-B286-AA3F3C58D02E}" dt="2025-09-28T11:12:51.302" v="113" actId="14100"/>
        <pc:sldMkLst>
          <pc:docMk/>
          <pc:sldMk cId="1839023085" sldId="268"/>
        </pc:sldMkLst>
        <pc:spChg chg="del">
          <ac:chgData name="Дворянинов Александр" userId="7abb9efdd94cf814" providerId="LiveId" clId="{B7970C31-49A4-4BAC-B286-AA3F3C58D02E}" dt="2025-09-28T11:12:29.516" v="107" actId="478"/>
          <ac:spMkLst>
            <pc:docMk/>
            <pc:sldMk cId="1839023085" sldId="268"/>
            <ac:spMk id="4" creationId="{F11E870B-CE4B-00EE-7605-FE3B7315595F}"/>
          </ac:spMkLst>
        </pc:spChg>
        <pc:spChg chg="del mod">
          <ac:chgData name="Дворянинов Александр" userId="7abb9efdd94cf814" providerId="LiveId" clId="{B7970C31-49A4-4BAC-B286-AA3F3C58D02E}" dt="2025-09-28T11:12:31.470" v="109" actId="478"/>
          <ac:spMkLst>
            <pc:docMk/>
            <pc:sldMk cId="1839023085" sldId="268"/>
            <ac:spMk id="5" creationId="{D35997B8-A52D-A090-E43F-9163AA80598B}"/>
          </ac:spMkLst>
        </pc:spChg>
        <pc:picChg chg="mod">
          <ac:chgData name="Дворянинов Александр" userId="7abb9efdd94cf814" providerId="LiveId" clId="{B7970C31-49A4-4BAC-B286-AA3F3C58D02E}" dt="2025-09-28T11:12:51.302" v="113" actId="14100"/>
          <ac:picMkLst>
            <pc:docMk/>
            <pc:sldMk cId="1839023085" sldId="268"/>
            <ac:picMk id="1028" creationId="{561D96EB-404C-472A-98C8-2561773ADF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C7775-503C-4B66-B176-C9C970EB1245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ABD04-F9F3-4A1E-982C-4F3DA96BA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8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ABD04-F9F3-4A1E-982C-4F3DA96BA1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6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ABD04-F9F3-4A1E-982C-4F3DA96BA1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ABD04-F9F3-4A1E-982C-4F3DA96BA1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7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4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0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2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6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6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1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4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3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0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B71B-3EEF-49DB-9D0E-E677D9F1F26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F90A-BB97-4814-A6A9-F16C78209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pb.aif.ru/culture/person/plavaniya_kapitana_golovnina_kakoe_nasledie_ostavil_znamenityy_admiral?ysclid=mi4sxs1zb3754377919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&#1084;&#1072;&#1103;&#1082;&#1072;&#1088;&#1082;&#1090;&#1080;&#1082;&#1080;.&#1088;&#1092;/velikaya-severnaya-ekspedicziya-bratya-laptevy/?ysclid=mhwcq1pgrd82938695" TargetMode="External"/><Relationship Id="rId12" Type="http://schemas.openxmlformats.org/officeDocument/2006/relationships/hyperlink" Target="https://www.vokrugsveta.ru/articles/doroga-k-polyusu-kak-polyarnik-georgii-sedov-pogib-na-puti-k-zavetnoi-mechte-id904286/?ysclid=mi4t20wpf689569523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73;&#1077;&#1088;&#1077;&#1075;&#1076;&#1086;&#1073;&#1088;&#1099;&#1093;&#1076;&#1077;&#1083;.&#1088;&#1092;/news/bratya-laptevy-pervoprokhodtsy-vo-ldakh-kolymy-i-taymyra/?ysclid=mhwclw9nq9158350248" TargetMode="External"/><Relationship Id="rId11" Type="http://schemas.openxmlformats.org/officeDocument/2006/relationships/hyperlink" Target="https://www.sb.by/articles/gruppa-dyatlova-i-drugie-zagadochno-propavshie-ekspeditsii.html?ysclid=mi4t0glwnu38842985" TargetMode="External"/><Relationship Id="rId5" Type="http://schemas.openxmlformats.org/officeDocument/2006/relationships/hyperlink" Target="https://arzamas.academy/materials/2163?ysclid=mhwcordkel903882694" TargetMode="External"/><Relationship Id="rId10" Type="http://schemas.openxmlformats.org/officeDocument/2006/relationships/hyperlink" Target="https://femmie.ru/ushli-v-pohod-i-ne-vernulis-zhivy-mi-3-e-kspeditsii-kotory-e-zakonchilis-tragediej-658681/?ysclid=mi4t01a9w657213067" TargetMode="External"/><Relationship Id="rId4" Type="http://schemas.openxmlformats.org/officeDocument/2006/relationships/hyperlink" Target="https://rgo.ru/activity/redaction/news/podvig-do-vostrebovaniya-chto-otkryl-semyen-dezhnyev-i-pochemu-ego-otkrytie-ne-zamechali-pochti-90-l/?ysclid=mhwcnzm6gn259726361" TargetMode="External"/><Relationship Id="rId9" Type="http://schemas.openxmlformats.org/officeDocument/2006/relationships/hyperlink" Target="https://dzen.ru/a/Z2NYoXRMPwGcfrk5?ysclid=mi4syylegv2455903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B0A37-138A-B7BF-FEC5-F897FAF4A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D911FEA7-AE1D-DFD6-E9D1-62546C634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5236270-DADE-9D58-725F-52B1F35E5DFE}"/>
              </a:ext>
            </a:extLst>
          </p:cNvPr>
          <p:cNvSpPr txBox="1">
            <a:spLocks/>
          </p:cNvSpPr>
          <p:nvPr/>
        </p:nvSpPr>
        <p:spPr>
          <a:xfrm>
            <a:off x="2460739" y="787589"/>
            <a:ext cx="6723357" cy="32431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 ОДНОЙ НАУКЕ НЕ ОБХОДЯТСЯ ТАК ДОРОГО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ОТКРЫТИЯ, КАК ГЕОГРАФИИ.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ПУТЕШЕСТВЕННИКИ РОССИИ»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C8479D5-C151-6A30-5B91-B01A3634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6843" y="4365510"/>
            <a:ext cx="5012924" cy="2256606"/>
          </a:xfrm>
        </p:spPr>
        <p:txBody>
          <a:bodyPr>
            <a:norm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ДВОРЯНИНОВА Н.А.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(эл. почта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nadejda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d@mail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5191F7-D72D-1C04-83FB-D73A1BC54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4700"/>
            <a:ext cx="2095130" cy="2095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F3AD0-1A53-4523-89CE-6F57BDDBC97D}"/>
              </a:ext>
            </a:extLst>
          </p:cNvPr>
          <p:cNvSpPr txBox="1"/>
          <p:nvPr/>
        </p:nvSpPr>
        <p:spPr>
          <a:xfrm>
            <a:off x="4911292" y="6149131"/>
            <a:ext cx="164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ТВЕРЬ, 2026 г.</a:t>
            </a:r>
          </a:p>
        </p:txBody>
      </p:sp>
    </p:spTree>
    <p:extLst>
      <p:ext uri="{BB962C8B-B14F-4D97-AF65-F5344CB8AC3E}">
        <p14:creationId xmlns:p14="http://schemas.microsoft.com/office/powerpoint/2010/main" val="42414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362B6-EA1D-4876-7C53-B3CEFE8F6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F0FA23D2-536A-0972-FC21-957AA39E7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F542295-AD1F-D747-4352-2337015CE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3432930-6CE9-228A-CC4C-F0B37430E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pic>
        <p:nvPicPr>
          <p:cNvPr id="11" name="Объект 10" descr="Изображение выглядит как карта, текст, диаграмма, атлас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49FE0CB-0741-18B4-E437-AC78697D7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57" y="2242195"/>
            <a:ext cx="3891379" cy="286043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8E19B1-8C71-7919-5918-D31A35203153}"/>
              </a:ext>
            </a:extLst>
          </p:cNvPr>
          <p:cNvSpPr txBox="1"/>
          <p:nvPr/>
        </p:nvSpPr>
        <p:spPr>
          <a:xfrm>
            <a:off x="1810223" y="2203121"/>
            <a:ext cx="6277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продовольствия и пресной воды из-за недостатка финансирования.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Нервные срывы экипажа.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маршруты.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карт. Корабли нарывались на рифы.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Несмотря на все трудности, экспедиция успешно завершилась и принесла важные научные открытия.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FF66FC-D0FB-C090-4ABB-3FD984162660}"/>
              </a:ext>
            </a:extLst>
          </p:cNvPr>
          <p:cNvSpPr txBox="1"/>
          <p:nvPr/>
        </p:nvSpPr>
        <p:spPr>
          <a:xfrm>
            <a:off x="8163525" y="4973110"/>
            <a:ext cx="442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путешествий Крузенштерна и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Лисянского</a:t>
            </a:r>
          </a:p>
        </p:txBody>
      </p:sp>
    </p:spTree>
    <p:extLst>
      <p:ext uri="{BB962C8B-B14F-4D97-AF65-F5344CB8AC3E}">
        <p14:creationId xmlns:p14="http://schemas.microsoft.com/office/powerpoint/2010/main" val="7365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CCC0-C6F3-05CF-335C-8C1688916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28559BA7-6E32-541E-7451-1944722A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915FDE0-6F43-33D6-3980-3B8C4D635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35788F-2057-9D8E-BE0F-A0EDCBD23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79" y="2155948"/>
            <a:ext cx="2744563" cy="2942353"/>
          </a:xfr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899062-5923-9D42-7409-CB0A07B47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A449EB-3834-A5DE-CB57-786F26986241}"/>
              </a:ext>
            </a:extLst>
          </p:cNvPr>
          <p:cNvSpPr txBox="1"/>
          <p:nvPr/>
        </p:nvSpPr>
        <p:spPr>
          <a:xfrm>
            <a:off x="1845548" y="2075749"/>
            <a:ext cx="71175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История русских морских путешествий богата драматическими событиями, в том числе случаями пленения мореплавателей.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В.М. Головнин и его команда попали в плен к японцам в 1811 г. во время исследования Курильских островов. Японские власти заподозрили моряков в нарушении политической изоляции страны. Головин и его команда провели в заключении более двух лет.</a:t>
            </a: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BD8FB6-5C0B-4C61-B174-1B33D096EFE9}"/>
              </a:ext>
            </a:extLst>
          </p:cNvPr>
          <p:cNvSpPr txBox="1"/>
          <p:nvPr/>
        </p:nvSpPr>
        <p:spPr>
          <a:xfrm>
            <a:off x="9742415" y="5015015"/>
            <a:ext cx="244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 Головнин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5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40600-0895-B5C7-59CB-516436C97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8EEA1934-4FE9-1784-4B4F-AC924298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84DBBBC-92D9-0DCF-CC8E-37458E480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6" name="Объект 5" descr="Изображение выглядит как текст, карта, диаграмм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61283DC-C108-1D90-3BD9-DA27A1521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344" y="2097189"/>
            <a:ext cx="3921551" cy="2906299"/>
          </a:xfr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7377F8-D846-BCDF-CB39-52D33B314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1FFA86-4377-D7DC-AC34-FC04BF8F82F5}"/>
              </a:ext>
            </a:extLst>
          </p:cNvPr>
          <p:cNvSpPr txBox="1"/>
          <p:nvPr/>
        </p:nvSpPr>
        <p:spPr>
          <a:xfrm>
            <a:off x="1707008" y="2165586"/>
            <a:ext cx="62848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Несмотря на серьезные испытания, русские мореплаватели проявили мужество,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находчи-вость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профессионализм, что помогло им выжить в сложной ситуации и совершить побег. В конечном итоге, это способствовало развитию международных отношений в России.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C7BD4-8D6D-56BA-DAB7-C40E72329AAD}"/>
              </a:ext>
            </a:extLst>
          </p:cNvPr>
          <p:cNvSpPr txBox="1"/>
          <p:nvPr/>
        </p:nvSpPr>
        <p:spPr>
          <a:xfrm>
            <a:off x="8227978" y="4908737"/>
            <a:ext cx="44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путешествий В.М. Головнина</a:t>
            </a:r>
          </a:p>
        </p:txBody>
      </p:sp>
    </p:spTree>
    <p:extLst>
      <p:ext uri="{BB962C8B-B14F-4D97-AF65-F5344CB8AC3E}">
        <p14:creationId xmlns:p14="http://schemas.microsoft.com/office/powerpoint/2010/main" val="15675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A22B5-8769-5290-E5FE-411CCD3EF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4955B562-3C2C-CE75-567B-13CD6A518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37102FC-F532-BE03-C0EA-B48D68048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29EF348-9DA4-F0B0-09A2-BF0802A52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23E4DA-FB27-8D6D-A0A5-720238531A18}"/>
              </a:ext>
            </a:extLst>
          </p:cNvPr>
          <p:cNvSpPr txBox="1"/>
          <p:nvPr/>
        </p:nvSpPr>
        <p:spPr>
          <a:xfrm>
            <a:off x="1696386" y="2158824"/>
            <a:ext cx="85411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Как писал известный географ С. Забелин «…Ни одной науке не обходятся так дорого открытия, как географии. За каждую крупицу знаний заплачено человеческими жизнями…»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истории русской географии множество путешественников, которые погибли при трагических обстоятельствах. Их судьбы подтверждают слова о том, что географические открытия часто обходятся очень дорого.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5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4C4D2-33B8-7C48-E408-28F4E883B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1160EECE-3594-F9B0-A077-2869B0F1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985DCC-2CEA-892E-1C7A-2192FD3EB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01F0B4F-2778-6CDE-D659-80E1D0F3C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78EF15-2537-8F42-6500-1B5EDBC850B3}"/>
              </a:ext>
            </a:extLst>
          </p:cNvPr>
          <p:cNvSpPr txBox="1"/>
          <p:nvPr/>
        </p:nvSpPr>
        <p:spPr>
          <a:xfrm>
            <a:off x="1633073" y="2124011"/>
            <a:ext cx="6484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Русские первопроходцы Сибири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 сталкивались с активным сопротивлением коренных народов. Среди наиболее известных случаев - путешествие Ермака Тимофеевича.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Трудности во время завоевания Сибири: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через Уральские горы был крайне сложным. Казакам приходилось прорубать дорогу топорами, волочить суда по земле.</a:t>
            </a:r>
          </a:p>
        </p:txBody>
      </p:sp>
      <p:pic>
        <p:nvPicPr>
          <p:cNvPr id="12" name="Рисунок 11" descr="Изображение выглядит как одежда, небо, облако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4AC588-1219-B45B-C966-6006118AE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61" y="2181494"/>
            <a:ext cx="3709207" cy="2847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6A690C-FA50-409D-9460-6CCCFEFB6938}"/>
              </a:ext>
            </a:extLst>
          </p:cNvPr>
          <p:cNvSpPr txBox="1"/>
          <p:nvPr/>
        </p:nvSpPr>
        <p:spPr>
          <a:xfrm>
            <a:off x="9015753" y="4986333"/>
            <a:ext cx="312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 Тимофеевич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84FBE-2368-E2A5-60E8-B74808934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78A7A292-936E-CF5E-7AD7-AC82B8E3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CF8E75C-759C-6E13-7AD8-8768CCA80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6" name="Объект 5" descr="Изображение выглядит как текст, карта, атлас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9CF1582-42AA-F596-5DB7-9C6E55398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71" y="2286064"/>
            <a:ext cx="3682532" cy="2772155"/>
          </a:xfr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90BEB79-EE35-89B5-9D7D-FD6833CF7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1A534-B08E-B5C9-045E-D3C78ED2EBEA}"/>
              </a:ext>
            </a:extLst>
          </p:cNvPr>
          <p:cNvSpPr txBox="1"/>
          <p:nvPr/>
        </p:nvSpPr>
        <p:spPr>
          <a:xfrm>
            <a:off x="8567469" y="5027141"/>
            <a:ext cx="3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Покорение Сибири Ермаком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7A75F-1052-A247-326A-5C1FAFFA9468}"/>
              </a:ext>
            </a:extLst>
          </p:cNvPr>
          <p:cNvSpPr txBox="1"/>
          <p:nvPr/>
        </p:nvSpPr>
        <p:spPr>
          <a:xfrm>
            <a:off x="1823435" y="2164819"/>
            <a:ext cx="63978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Суровая зима.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снабжение.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отряде постоянно возникали восстания.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Волки собирались в стаи и угрожали лагерю.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Коренное население беспощадно убивало казаков.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 это в конечном итоге привело к гибели Ермака. Он до последнего защищал свой отряд.</a:t>
            </a:r>
          </a:p>
        </p:txBody>
      </p:sp>
    </p:spTree>
    <p:extLst>
      <p:ext uri="{BB962C8B-B14F-4D97-AF65-F5344CB8AC3E}">
        <p14:creationId xmlns:p14="http://schemas.microsoft.com/office/powerpoint/2010/main" val="6279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B44FA-0B3B-80D5-0B9F-091B7CEE9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2BC4A351-9107-EB74-CCF7-A37C01E0C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3764D2-DA8F-56C6-0A80-47F9A2FA9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E6B158B-EFBE-B85C-C762-9A8B01FBE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9782B5-E72B-7134-8D28-5D895B2F570C}"/>
              </a:ext>
            </a:extLst>
          </p:cNvPr>
          <p:cNvSpPr txBox="1"/>
          <p:nvPr/>
        </p:nvSpPr>
        <p:spPr>
          <a:xfrm>
            <a:off x="1588499" y="2248797"/>
            <a:ext cx="6881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Русские путешественники, чьи жизни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оборва-лись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экспедициях.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Толль - руководитель Русской полярной экспедиции (1900-1902 гг.), пропал без вести.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Седов – пытался достичь Северного полюса на собачьих упряжках. Умер в 200 км от полюса.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Дятлова – 9 исследователей погибли на Северном Урале. Причины смерти не известны.</a:t>
            </a:r>
          </a:p>
        </p:txBody>
      </p:sp>
      <p:pic>
        <p:nvPicPr>
          <p:cNvPr id="8" name="Рисунок 7" descr="Изображение выглядит как транспорт, плавсредство, корабль, мач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F57C777-5982-9EEA-E9F6-B453F1635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55" y="2104008"/>
            <a:ext cx="3362345" cy="194009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ранспорт, на открытом воздухе, лодка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DDCC84-4EA6-8B67-0361-7D98CC00DA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54" y="4159270"/>
            <a:ext cx="3362345" cy="18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A1D60-144A-4ABC-6AE5-8CBCEDB49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B71589B3-F8F2-995C-4C1E-BEF7464B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75345AA-3B55-C55E-F5B0-5FCC45DCC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09AE962-1BB1-0108-EC0C-87007C0AA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C1BF17-9E70-09E1-38F0-36AC3D7E4CFC}"/>
              </a:ext>
            </a:extLst>
          </p:cNvPr>
          <p:cNvSpPr txBox="1"/>
          <p:nvPr/>
        </p:nvSpPr>
        <p:spPr>
          <a:xfrm>
            <a:off x="1773150" y="2106668"/>
            <a:ext cx="6616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Стремление к познанию неизведанного, мужество и самоотверженность исследователей позволили сделать множество важных открытий, которые до сих пор имеют огромное значение для науки географии.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Суровые климатические условия, технические ограничения, нехватка ресурсов, конфликты с коренным населением не останавливали их на пути к новым открытиям. </a:t>
            </a:r>
          </a:p>
        </p:txBody>
      </p:sp>
      <p:pic>
        <p:nvPicPr>
          <p:cNvPr id="8" name="Рисунок 7" descr="Изображение выглядит как транспорт, на открытом воздухе, плавсредство, лод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2F5F18-ABD1-B9F7-3730-5D644187B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92" y="2208528"/>
            <a:ext cx="3509085" cy="28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26E06-0220-9DEE-ADCF-1EA41D611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B3D16D0C-4589-7F65-1037-D38231FB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642A64-FB11-072B-93DD-EAEA68241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D3ECD19-CFE1-A8E8-CCD4-5C513E67E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2E7675-7856-C347-3E70-989388D8490F}"/>
              </a:ext>
            </a:extLst>
          </p:cNvPr>
          <p:cNvSpPr txBox="1"/>
          <p:nvPr/>
        </p:nvSpPr>
        <p:spPr>
          <a:xfrm>
            <a:off x="1744673" y="2186275"/>
            <a:ext cx="69025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Самопожертвование во имя науки – это уникальная черта многих исследователей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различ-ных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научных направлений. Ученые отдавали свои жизни ради прогресса человечества.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Поистине верное высказывание Ф.Ф. Конюхова «По неведомым мне причинам я родился не для легкой жизни, а для наслаждения ею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преодо-ление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трудностей».</a:t>
            </a:r>
            <a:endParaRPr lang="ru-RU" sz="2400" dirty="0"/>
          </a:p>
        </p:txBody>
      </p:sp>
      <p:pic>
        <p:nvPicPr>
          <p:cNvPr id="10" name="Рисунок 9" descr="Изображение выглядит как человек, небо, на открытом воздухе, Борода челове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D8A17B-4857-B354-2929-8071FE8685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01" y="2245801"/>
            <a:ext cx="3236048" cy="2715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D4B605-3ECB-420B-A128-7BF2A1DE2E9E}"/>
              </a:ext>
            </a:extLst>
          </p:cNvPr>
          <p:cNvSpPr txBox="1"/>
          <p:nvPr/>
        </p:nvSpPr>
        <p:spPr>
          <a:xfrm>
            <a:off x="9568236" y="4853811"/>
            <a:ext cx="22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Ф.Ф. Конюхов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86CE-150A-F35E-E177-86D21B4A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71916999-ECA2-7034-CDE3-4C1FA2E6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DEEE5B-84AE-B3D2-523D-563B3D350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B58C09E-0B0F-EAB5-415B-C43DE3DD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83" y="1200871"/>
            <a:ext cx="10515601" cy="4798539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linkClick r:id="rId4"/>
              </a:rPr>
              <a:t>Подвиг до востребования: что открыл Семён Дежнёв и почему его открытие не замечали почти 90 лет - Новости РГО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linkClick r:id="rId5"/>
              </a:rPr>
              <a:t>Семен Дежнев: как первопроходцы дошли до самого края земли • Расшифровка эпизода • </a:t>
            </a:r>
            <a:r>
              <a:rPr lang="ru-RU" sz="2000" dirty="0" err="1">
                <a:hlinkClick r:id="rId5"/>
              </a:rPr>
              <a:t>Arzamas</a:t>
            </a:r>
            <a:endParaRPr lang="ru-RU" sz="2000" dirty="0">
              <a:hlinkClick r:id="rId6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linkClick r:id="rId6"/>
              </a:rPr>
              <a:t>Братья Лаптевы – первопроходцы во льдах Колымы и Таймыра - ВОДА РОССИИ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linkClick r:id="rId7"/>
              </a:rPr>
              <a:t>Великая Северная Экспедиция. Братья Лаптевы — Улус Медиа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linkClick r:id="rId8"/>
              </a:rPr>
              <a:t>Плавания капитана Головнина. Какое наследие оставил адмирал Балтфлота | АиФ Санкт-Петербург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linkClick r:id="rId9"/>
              </a:rPr>
              <a:t>Как Сибирь стала частью России: история освоения огромной территории | Катехизис и Катарсис | Дзен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linkClick r:id="rId10"/>
              </a:rPr>
              <a:t>Ушли в поход и не вернулись живыми. 3 экспедиции, которые закончились трагедией | </a:t>
            </a:r>
            <a:r>
              <a:rPr lang="ru-RU" sz="2000" dirty="0" err="1">
                <a:hlinkClick r:id="rId10"/>
              </a:rPr>
              <a:t>Femmie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linkClick r:id="rId11"/>
              </a:rPr>
              <a:t>Группа Дятлова и другие загадочно пропавшие экспедиции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linkClick r:id="rId12"/>
              </a:rPr>
              <a:t>Дорога к полюсу: как полярник Георгий Седов погиб на пути к заветной мечте | Вокруг Света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11B97-ADD6-0391-E661-D5DFF6B6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17" y="1958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13289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2EDF9310-E61A-DFDC-821D-665509E6B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55FF6-DB6F-1456-EC03-32141922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35" y="483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ACDB5E8-57E7-AD3E-041E-E9044F727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00" y="4773173"/>
            <a:ext cx="2084827" cy="2084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8D891-6610-CCF1-92E7-FA08EF1A5E4F}"/>
              </a:ext>
            </a:extLst>
          </p:cNvPr>
          <p:cNvSpPr txBox="1"/>
          <p:nvPr/>
        </p:nvSpPr>
        <p:spPr>
          <a:xfrm>
            <a:off x="2069910" y="1480725"/>
            <a:ext cx="80521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………………………………………………  3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Экспедиция С.И. Дежнева ………………………… 4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Экспедиция Дмитрия и Харитона Лаптевых …….. 7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Экспедиция Крузенштерна и Лисянского ……....... 9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Экспедиция В. Головина ………………………....... 11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Великие землепроходцы, которые погибли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во время экспедиции ………………………………. 14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…………………………………………… 17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литературных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……………………19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60CD9-6674-5FAF-944B-BB8D8FC07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7CD260B7-9BE9-70FA-63B9-958A89F5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F9F414A-2BA8-2A3A-583F-3477DB3C1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63BF801-5C45-06B7-E708-47C3F8B1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49" y="444269"/>
            <a:ext cx="9832759" cy="15435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«ЦЕНИТЬ ЛЮДЕЙ НАДО ПО ТЕМ ЦЕЛЯМ, КОТОРЫЕ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ПЕРЕД СОБОЙ СТАВЯТ»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(Н.Н. Миклухо-Маклай)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3C4B1-4B02-C46B-815E-A8E1386CF553}"/>
              </a:ext>
            </a:extLst>
          </p:cNvPr>
          <p:cNvSpPr txBox="1"/>
          <p:nvPr/>
        </p:nvSpPr>
        <p:spPr>
          <a:xfrm>
            <a:off x="1942065" y="2281192"/>
            <a:ext cx="50433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эпохе существовали люди, которые не ограничивались представлениями о мире. Вся их жизнь - это поиск новых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геогра-фических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объектов. Благодаря таким неутомимым искателям, наука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-рафия всегда двигалась вперед.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924A8-8255-BB73-4000-76FDD52BC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2488377"/>
            <a:ext cx="1396977" cy="2030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A997DF-6E7E-AE9A-4440-9590BA3D4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58" y="2488377"/>
            <a:ext cx="1396977" cy="20230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50922C-E78C-FC17-3A38-B99A5B6B90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619" y="2488377"/>
            <a:ext cx="1396978" cy="19988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1C09C9-3AED-4F96-E087-5C34BFC2D5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04" y="4649407"/>
            <a:ext cx="2131083" cy="14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90FA0-59F5-BB81-E99E-EBF0AF5E0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6D81308E-72B1-F0CC-4DAD-F803AD1B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EA45E3A-81A2-99F5-6DA3-296F58D1F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03757"/>
            <a:ext cx="6509718" cy="1695121"/>
          </a:xfrm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33BAECA-0620-756F-EF06-21A639CA1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E98237-6E34-498D-9A41-50D10865BCA3}"/>
              </a:ext>
            </a:extLst>
          </p:cNvPr>
          <p:cNvSpPr txBox="1"/>
          <p:nvPr/>
        </p:nvSpPr>
        <p:spPr>
          <a:xfrm>
            <a:off x="1822327" y="2196713"/>
            <a:ext cx="7335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Среди исследователей мира, немало русских имен, которые внесли огромный вклад в открытие новых земель.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Одним из таких первопроходцев был С.И. Дежнев - первооткрыватель северных земель России.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Он обогнул северо-восточную оконечность Азии и впервые прошел по Берин­гову проливу.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картина, человек, Человеческое лицо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0B6A29A-6657-6B0C-2B33-1FBA81F863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73" y="2196713"/>
            <a:ext cx="2635863" cy="3116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350C64-A1AC-4D5E-A2F2-8257C952ACE2}"/>
              </a:ext>
            </a:extLst>
          </p:cNvPr>
          <p:cNvSpPr txBox="1"/>
          <p:nvPr/>
        </p:nvSpPr>
        <p:spPr>
          <a:xfrm>
            <a:off x="9827787" y="5228312"/>
            <a:ext cx="24648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С.И. Дежнев</a:t>
            </a:r>
          </a:p>
        </p:txBody>
      </p:sp>
    </p:spTree>
    <p:extLst>
      <p:ext uri="{BB962C8B-B14F-4D97-AF65-F5344CB8AC3E}">
        <p14:creationId xmlns:p14="http://schemas.microsoft.com/office/powerpoint/2010/main" val="34354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38E54-C161-ABCC-9809-CBF3086B1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ACBFFE4F-4668-C70A-9DC7-13CA900E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0BD9041-9625-FD18-FFE7-2FA16C03A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85" y="4580167"/>
            <a:ext cx="2277833" cy="2277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B3D4DD-43BB-658C-DD0C-8FB35B2A977F}"/>
              </a:ext>
            </a:extLst>
          </p:cNvPr>
          <p:cNvSpPr txBox="1"/>
          <p:nvPr/>
        </p:nvSpPr>
        <p:spPr>
          <a:xfrm>
            <a:off x="1287608" y="2153401"/>
            <a:ext cx="6966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 столкнулась с множеством трудностей: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1648 г. путешественники попали в сильный ураган, который унес несколько судов.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кораблекрушения им пришлось 10 недель идти пешком, испытывая холод и голод.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вооруженного конфликта с коренным населением, Дежнев был ранен.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90 участников экспедиции до цели добрались только 12 человек.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32FA0BB-8042-10EC-7570-82029073F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арта, текст, атлас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914A62-F397-D69C-B496-07FAF288B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484" y="2153401"/>
            <a:ext cx="3712540" cy="2832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40BD42-955E-B6D0-9672-69785E6D772E}"/>
              </a:ext>
            </a:extLst>
          </p:cNvPr>
          <p:cNvSpPr txBox="1"/>
          <p:nvPr/>
        </p:nvSpPr>
        <p:spPr>
          <a:xfrm>
            <a:off x="8518103" y="4891115"/>
            <a:ext cx="44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путешествий С. Дежнева</a:t>
            </a:r>
          </a:p>
        </p:txBody>
      </p:sp>
    </p:spTree>
    <p:extLst>
      <p:ext uri="{BB962C8B-B14F-4D97-AF65-F5344CB8AC3E}">
        <p14:creationId xmlns:p14="http://schemas.microsoft.com/office/powerpoint/2010/main" val="20659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03994-51D7-4662-982C-43EC7639D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5A4373E2-E45B-B69C-E9A8-6D2DFBA6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2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E3BDBA1-E035-6F20-044B-5D656F3C3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87608"/>
            <a:ext cx="2270392" cy="2270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48ED7-7679-003C-26C6-91440F828BE3}"/>
              </a:ext>
            </a:extLst>
          </p:cNvPr>
          <p:cNvSpPr txBox="1"/>
          <p:nvPr/>
        </p:nvSpPr>
        <p:spPr>
          <a:xfrm>
            <a:off x="1842228" y="2186877"/>
            <a:ext cx="6285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Историческое значение подвига трудно переоценить: Дежнев не только расширил границы Российского государства, но оставил подробные описания своего путешествия.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Благодаря силе воли и отважности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исследо-вателя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команда преодолела все испытания -  покорение Северного Ледовитого океана.</a:t>
            </a:r>
          </a:p>
        </p:txBody>
      </p:sp>
      <p:pic>
        <p:nvPicPr>
          <p:cNvPr id="3" name="Рисунок 2" descr="Изображение выглядит как карта, текст, атлас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435D510-DA3D-74F5-E21A-3BA3D298B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52" y="2186877"/>
            <a:ext cx="3734823" cy="2816612"/>
          </a:xfrm>
          <a:prstGeom prst="rect">
            <a:avLst/>
          </a:prstGeom>
        </p:spPr>
      </p:pic>
      <p:pic>
        <p:nvPicPr>
          <p:cNvPr id="15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01720D8-4CC8-0CD5-06D5-35718EFBD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B4933-BA92-45A8-3B76-C00FB5055ED4}"/>
              </a:ext>
            </a:extLst>
          </p:cNvPr>
          <p:cNvSpPr txBox="1"/>
          <p:nvPr/>
        </p:nvSpPr>
        <p:spPr>
          <a:xfrm>
            <a:off x="8455957" y="4966521"/>
            <a:ext cx="44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путешествий С. Дежнева</a:t>
            </a:r>
          </a:p>
        </p:txBody>
      </p:sp>
    </p:spTree>
    <p:extLst>
      <p:ext uri="{BB962C8B-B14F-4D97-AF65-F5344CB8AC3E}">
        <p14:creationId xmlns:p14="http://schemas.microsoft.com/office/powerpoint/2010/main" val="35426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40F19-F43C-2EE3-28C9-4B64E5CF6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EE121D15-6144-7EF9-E399-64679454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BFFEFCB-CD6A-16DE-A399-4B22B7F7E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9" name="Объект 8" descr="Изображение выглядит как Человеческое лицо, текст, человек, портр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5F76108-27CB-FA73-3100-06E780C02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313" y="2151887"/>
            <a:ext cx="3888417" cy="2938509"/>
          </a:xfr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7497E1-7E49-A305-513B-0CD90AD4F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8F48F0-8FD8-E372-0AC0-721459586C61}"/>
              </a:ext>
            </a:extLst>
          </p:cNvPr>
          <p:cNvSpPr txBox="1"/>
          <p:nvPr/>
        </p:nvSpPr>
        <p:spPr>
          <a:xfrm>
            <a:off x="1575187" y="2072280"/>
            <a:ext cx="64502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Дмитрий и Харитон Лаптевы столкнулись с поистине нечеловеческими испытаниями в ходе Великой Северной экспедиции (1731-1742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были крайне тяжелыми: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Экстремальные погодные условия.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Изнурительные передвижения на собачьих упряжках.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Голод. Цинга. Месяцами команде приходи-лось питаться сырой замороженной рыбой.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75F4D3-75A7-4147-9163-3B25051C085A}"/>
              </a:ext>
            </a:extLst>
          </p:cNvPr>
          <p:cNvSpPr/>
          <p:nvPr/>
        </p:nvSpPr>
        <p:spPr>
          <a:xfrm>
            <a:off x="8105313" y="4796200"/>
            <a:ext cx="3888417" cy="271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00B01-538E-4F42-89B7-26CFBFC3444D}"/>
              </a:ext>
            </a:extLst>
          </p:cNvPr>
          <p:cNvSpPr txBox="1"/>
          <p:nvPr/>
        </p:nvSpPr>
        <p:spPr>
          <a:xfrm>
            <a:off x="8113793" y="4739366"/>
            <a:ext cx="44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Лаптев       Харитон Лаптев   </a:t>
            </a:r>
          </a:p>
        </p:txBody>
      </p:sp>
    </p:spTree>
    <p:extLst>
      <p:ext uri="{BB962C8B-B14F-4D97-AF65-F5344CB8AC3E}">
        <p14:creationId xmlns:p14="http://schemas.microsoft.com/office/powerpoint/2010/main" val="29410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91CA1-783D-3151-A6C8-3CB5ABD37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C3A52A41-38BD-9BF4-C0FF-7F7E327C6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FB1950-62E4-2AED-D483-F8268B8F6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39AC22-8294-ADD8-C7D5-1CDB1B874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9C820514-EC54-FD38-2FDA-44F78F2690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31196" y="2118344"/>
            <a:ext cx="615330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Отсутствовали точные карты.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 часто вмерзали,  лед ломали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-рами вручную.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Несмотря на все это, Дмитрий и Харитон Лаптевы не прекращали свои исследования, собирая бесценные сведения о неизведанных землях. Они покорили Север благодаря профессионализму, мужеству и стойкости характера.</a:t>
            </a:r>
          </a:p>
        </p:txBody>
      </p:sp>
      <p:pic>
        <p:nvPicPr>
          <p:cNvPr id="8" name="Рисунок 7" descr="Изображение выглядит как рисунок, зарисовка, Штриховая график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61D1F7D-FCEA-D306-C3BA-A7602ADA6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19" y="2285749"/>
            <a:ext cx="3917140" cy="2717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E08EF-74D0-351B-3170-B12182521824}"/>
              </a:ext>
            </a:extLst>
          </p:cNvPr>
          <p:cNvSpPr txBox="1"/>
          <p:nvPr/>
        </p:nvSpPr>
        <p:spPr>
          <a:xfrm>
            <a:off x="8143387" y="4893750"/>
            <a:ext cx="44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путешествий братьев Лаптевых</a:t>
            </a:r>
          </a:p>
        </p:txBody>
      </p:sp>
    </p:spTree>
    <p:extLst>
      <p:ext uri="{BB962C8B-B14F-4D97-AF65-F5344CB8AC3E}">
        <p14:creationId xmlns:p14="http://schemas.microsoft.com/office/powerpoint/2010/main" val="16473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D8EB8-4715-8AD7-C526-2F022F287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4739b88f68a5c247c1e8cb1a8ed0fca_l-5382326-images-thumbs&amp;n=13">
            <a:extLst>
              <a:ext uri="{FF2B5EF4-FFF2-40B4-BE49-F238E27FC236}">
                <a16:creationId xmlns:a16="http://schemas.microsoft.com/office/drawing/2014/main" id="{16863578-409C-B043-6B06-68690F69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асы, компас, Измерительны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B0D2166-F2F7-A113-A2B0-771102BD9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9" y="4519104"/>
            <a:ext cx="2338896" cy="2338896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AF984C8-9AF0-CADD-1877-AF9170AF5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15" y="2196700"/>
            <a:ext cx="4104127" cy="2806788"/>
          </a:xfrm>
        </p:spPr>
      </p:pic>
      <p:pic>
        <p:nvPicPr>
          <p:cNvPr id="7" name="Объект 4" descr="Изображение выглядит как текст, рукописный текст, рисунок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0076622-4360-495D-B905-A9C94B40C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41" y="159392"/>
            <a:ext cx="6509718" cy="1695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DF8590-8091-634F-1D54-8851DA206F92}"/>
              </a:ext>
            </a:extLst>
          </p:cNvPr>
          <p:cNvSpPr txBox="1"/>
          <p:nvPr/>
        </p:nvSpPr>
        <p:spPr>
          <a:xfrm>
            <a:off x="1597982" y="2013905"/>
            <a:ext cx="6172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Первая русская кругосветная экспедиция  под руководством И.Ф. Крузенштерна и                     Ю.Ф. Лисянского (1803-1806 гг.) столкнулась с множеством сложностей: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первоначальной поддержки проекта Александром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Неоднократно Крузенштерна называли бунтовщиком и обещали казнить.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Корабли, купленные в Англии, постоянно требовали серьезного ремонта.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EEFA-F28D-47D3-A02E-3D7004491B9B}"/>
              </a:ext>
            </a:extLst>
          </p:cNvPr>
          <p:cNvSpPr txBox="1"/>
          <p:nvPr/>
        </p:nvSpPr>
        <p:spPr>
          <a:xfrm>
            <a:off x="7925115" y="4910355"/>
            <a:ext cx="44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И.Ф. Крузенштерн      Ю.Ф. Лисянский</a:t>
            </a:r>
          </a:p>
        </p:txBody>
      </p:sp>
    </p:spTree>
    <p:extLst>
      <p:ext uri="{BB962C8B-B14F-4D97-AF65-F5344CB8AC3E}">
        <p14:creationId xmlns:p14="http://schemas.microsoft.com/office/powerpoint/2010/main" val="92684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1103</Words>
  <Application>Microsoft Office PowerPoint</Application>
  <PresentationFormat>Широкоэкранный</PresentationFormat>
  <Paragraphs>100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СОДЕРЖАНИЕ</vt:lpstr>
      <vt:lpstr> «ЦЕНИТЬ ЛЮДЕЙ НАДО ПО ТЕМ ЦЕЛЯМ, КОТОРЫЕ  ОНИ ПЕРЕД СОБОЙ СТАВЯТ»                                                                                                                             (Н.Н. Миклухо-Маклай)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ЛИТЕРАТУРНЫХ ИСТОЧНИКОВ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Таранова</dc:creator>
  <cp:lastModifiedBy>user</cp:lastModifiedBy>
  <cp:revision>207</cp:revision>
  <dcterms:created xsi:type="dcterms:W3CDTF">2023-09-17T10:01:59Z</dcterms:created>
  <dcterms:modified xsi:type="dcterms:W3CDTF">2026-04-24T09:24:39Z</dcterms:modified>
</cp:coreProperties>
</file>