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2"/>
  </p:handoutMasterIdLst>
  <p:sldIdLst>
    <p:sldId id="272" r:id="rId2"/>
    <p:sldId id="277" r:id="rId3"/>
    <p:sldId id="275" r:id="rId4"/>
    <p:sldId id="278" r:id="rId5"/>
    <p:sldId id="287" r:id="rId6"/>
    <p:sldId id="296" r:id="rId7"/>
    <p:sldId id="297" r:id="rId8"/>
    <p:sldId id="281" r:id="rId9"/>
    <p:sldId id="298" r:id="rId10"/>
    <p:sldId id="299" r:id="rId11"/>
    <p:sldId id="285" r:id="rId12"/>
    <p:sldId id="300" r:id="rId13"/>
    <p:sldId id="301" r:id="rId14"/>
    <p:sldId id="286" r:id="rId15"/>
    <p:sldId id="302" r:id="rId16"/>
    <p:sldId id="303" r:id="rId17"/>
    <p:sldId id="311" r:id="rId18"/>
    <p:sldId id="312" r:id="rId19"/>
    <p:sldId id="306" r:id="rId20"/>
    <p:sldId id="31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ворянинов Александр" userId="7abb9efdd94cf814" providerId="LiveId" clId="{B7970C31-49A4-4BAC-B286-AA3F3C58D02E}"/>
    <pc:docChg chg="undo custSel modSld sldOrd">
      <pc:chgData name="Дворянинов Александр" userId="7abb9efdd94cf814" providerId="LiveId" clId="{B7970C31-49A4-4BAC-B286-AA3F3C58D02E}" dt="2025-11-05T12:21:40.597" v="17" actId="1076"/>
      <pc:docMkLst>
        <pc:docMk/>
      </pc:docMkLst>
      <pc:sldChg chg="modSp mod">
        <pc:chgData name="Дворянинов Александр" userId="7abb9efdd94cf814" providerId="LiveId" clId="{B7970C31-49A4-4BAC-B286-AA3F3C58D02E}" dt="2025-11-05T12:15:08.957" v="7" actId="27636"/>
        <pc:sldMkLst>
          <pc:docMk/>
          <pc:sldMk cId="734738213" sldId="257"/>
        </pc:sldMkLst>
        <pc:spChg chg="mod">
          <ac:chgData name="Дворянинов Александр" userId="7abb9efdd94cf814" providerId="LiveId" clId="{B7970C31-49A4-4BAC-B286-AA3F3C58D02E}" dt="2025-11-05T12:15:08.957" v="7" actId="27636"/>
          <ac:spMkLst>
            <pc:docMk/>
            <pc:sldMk cId="734738213" sldId="257"/>
            <ac:spMk id="5" creationId="{00000000-0000-0000-0000-000000000000}"/>
          </ac:spMkLst>
        </pc:spChg>
      </pc:sldChg>
      <pc:sldChg chg="modSp mod">
        <pc:chgData name="Дворянинов Александр" userId="7abb9efdd94cf814" providerId="LiveId" clId="{B7970C31-49A4-4BAC-B286-AA3F3C58D02E}" dt="2025-11-05T12:21:40.597" v="17" actId="1076"/>
        <pc:sldMkLst>
          <pc:docMk/>
          <pc:sldMk cId="2513553104" sldId="260"/>
        </pc:sldMkLst>
        <pc:picChg chg="mod">
          <ac:chgData name="Дворянинов Александр" userId="7abb9efdd94cf814" providerId="LiveId" clId="{B7970C31-49A4-4BAC-B286-AA3F3C58D02E}" dt="2025-11-05T12:21:40.597" v="17" actId="1076"/>
          <ac:picMkLst>
            <pc:docMk/>
            <pc:sldMk cId="2513553104" sldId="260"/>
            <ac:picMk id="5" creationId="{1A7FAB44-5651-4EBB-9D67-B01101A90971}"/>
          </ac:picMkLst>
        </pc:picChg>
      </pc:sldChg>
      <pc:sldChg chg="ord">
        <pc:chgData name="Дворянинов Александр" userId="7abb9efdd94cf814" providerId="LiveId" clId="{B7970C31-49A4-4BAC-B286-AA3F3C58D02E}" dt="2025-11-05T12:09:55.216" v="1"/>
        <pc:sldMkLst>
          <pc:docMk/>
          <pc:sldMk cId="377502035" sldId="264"/>
        </pc:sldMkLst>
      </pc:sldChg>
      <pc:sldChg chg="modSp mod">
        <pc:chgData name="Дворянинов Александр" userId="7abb9efdd94cf814" providerId="LiveId" clId="{B7970C31-49A4-4BAC-B286-AA3F3C58D02E}" dt="2025-11-05T12:11:21.432" v="2" actId="20577"/>
        <pc:sldMkLst>
          <pc:docMk/>
          <pc:sldMk cId="3208429800" sldId="268"/>
        </pc:sldMkLst>
        <pc:spChg chg="mod">
          <ac:chgData name="Дворянинов Александр" userId="7abb9efdd94cf814" providerId="LiveId" clId="{B7970C31-49A4-4BAC-B286-AA3F3C58D02E}" dt="2025-11-05T12:11:21.432" v="2" actId="20577"/>
          <ac:spMkLst>
            <pc:docMk/>
            <pc:sldMk cId="3208429800" sldId="268"/>
            <ac:spMk id="2" creationId="{C4AEAF0C-9F05-4EC3-AC00-DC07A44BF65E}"/>
          </ac:spMkLst>
        </pc:spChg>
      </pc:sldChg>
      <pc:sldChg chg="modSp mod">
        <pc:chgData name="Дворянинов Александр" userId="7abb9efdd94cf814" providerId="LiveId" clId="{B7970C31-49A4-4BAC-B286-AA3F3C58D02E}" dt="2025-11-05T12:17:11.048" v="16" actId="1076"/>
        <pc:sldMkLst>
          <pc:docMk/>
          <pc:sldMk cId="1890610557" sldId="269"/>
        </pc:sldMkLst>
        <pc:picChg chg="mod">
          <ac:chgData name="Дворянинов Александр" userId="7abb9efdd94cf814" providerId="LiveId" clId="{B7970C31-49A4-4BAC-B286-AA3F3C58D02E}" dt="2025-11-05T12:17:11.048" v="16" actId="1076"/>
          <ac:picMkLst>
            <pc:docMk/>
            <pc:sldMk cId="1890610557" sldId="269"/>
            <ac:picMk id="3" creationId="{84BC7947-32C9-4062-A03A-87BDCBC70C41}"/>
          </ac:picMkLst>
        </pc:picChg>
      </pc:sldChg>
      <pc:sldChg chg="modSp mod">
        <pc:chgData name="Дворянинов Александр" userId="7abb9efdd94cf814" providerId="LiveId" clId="{B7970C31-49A4-4BAC-B286-AA3F3C58D02E}" dt="2025-11-05T12:15:34.167" v="15" actId="20577"/>
        <pc:sldMkLst>
          <pc:docMk/>
          <pc:sldMk cId="2123664691" sldId="281"/>
        </pc:sldMkLst>
        <pc:spChg chg="mod">
          <ac:chgData name="Дворянинов Александр" userId="7abb9efdd94cf814" providerId="LiveId" clId="{B7970C31-49A4-4BAC-B286-AA3F3C58D02E}" dt="2025-11-05T12:15:08.941" v="6" actId="27636"/>
          <ac:spMkLst>
            <pc:docMk/>
            <pc:sldMk cId="2123664691" sldId="281"/>
            <ac:spMk id="3" creationId="{00000000-0000-0000-0000-000000000000}"/>
          </ac:spMkLst>
        </pc:spChg>
        <pc:graphicFrameChg chg="mod modGraphic">
          <ac:chgData name="Дворянинов Александр" userId="7abb9efdd94cf814" providerId="LiveId" clId="{B7970C31-49A4-4BAC-B286-AA3F3C58D02E}" dt="2025-11-05T12:15:34.167" v="15" actId="20577"/>
          <ac:graphicFrameMkLst>
            <pc:docMk/>
            <pc:sldMk cId="2123664691" sldId="281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ископаемых ресурсов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74070970330569"/>
          <c:y val="0.34127425398887085"/>
          <c:w val="0.87308346286683858"/>
          <c:h val="0.46761047785666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нефть</c:v>
                </c:pt>
                <c:pt idx="1">
                  <c:v>природн. газ</c:v>
                </c:pt>
                <c:pt idx="2">
                  <c:v>уголь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58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2-4D2B-A8EF-9D8A4A368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9249864"/>
        <c:axId val="73268776"/>
      </c:barChart>
      <c:catAx>
        <c:axId val="5392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68776"/>
        <c:crosses val="autoZero"/>
        <c:auto val="1"/>
        <c:lblAlgn val="ctr"/>
        <c:lblOffset val="100"/>
        <c:noMultiLvlLbl val="0"/>
      </c:catAx>
      <c:valAx>
        <c:axId val="7326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924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выработка солнечной энергии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980</c:v>
                </c:pt>
                <c:pt idx="1">
                  <c:v>1000</c:v>
                </c:pt>
                <c:pt idx="2">
                  <c:v>1340</c:v>
                </c:pt>
                <c:pt idx="3">
                  <c:v>1680</c:v>
                </c:pt>
                <c:pt idx="4">
                  <c:v>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7-4272-9BF2-9E7F67C3F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2590176"/>
        <c:axId val="472590536"/>
      </c:barChart>
      <c:catAx>
        <c:axId val="4725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590536"/>
        <c:crosses val="autoZero"/>
        <c:auto val="1"/>
        <c:lblAlgn val="ctr"/>
        <c:lblOffset val="100"/>
        <c:noMultiLvlLbl val="0"/>
      </c:catAx>
      <c:valAx>
        <c:axId val="47259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5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лидеры по выработке ветровой энергии в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Китай</c:v>
                </c:pt>
                <c:pt idx="1">
                  <c:v>США</c:v>
                </c:pt>
                <c:pt idx="2">
                  <c:v>Германия</c:v>
                </c:pt>
                <c:pt idx="3">
                  <c:v>Бразилия</c:v>
                </c:pt>
                <c:pt idx="4">
                  <c:v>Индия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991</c:v>
                </c:pt>
                <c:pt idx="1">
                  <c:v>453</c:v>
                </c:pt>
                <c:pt idx="2">
                  <c:v>133</c:v>
                </c:pt>
                <c:pt idx="3">
                  <c:v>107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5-43C7-9D90-1089292B4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0360856"/>
        <c:axId val="390358696"/>
      </c:barChart>
      <c:catAx>
        <c:axId val="39036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358696"/>
        <c:crosses val="autoZero"/>
        <c:auto val="1"/>
        <c:lblAlgn val="ctr"/>
        <c:lblOffset val="100"/>
        <c:noMultiLvlLbl val="0"/>
      </c:catAx>
      <c:valAx>
        <c:axId val="39035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036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лидеры по выработке гидроэнергетики в 2024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5"/>
                <c:pt idx="0">
                  <c:v>Китая</c:v>
                </c:pt>
                <c:pt idx="1">
                  <c:v>Бразилия</c:v>
                </c:pt>
                <c:pt idx="2">
                  <c:v>США</c:v>
                </c:pt>
                <c:pt idx="3">
                  <c:v>Канада</c:v>
                </c:pt>
                <c:pt idx="4">
                  <c:v>Россия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1042</c:v>
                </c:pt>
                <c:pt idx="1">
                  <c:v>413</c:v>
                </c:pt>
                <c:pt idx="2">
                  <c:v>242</c:v>
                </c:pt>
                <c:pt idx="3">
                  <c:v>80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F-41A4-A269-EC7377F9B4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5"/>
                <c:pt idx="0">
                  <c:v>Китая</c:v>
                </c:pt>
                <c:pt idx="1">
                  <c:v>Бразилия</c:v>
                </c:pt>
                <c:pt idx="2">
                  <c:v>США</c:v>
                </c:pt>
                <c:pt idx="3">
                  <c:v>Канада</c:v>
                </c:pt>
                <c:pt idx="4">
                  <c:v>Россия</c:v>
                </c:pt>
              </c:strCache>
            </c:strRef>
          </c:cat>
          <c:val>
            <c:numRef>
              <c:f>Лист1!$C$2:$C$7</c:f>
            </c:numRef>
          </c:val>
          <c:extLst>
            <c:ext xmlns:c16="http://schemas.microsoft.com/office/drawing/2014/chart" uri="{C3380CC4-5D6E-409C-BE32-E72D297353CC}">
              <c16:uniqueId val="{00000001-71EF-41A4-A269-EC7377F9B4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5"/>
                <c:pt idx="0">
                  <c:v>Китая</c:v>
                </c:pt>
                <c:pt idx="1">
                  <c:v>Бразилия</c:v>
                </c:pt>
                <c:pt idx="2">
                  <c:v>США</c:v>
                </c:pt>
                <c:pt idx="3">
                  <c:v>Канада</c:v>
                </c:pt>
                <c:pt idx="4">
                  <c:v>Россия</c:v>
                </c:pt>
              </c:strCache>
            </c:strRef>
          </c:cat>
          <c:val>
            <c:numRef>
              <c:f>Лист1!$D$2:$D$7</c:f>
            </c:numRef>
          </c:val>
          <c:extLst>
            <c:ext xmlns:c16="http://schemas.microsoft.com/office/drawing/2014/chart" uri="{C3380CC4-5D6E-409C-BE32-E72D297353CC}">
              <c16:uniqueId val="{00000002-71EF-41A4-A269-EC7377F9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1029376"/>
        <c:axId val="541029736"/>
      </c:barChart>
      <c:catAx>
        <c:axId val="541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029736"/>
        <c:crosses val="autoZero"/>
        <c:auto val="1"/>
        <c:lblAlgn val="ctr"/>
        <c:lblOffset val="100"/>
        <c:noMultiLvlLbl val="0"/>
      </c:catAx>
      <c:valAx>
        <c:axId val="54102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02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Мировые лидеры по выработке геотермальной энергии в 2024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cat>
            <c:strRef>
              <c:f>Лист1!$A$2:$A$6</c:f>
              <c:strCache>
                <c:ptCount val="4"/>
                <c:pt idx="0">
                  <c:v>США</c:v>
                </c:pt>
                <c:pt idx="1">
                  <c:v>Индонезия</c:v>
                </c:pt>
                <c:pt idx="2">
                  <c:v>Филиппины</c:v>
                </c:pt>
                <c:pt idx="3">
                  <c:v>Турция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3900</c:v>
                </c:pt>
                <c:pt idx="1">
                  <c:v>2418</c:v>
                </c:pt>
                <c:pt idx="2">
                  <c:v>1952</c:v>
                </c:pt>
                <c:pt idx="3">
                  <c:v>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0-4CFD-9A5D-C3C05429F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5132488"/>
        <c:axId val="465132848"/>
      </c:barChart>
      <c:catAx>
        <c:axId val="46513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132848"/>
        <c:crosses val="autoZero"/>
        <c:auto val="1"/>
        <c:lblAlgn val="ctr"/>
        <c:lblOffset val="100"/>
        <c:noMultiLvlLbl val="0"/>
      </c:catAx>
      <c:valAx>
        <c:axId val="46513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13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0.01973</cdr:x>
      <cdr:y>0.81275</cdr:y>
    </cdr:from>
    <cdr:to>
      <cdr:x>0.13042</cdr:x>
      <cdr:y>0.90502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971819-34E0-1696-3186-42EEBF71E8B9}"/>
            </a:ext>
          </a:extLst>
        </cdr:cNvPr>
        <cdr:cNvSpPr txBox="1"/>
      </cdr:nvSpPr>
      <cdr:spPr>
        <a:xfrm xmlns:a="http://schemas.openxmlformats.org/drawingml/2006/main">
          <a:off x="85460" y="2658862"/>
          <a:ext cx="479395" cy="301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kern="1200" dirty="0">
              <a:solidFill>
                <a:schemeClr val="bg1">
                  <a:lumMod val="95000"/>
                </a:schemeClr>
              </a:solidFill>
            </a:rPr>
            <a:t>годы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0.83562</cdr:y>
    </cdr:from>
    <cdr:to>
      <cdr:x>0.11923</cdr:x>
      <cdr:y>0.90527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185EA5-42CC-D4A3-0073-4704EACB29BE}"/>
            </a:ext>
          </a:extLst>
        </cdr:cNvPr>
        <cdr:cNvSpPr txBox="1"/>
      </cdr:nvSpPr>
      <cdr:spPr>
        <a:xfrm xmlns:a="http://schemas.openxmlformats.org/drawingml/2006/main">
          <a:off x="0" y="3116405"/>
          <a:ext cx="566882" cy="259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ТВТ</a:t>
          </a:r>
          <a:r>
            <a:rPr lang="en-US" sz="11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100" kern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0.03079</cdr:x>
      <cdr:y>0.84625</cdr:y>
    </cdr:from>
    <cdr:to>
      <cdr:x>0.21145</cdr:x>
      <cdr:y>0.91989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5700A3AE-24EC-6479-F2B0-DBA66C9B0508}"/>
            </a:ext>
          </a:extLst>
        </cdr:cNvPr>
        <cdr:cNvSpPr txBox="1"/>
      </cdr:nvSpPr>
      <cdr:spPr>
        <a:xfrm xmlns:a="http://schemas.openxmlformats.org/drawingml/2006/main">
          <a:off x="145273" y="3183174"/>
          <a:ext cx="8522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ГВт</a:t>
          </a:r>
          <a:r>
            <a:rPr lang="en-US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0.82472</cdr:y>
    </cdr:from>
    <cdr:to>
      <cdr:x>0.17925</cdr:x>
      <cdr:y>0.90047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8455E1BB-41E8-CC68-2D0B-9BF00390D12A}"/>
            </a:ext>
          </a:extLst>
        </cdr:cNvPr>
        <cdr:cNvSpPr txBox="1"/>
      </cdr:nvSpPr>
      <cdr:spPr>
        <a:xfrm xmlns:a="http://schemas.openxmlformats.org/drawingml/2006/main">
          <a:off x="0" y="3015765"/>
          <a:ext cx="8522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МВт</a:t>
          </a:r>
          <a:r>
            <a:rPr lang="en-US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24.04.2026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ightech.fm/2021/03/24/piezo-electric-materials" TargetMode="External"/><Relationship Id="rId3" Type="http://schemas.openxmlformats.org/officeDocument/2006/relationships/hyperlink" Target="https://1economic.ru/lib/40815?ysclid=miae4t7i0430995798" TargetMode="External"/><Relationship Id="rId7" Type="http://schemas.openxmlformats.org/officeDocument/2006/relationships/hyperlink" Target="https://hi-news.ru/eto-interesno/solnechnaya-energiya-iz-kosmosa-energetika-budushhego.html" TargetMode="External"/><Relationship Id="rId2" Type="http://schemas.openxmlformats.org/officeDocument/2006/relationships/hyperlink" Target="https://sciup.org/sovremennye-jenergeticheskie-problemymezhdunarodnyj-i-nacionalnyj-uroven-170192460?ysclid=miae40ck4x79408663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ends.rbc.ru/trends/green/63f5cbca9a79473d27108520" TargetMode="External"/><Relationship Id="rId5" Type="http://schemas.openxmlformats.org/officeDocument/2006/relationships/hyperlink" Target="https://www.eprussia.ru/epr/301/3975931.htm?ysclid=mj1he76rnw493620097" TargetMode="External"/><Relationship Id="rId4" Type="http://schemas.openxmlformats.org/officeDocument/2006/relationships/hyperlink" Target="https://sci.rambler.ru/science/54940503-energiya-buduschego-chto-zamenit-neft-i-gaz-kogda-oni-zakonchatsya/?ysclid=mj1h8oai9o2159333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F7582FD-8C1E-48CE-91F0-E3E15130C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400" y="5179606"/>
            <a:ext cx="2707032" cy="1501422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ДВОРЯНИНОВА Н.А.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(эл. почта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nadejda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d@mail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47236-3600-8BE9-48A7-B65BDD1B36F8}"/>
              </a:ext>
            </a:extLst>
          </p:cNvPr>
          <p:cNvSpPr txBox="1"/>
          <p:nvPr/>
        </p:nvSpPr>
        <p:spPr>
          <a:xfrm>
            <a:off x="3961624" y="6504057"/>
            <a:ext cx="1641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2026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A849C-E51F-4387-8F58-8DF889E2F865}"/>
              </a:ext>
            </a:extLst>
          </p:cNvPr>
          <p:cNvSpPr txBox="1"/>
          <p:nvPr/>
        </p:nvSpPr>
        <p:spPr>
          <a:xfrm>
            <a:off x="821267" y="1557867"/>
            <a:ext cx="73913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3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источники энергии - виды, преимущества и проблемы их использования</a:t>
            </a:r>
          </a:p>
          <a:p>
            <a:br>
              <a:rPr lang="ru-RU" sz="3200" dirty="0"/>
            </a:br>
            <a:br>
              <a:rPr lang="ru-RU" sz="3200" dirty="0"/>
            </a:b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AB5BF1-0393-3E3E-A401-4D6E98D9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450" y="2143957"/>
            <a:ext cx="5287982" cy="402336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композитных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звукоизо-ляционных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Регулировка скорости вращения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лопас-тей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зон миграции и скопления птиц.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хранения энергии и стабильность ее передачи потреби-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 descr="Изображение выглядит как небо, на открытом воздухе, вода, кораб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A142AC-646B-B1C0-6AF3-1FE197A038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33" y="2143956"/>
            <a:ext cx="4705165" cy="2707443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9FB3F1-393D-0F61-4FFA-C231A9CB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52" y="548640"/>
            <a:ext cx="475487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КЛЮЧИВЫЕ ПРИНЦИПЫ БУДУЩЕГО РАЗВИТИЯ ветроэнергетики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3021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8EB9-1823-FA4F-73B2-02F94DFE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BF697-43A3-93E2-60A0-791988A6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2" y="548640"/>
            <a:ext cx="4754880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Традиционные альтернативные источники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DDAB3-4DA5-8ABD-7AC2-AC80D347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373" y="1950601"/>
            <a:ext cx="5191299" cy="4023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Гидроэнергетика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современном мире география занимается изучением возможностей ГЭС. География будущего -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примене-ние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мониторинга на окру-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жающую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среду, т.е. оценка влияния строительства на экосистемы, миграции рыб, уровень затопления территории и качество воды. В будущем географы смогут разрабатывать меры по снижению негативных последствий.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B84FFF56-744F-0A69-C893-E0BF6C5347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5990834"/>
              </p:ext>
            </p:extLst>
          </p:nvPr>
        </p:nvGraphicFramePr>
        <p:xfrm>
          <a:off x="7259090" y="1818410"/>
          <a:ext cx="4607327" cy="353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1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EEF5FB-FAFF-17AE-5A6D-95C00950D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3029" y="2078312"/>
            <a:ext cx="5299969" cy="4023360"/>
          </a:xfrm>
        </p:spPr>
        <p:txBody>
          <a:bodyPr/>
          <a:lstStyle/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Затопление земель.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естественного режима сто-ка рек.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Препятствия для миграции рыб.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Водохранилища – источник метана и углекислого газа.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Принудительное переселение людей.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плотине может привести к человеческим жертвам и экологической катастрофе.</a:t>
            </a:r>
          </a:p>
        </p:txBody>
      </p:sp>
      <p:pic>
        <p:nvPicPr>
          <p:cNvPr id="7" name="Объект 6" descr="Изображение выглядит как строительство, на открытом воздухе, дом, дере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D13FDC-5B6A-D053-F188-A415F585D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67" y="2175028"/>
            <a:ext cx="4721839" cy="2885243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C7E8CC-2693-CEEB-67EF-D326D835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5" y="548640"/>
            <a:ext cx="4754880" cy="1498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                С ПРОИЗВОДСТВОМ гидроэнергетики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31342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CC4E82-0A75-7C78-B759-46A569CE8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799" y="2112884"/>
            <a:ext cx="5331632" cy="402336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подземных ГЭС, использование шахт или пещер для хранения воды.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ГЭС без воды, т.е. замена на суспензию повышенной плотности.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гидроаккумулирующих систем, т.е. накопление энергии в период избытка и высвобождение при дефиците.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8F6C0B-717B-22EF-E304-B4331C43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52" y="548640"/>
            <a:ext cx="475487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КЛЮЧИВЫЕ ПРИНЦИПЫ БУДУЩЕГО РАЗВИТИЯ гидроэнергетики</a:t>
            </a:r>
          </a:p>
        </p:txBody>
      </p:sp>
      <p:pic>
        <p:nvPicPr>
          <p:cNvPr id="13" name="Объект 12" descr="Изображение выглядит как в помещении, желтый, самолет, потол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6DA5DA-FBF2-338B-FAE1-E106D70AC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12" y="2048257"/>
            <a:ext cx="4598632" cy="2843340"/>
          </a:xfrm>
        </p:spPr>
      </p:pic>
    </p:spTree>
    <p:extLst>
      <p:ext uri="{BB962C8B-B14F-4D97-AF65-F5344CB8AC3E}">
        <p14:creationId xmlns:p14="http://schemas.microsoft.com/office/powerpoint/2010/main" val="18717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8D29-8402-DEE7-8132-D5B48AD0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173E4-F238-25EC-299C-2D88903D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2" y="548640"/>
            <a:ext cx="4754880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альтернативные источники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D7C76-73CF-86DC-E8D5-C6A2624D7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810" y="1912794"/>
            <a:ext cx="5232862" cy="38021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Геотермальная энергетика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настоящее время доля геотермальной энергетики в мировом энергобалансе небольшая.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Современные географы только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-дуют тектонически активные зоны, где можно установить  источник энергии. В будущем географы будут решать другие задачи - оценка ресурсов, экологический мониторинг, поиск новых источников энергии.</a:t>
            </a:r>
          </a:p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AD8CAF9-6919-59D6-21E1-47B1CDC473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8815022"/>
              </p:ext>
            </p:extLst>
          </p:nvPr>
        </p:nvGraphicFramePr>
        <p:xfrm>
          <a:off x="7153247" y="1912794"/>
          <a:ext cx="4754880" cy="360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7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F460E8-75DF-D30F-F7DA-34CF69E1E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8922" y="2072936"/>
            <a:ext cx="5379129" cy="402336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вредных газов.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активность.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водных ресурсов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токсич-ными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веществами.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Проседание грунта из-за извлечения термальной воды.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Неконтролируемый сброс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-ной жидкости может привести к нару-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экосистемы.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небо, на открытом воздухе, загрязнение, облак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4C2A38-D206-B13C-DA2E-B1EE37E23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2" y="2128422"/>
            <a:ext cx="4681121" cy="2949605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03A712-5C9A-CA52-2FAE-8A7C03B3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6" y="504251"/>
            <a:ext cx="4754880" cy="1498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                С ПРОИЗВОДСТВОМ геотермальной 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6920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3A741A-3C4E-9608-856E-B199302F8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2571" y="2152834"/>
            <a:ext cx="5296860" cy="402336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выбросов газа в атмосферу.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сейсмических рисков за счет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гидровзрывов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миними-зирует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вероятность землетрясения.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отработанных геотермальных вод можно извлекать магнезию, карбонат калия, пищевую соль.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Опресненная вода подается в качестве отопления в здания.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гора, на открытом воздухе, вода, строитель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C22528-EAE2-C7E1-6735-3E110B22F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2178989"/>
            <a:ext cx="4660776" cy="2854650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F02CF91-1294-E432-2C64-1FB5DE15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52" y="548640"/>
            <a:ext cx="475487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КЛЮЧИВЫЕ ПРИНЦИПЫ БУДУЩЕГО РАЗВИТИЯ геотермальной 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4334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1598BC-0257-C200-9750-E436B71DD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0159" y="2048256"/>
            <a:ext cx="5048197" cy="402336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География в будущем будет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сущест-венно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влиять на развитие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энергетики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ключевые аспекты: расположение космодромов и приемных станций, доступ к ресурсам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эколо-гические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ограничения.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менее значима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биоэнергетика.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аспекты: доступность сырья, логистика, климатические условия, инфраструктурные возможности.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C1FC187-D647-8F6C-2F10-92C6C1DD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159" y="548640"/>
            <a:ext cx="496829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3.Инновационные источники энергии будущего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46F1E0-6470-4CE2-A373-CFF979DFDC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3" y="2128044"/>
            <a:ext cx="4588934" cy="27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1598BC-0257-C200-9750-E436B71DD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0209" y="1963590"/>
            <a:ext cx="5048197" cy="402336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Будущее в энергетическом секторе – это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пьезоэлектрические 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Потенциал развития определяется через плотность транспортного потока,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интен-сивность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пешеходного движения,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разви-тие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инфраструктуры.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 источники альтернативной энергетики должны придерживаться ключевому принципу – минимизация экологического следа через технологи-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C1FC187-D647-8F6C-2F10-92C6C1DD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159" y="548640"/>
            <a:ext cx="496829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3.Инновационные источники энергии будущего</a:t>
            </a:r>
          </a:p>
        </p:txBody>
      </p:sp>
      <p:pic>
        <p:nvPicPr>
          <p:cNvPr id="11" name="Объект 10" descr="Изображение выглядит как на открытом воздухе, трава, растение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A63C61-AE71-C24C-6298-A6115D9C9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048256"/>
            <a:ext cx="4691355" cy="2964011"/>
          </a:xfrm>
        </p:spPr>
      </p:pic>
    </p:spTree>
    <p:extLst>
      <p:ext uri="{BB962C8B-B14F-4D97-AF65-F5344CB8AC3E}">
        <p14:creationId xmlns:p14="http://schemas.microsoft.com/office/powerpoint/2010/main" val="35748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39C32C-DE0F-BA11-A5C6-73F5655F6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5707" y="1762629"/>
            <a:ext cx="5566299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География будущего будет определять перспективы развития энергетического сектора, особенно в сфере альтернативных источников энергии благодаря: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пространственному анализу;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мониторингу экосистем;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картографированию рисков;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–экологическому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планирова-нию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рекультивации территории после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завер-шения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эксплуатации.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снимок экрана, на открытом воздухе, ветряная мельница, солнеч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748DD40-85BF-D030-9D58-B5C5E3409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896533"/>
            <a:ext cx="4868333" cy="3293533"/>
          </a:xfr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C0DEBBD-650E-708B-73C8-1F2CAF8E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06" y="590973"/>
            <a:ext cx="496829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7232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BA85-3C6A-62A6-81CD-E194A039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5F69FB-CC38-24AE-481D-E74006F9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7" y="1795524"/>
            <a:ext cx="840715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Введение ………………………………………………….. 3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Проблемы современных энергетических ресурсов ……. 4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Традиционные альтернативные источники энергии ….... 5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Инновационные источники энергии будущего ……….... 17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Заключение ……………………………………………….. 19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Список литературных источников ………………………. 20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FAECDE8-4EA3-C621-C7F0-290B81D1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583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5693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DDDFE7F-31F2-DD43-C688-FBF306BF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188" y="1130751"/>
            <a:ext cx="9125012" cy="5176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Современные энергетические проблемы: международный и национальный уровень. Статья научная (@economyandbusiness) - SciUp.org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Современные проблемы и перспективы развития топливно-энергетического комплекса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Лапаева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О.Ф.,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Иневатова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О.А. и др. / Экономические отношения / № 3, 2019 - Первое экономическое издательство –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Энергия будущего: что заменит нефть и газ, когда они закончатся? - Рамблер/технологии и тренды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Гидроэнергетика нового поколения - Энергетика и промышленность России - № 17 (301) сентябрь 2016 года - WWW.EPRUSSIA.RU - информационный портал энергетика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Будущее геотермальной энергетики: возобновляемая энергия из недр Земли | РБК Тренды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Солнечная энергия из космоса: энергетика будущего? - Hi-News.ru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Что такое пьезоэлектрические материалы и почему за ними будущее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5F8A0C-7AE4-9BF4-AB0A-33F60495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15" y="355107"/>
            <a:ext cx="8240697" cy="93037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5821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18F8006-9DE1-4A3B-B177-F0EDAF07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3" y="1854012"/>
            <a:ext cx="6169980" cy="3108605"/>
          </a:xfrm>
        </p:spPr>
        <p:txBody>
          <a:bodyPr/>
          <a:lstStyle/>
          <a:p>
            <a:pPr algn="just">
              <a:spcAft>
                <a:spcPts val="1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Поиск новых источников энергии – это одна из важнейших задач географии будущего. Академик    Э. Галимов писал «Если есть энергия – есть все. Человек должен стремиться к такой энергии, которая в свою очередь не имеет никаких ограничений».</a:t>
            </a:r>
          </a:p>
          <a:p>
            <a:pPr algn="just">
              <a:spcAft>
                <a:spcPts val="1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Актуальность темы обусловлена растущей потребностью человечества в экологически чистых и неисчерпаемых источниках энергии.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AF55C9-D51E-4115-81CB-1719D5F3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812" y="488981"/>
            <a:ext cx="9720072" cy="149961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11" name="Рисунок 10" descr="Изображение выглядит как на открытом воздухе, земля, растение,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766D81-3C4F-BB9B-B14D-15E9D436F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88" y="1988597"/>
            <a:ext cx="4665518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8C907-3489-AE6D-C587-4C9F7A40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76" y="545258"/>
            <a:ext cx="6155990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Проблемы современных энергетических ресурсов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AAB90-AE3C-C880-8DBA-71A0B33B0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5471" y="1927959"/>
            <a:ext cx="5392882" cy="284710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настоящее время происходит стреми-тельный рост населения планеты, что ведет к истощению традиционных  источников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энер-гии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Поиск и разработка неисчерпаемых источников энергии становится  критически важным для выживания человечества.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Изыскание альтернативных источников – это ключевая задача географических исследований будущего.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E46FCA89-D68D-0FE9-FDFB-B22CED40C6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340848"/>
              </p:ext>
            </p:extLst>
          </p:nvPr>
        </p:nvGraphicFramePr>
        <p:xfrm>
          <a:off x="7244179" y="1710842"/>
          <a:ext cx="4687409" cy="306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2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9DEE-737F-A771-2AC2-1BD0C5860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DB2E9-EFAD-5DAE-8CBF-FE0A55DB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85" y="513129"/>
            <a:ext cx="4754880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Традиционные альтернативные источники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3CB53-3A64-11AA-1B33-7AE53E5B9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3491" y="1900931"/>
            <a:ext cx="5273336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Солнечная энергетика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Рассматривается как ключевой элемент перехода от ископаемого топлива к альтернативному.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Главная задача современной географии –оптимизация размещения станций с учетом географических факторов. Задача географов будущего – повышение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эффек-тивности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выработки и устойчивости потока солнечной энергии. 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FE7F4A-F952-A527-A0B4-B88F9F6FD1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201434"/>
              </p:ext>
            </p:extLst>
          </p:nvPr>
        </p:nvGraphicFramePr>
        <p:xfrm>
          <a:off x="7261933" y="1797254"/>
          <a:ext cx="4679067" cy="326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1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98DD-2CEF-E32C-B125-64EEE0DC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05" y="548640"/>
            <a:ext cx="475487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                С ПРОИЗВОДСТВОМ СОЛНЕЧНОЙ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FE19A-905B-B426-96DE-3B217D7EA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736" y="2061573"/>
            <a:ext cx="5202314" cy="402336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изготовления солнечных панелей происходит выброс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парнико-вых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токсичных газов.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используют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токсич-ные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химикаты и большое количество воды.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утилизации образуются опасные отходы.</a:t>
            </a:r>
          </a:p>
        </p:txBody>
      </p:sp>
      <p:pic>
        <p:nvPicPr>
          <p:cNvPr id="6" name="Объект 5" descr="Изображение выглядит как на открытом воздухе, Солнечная энергия, солнечная энергия, Солнечная пан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0819AA5-DD7D-49B8-7C43-CCD8D8C26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68" y="1977235"/>
            <a:ext cx="4680165" cy="2471343"/>
          </a:xfrm>
        </p:spPr>
      </p:pic>
    </p:spTree>
    <p:extLst>
      <p:ext uri="{BB962C8B-B14F-4D97-AF65-F5344CB8AC3E}">
        <p14:creationId xmlns:p14="http://schemas.microsoft.com/office/powerpoint/2010/main" val="453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C7B2-A478-471F-E0CC-AFD5C602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53" y="548640"/>
            <a:ext cx="4754879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КЛЮЧИВЫЕ ПРИНЦИПЫ БУДУЩЕГО РАЗВИТИЯ СОЛНЕЧНОЙ ЭНЕРГЕТИКИ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E4C82-FDAC-0993-F391-0250CC28B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4615" y="2048256"/>
            <a:ext cx="5267252" cy="402336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«тонкой» утилизации. 95% стекла будет использоваться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пов-торно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экологически чистых мате-риалов 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бескадмиевые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солнечные элементы.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долговечности солнечных панелей.</a:t>
            </a:r>
          </a:p>
        </p:txBody>
      </p:sp>
      <p:pic>
        <p:nvPicPr>
          <p:cNvPr id="6" name="Объект 5" descr="Изображение выглядит как небо, на открытом воздухе, человек, облак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FBC58E-A8BB-D9DE-1FD3-FD3838755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4" y="2048256"/>
            <a:ext cx="4604846" cy="2827538"/>
          </a:xfrm>
        </p:spPr>
      </p:pic>
    </p:spTree>
    <p:extLst>
      <p:ext uri="{BB962C8B-B14F-4D97-AF65-F5344CB8AC3E}">
        <p14:creationId xmlns:p14="http://schemas.microsoft.com/office/powerpoint/2010/main" val="20385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0C533-7341-E54B-E43A-EA3B06D8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2" y="548640"/>
            <a:ext cx="4754880" cy="14996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Традиционные альтернативные источники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1B246-1BFB-F83E-C37A-2E151B917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0591" y="1940737"/>
            <a:ext cx="5212081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Ветроэнергетика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Занимает важное место среди альтернативных  источников энергии.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современном мире география проводит анализ ветровых ресурсов. География будущего – это исследование территорий для создания ветро-генераторов, работающих на высоте более 300 метров , а так же развитие ветро-энергетики в удаленных маловетреных регионах.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2CC4CFD-3240-EB48-297A-F29DE935E8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8494158"/>
              </p:ext>
            </p:extLst>
          </p:nvPr>
        </p:nvGraphicFramePr>
        <p:xfrm>
          <a:off x="7279873" y="1860838"/>
          <a:ext cx="4586690" cy="328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00A3AE-24EC-6479-F2B0-DBA66C9B0508}"/>
              </a:ext>
            </a:extLst>
          </p:cNvPr>
          <p:cNvSpPr txBox="1"/>
          <p:nvPr/>
        </p:nvSpPr>
        <p:spPr>
          <a:xfrm>
            <a:off x="7279873" y="2646862"/>
            <a:ext cx="852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40654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2900F2-D29B-A013-A378-6E584D13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9204" y="2117324"/>
            <a:ext cx="5299969" cy="4023360"/>
          </a:xfrm>
        </p:spPr>
        <p:txBody>
          <a:bodyPr/>
          <a:lstStyle/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изготовления материалов для лопастей, происходит большой выброс углекислого газа.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ветрогенератора приводит к гибели птиц, сталкивающихся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лопас-тями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Инфразвук, возникающий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враще-нии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вызывает у животных изменения в поведении.</a:t>
            </a:r>
          </a:p>
          <a:p>
            <a:pPr marL="457200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отработанных механизмов, сопряжена с большими сложностями.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на открытом воздухе, ветряная мельница, устройство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DB937B3-E756-803E-EE33-64564E7B0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5" y="2199404"/>
            <a:ext cx="4681197" cy="2967400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4A732F-7B81-08EC-4023-177A281F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5" y="548640"/>
            <a:ext cx="4754880" cy="1498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СВЯЗАННЫЕ                 С ПРОИЗВОДСТВОМ ВЕТРОЭНЕРГЕТИКИ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29135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6908</TotalTime>
  <Words>1055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AGReverance</vt:lpstr>
      <vt:lpstr>Calibri</vt:lpstr>
      <vt:lpstr>Times New Roman</vt:lpstr>
      <vt:lpstr>Tw Cen MT</vt:lpstr>
      <vt:lpstr>Wingdings 3</vt:lpstr>
      <vt:lpstr>Интеграл</vt:lpstr>
      <vt:lpstr>Презентация PowerPoint</vt:lpstr>
      <vt:lpstr>содержание</vt:lpstr>
      <vt:lpstr>введение</vt:lpstr>
      <vt:lpstr>1. Проблемы современных энергетических ресурсов</vt:lpstr>
      <vt:lpstr>2. Традиционные альтернативные источники энергии</vt:lpstr>
      <vt:lpstr>РИСКИ СВЯЗАННЫЕ                 С ПРОИЗВОДСТВОМ СОЛНЕЧНОЙ ЭНЕРГИИ</vt:lpstr>
      <vt:lpstr>КЛЮЧИВЫЕ ПРИНЦИПЫ БУДУЩЕГО РАЗВИТИЯ СОЛНЕЧНОЙ ЭНЕРГЕТИКИ</vt:lpstr>
      <vt:lpstr> Традиционные альтернативные источники энергии</vt:lpstr>
      <vt:lpstr>РИСКИ СВЯЗАННЫЕ                 С ПРОИЗВОДСТВОМ ВЕТРОЭНЕРГЕТИКИ</vt:lpstr>
      <vt:lpstr>КЛЮЧИВЫЕ ПРИНЦИПЫ БУДУЩЕГО РАЗВИТИЯ ветроэнергетики</vt:lpstr>
      <vt:lpstr> Традиционные альтернативные источники энергии</vt:lpstr>
      <vt:lpstr>РИСКИ СВЯЗАННЫЕ                 С ПРОИЗВОДСТВОМ гидроэнергетики</vt:lpstr>
      <vt:lpstr>КЛЮЧИВЫЕ ПРИНЦИПЫ БУДУЩЕГО РАЗВИТИЯ гидроэнергетики</vt:lpstr>
      <vt:lpstr>Традиционные альтернативные источники энергии</vt:lpstr>
      <vt:lpstr>РИСКИ СВЯЗАННЫЕ                 С ПРОИЗВОДСТВОМ геотермальной энергетики</vt:lpstr>
      <vt:lpstr>КЛЮЧИВЫЕ ПРИНЦИПЫ БУДУЩЕГО РАЗВИТИЯ геотермальной энергетики</vt:lpstr>
      <vt:lpstr>3.Инновационные источники энергии будущего</vt:lpstr>
      <vt:lpstr>3.Инновационные источники энергии будущего</vt:lpstr>
      <vt:lpstr>заключение</vt:lpstr>
      <vt:lpstr>Список литературных источников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user</cp:lastModifiedBy>
  <cp:revision>375</cp:revision>
  <dcterms:created xsi:type="dcterms:W3CDTF">2018-02-25T15:29:25Z</dcterms:created>
  <dcterms:modified xsi:type="dcterms:W3CDTF">2026-04-24T09:07:01Z</dcterms:modified>
  <cp:category>География;Страны</cp:category>
</cp:coreProperties>
</file>