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1" r:id="rId4"/>
    <p:sldId id="263" r:id="rId5"/>
    <p:sldId id="265" r:id="rId6"/>
    <p:sldId id="267" r:id="rId7"/>
    <p:sldId id="269" r:id="rId8"/>
    <p:sldId id="271" r:id="rId9"/>
    <p:sldId id="273" r:id="rId10"/>
    <p:sldId id="275" r:id="rId11"/>
    <p:sldId id="277" r:id="rId12"/>
    <p:sldId id="279" r:id="rId13"/>
    <p:sldId id="281" r:id="rId14"/>
    <p:sldId id="283" r:id="rId15"/>
    <p:sldId id="28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76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629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7465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94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3879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063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475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43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74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12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27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56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28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22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04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686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A2722-7F1B-42FB-BE21-F75D69B843DF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3D40AB-D95C-4180-BDCC-02A02F02D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22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891" y="329046"/>
            <a:ext cx="8049491" cy="603711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921814" y="3064901"/>
            <a:ext cx="6348373" cy="9561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</a:rPr>
              <a:t>Основные этапы тьюторского сопровождения</a:t>
            </a:r>
          </a:p>
        </p:txBody>
      </p:sp>
    </p:spTree>
    <p:extLst>
      <p:ext uri="{BB962C8B-B14F-4D97-AF65-F5344CB8AC3E}">
        <p14:creationId xmlns:p14="http://schemas.microsoft.com/office/powerpoint/2010/main" val="87276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0146" y="789709"/>
            <a:ext cx="8728363" cy="538725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>
                <a:latin typeface="Calibri Light" panose="020F0302020204030204" pitchFamily="34" charset="0"/>
                <a:cs typeface="Times New Roman" pitchFamily="18" charset="0"/>
              </a:rPr>
              <a:t>В портфолио достижений могут входить</a:t>
            </a:r>
            <a:r>
              <a:rPr lang="ru-RU" b="1" dirty="0" smtClean="0">
                <a:latin typeface="Calibri Light" panose="020F0302020204030204" pitchFamily="34" charset="0"/>
                <a:cs typeface="Times New Roman" pitchFamily="18" charset="0"/>
              </a:rPr>
              <a:t>: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latin typeface="Calibri Light" panose="020F0302020204030204" pitchFamily="34" charset="0"/>
                <a:cs typeface="Times New Roman" pitchFamily="18" charset="0"/>
              </a:rPr>
              <a:t>       </a:t>
            </a: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  оригиналы или копии творческих работ тьюторанта;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        отзывы и рецензии преподавателей, внешних экспертов, работающих в представляемой области интереса;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        </a:t>
            </a:r>
            <a:r>
              <a:rPr lang="ru-RU" i="1" dirty="0" smtClean="0">
                <a:latin typeface="Calibri Light" panose="020F0302020204030204" pitchFamily="34" charset="0"/>
                <a:cs typeface="Times New Roman" pitchFamily="18" charset="0"/>
              </a:rPr>
              <a:t>отзывы </a:t>
            </a: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сверстников, одноклассников и т.п.;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      выписки из журнала успеваемости, экрана рейтингового оценивания и т.п.;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       сопроводительное письмо тьютора: оценка работы и описание перспектив возможного дальнейшего развития;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       резюме самого тьюторанта: краткое описание наиболее важных с его точки зрения результатов, достигнутых в этой работе.</a:t>
            </a:r>
          </a:p>
          <a:p>
            <a:endParaRPr lang="ru-RU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954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0982" y="581891"/>
            <a:ext cx="8936181" cy="54459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Каждый из этих этапов имеет свою специфику, которая отражается как в содержании деятельности тьюторанта, так и в соответствующих способах работы тьютора.</a:t>
            </a:r>
          </a:p>
        </p:txBody>
      </p:sp>
      <p:pic>
        <p:nvPicPr>
          <p:cNvPr id="3074" name="Picture 2" descr="C:\Users\Ирина\Downloads\5TRrMXda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084" y="3227966"/>
            <a:ext cx="6826794" cy="239775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4076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2102" y="258420"/>
            <a:ext cx="7886700" cy="7752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u-RU" sz="2800" b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одержание</a:t>
            </a:r>
            <a:r>
              <a:rPr lang="ru-RU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работы на этапах тьюторского сопровождения</a:t>
            </a:r>
            <a:endParaRPr lang="ru-RU" sz="28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047797"/>
              </p:ext>
            </p:extLst>
          </p:nvPr>
        </p:nvGraphicFramePr>
        <p:xfrm>
          <a:off x="1233053" y="1033671"/>
          <a:ext cx="9975273" cy="51870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3325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5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25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935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Этапы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Тьютор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Тьюторант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5086"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Диагностический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Составление индивидуального плана работы с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тьюторантом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диагностика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обученности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обучаемости учащегося; выявление познавательных интересов тьюторанта.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Выполнение уточняющих тестов по выявлению и конкретизации познавательных интересов; самоопределение.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2580"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Проектировочный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Оказание помощи учащемуся в определении собственного индивидуального пути саморазвития; построение индивидуальной образовательной траектории.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Составление «карты» познавательных интересов; проектирование индивидуального плана по саморазвитию; разработка индивидуальной образовательной программы; определение структуры тематического портфолио.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5804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9309" y="152400"/>
            <a:ext cx="9753600" cy="1185332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u-RU" sz="2400" b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одержание</a:t>
            </a:r>
            <a:r>
              <a:rPr lang="ru-RU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работы на этапах тьюторского </a:t>
            </a:r>
            <a:r>
              <a:rPr lang="ru-RU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сопровождения</a:t>
            </a:r>
            <a:endParaRPr lang="ru-RU" sz="24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329768"/>
              </p:ext>
            </p:extLst>
          </p:nvPr>
        </p:nvGraphicFramePr>
        <p:xfrm>
          <a:off x="1219200" y="1080655"/>
          <a:ext cx="9933709" cy="527858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43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85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1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07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Этапы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Тьютор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Тьюторант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4503"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Реализационный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raditional Arabic" panose="02020603050405020304" pitchFamily="18" charset="-78"/>
                        </a:rPr>
                        <a:t>Создание условий для реализации </a:t>
                      </a:r>
                      <a:r>
                        <a:rPr lang="ru-RU" sz="16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raditional Arabic" panose="02020603050405020304" pitchFamily="18" charset="-78"/>
                        </a:rPr>
                        <a:t>тьюторантом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raditional Arabic" panose="02020603050405020304" pitchFamily="18" charset="-78"/>
                        </a:rPr>
                        <a:t> индивидуального плана по саморазвитию и освоению индивидуальной образовательной программы тьюторанта; вовлечение учащегося в научно-исследовательскую деятельность и интеллектуально-творческие состязания; содействие в обеспечении тьюторанта специальной научно-методической литературой, условиями для проведения экспериментальной деятельности; осуществление обратной связи, консультирование; организация тренингов личностного и профессионального развития и саморазвития.</a:t>
                      </a:r>
                      <a:endParaRPr lang="ru-RU" sz="1600" dirty="0">
                        <a:latin typeface="Times New Roman" pitchFamily="18" charset="0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Освоение индивидуальной образовательной программы посредством посещения учебных занятий, факультативов, объединений по интересам, индивидуальных занятий с педагогами, самообразования; учебно- и научно-исследовательская деятельность; наполнение тематического портфолио, структурирование и анализ собранных материалов; участие в интеллектуально- творческих состязаниях; установление социального партнёрства и сотрудничества, как очного, так и дистанционного с использованием возможности сети Интернет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333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545" y="365126"/>
            <a:ext cx="10453255" cy="74323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u-RU" sz="2800" b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одержание</a:t>
            </a:r>
            <a:r>
              <a:rPr lang="ru-RU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работы на этапах тьюторского сопровождения</a:t>
            </a:r>
            <a:endParaRPr lang="ru-RU" sz="28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604130"/>
              </p:ext>
            </p:extLst>
          </p:nvPr>
        </p:nvGraphicFramePr>
        <p:xfrm>
          <a:off x="900543" y="979794"/>
          <a:ext cx="10335492" cy="55778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445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5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5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16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Этапы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Тьютор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Тьюторант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8658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Аналитический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Фиксация движения учащегося в формировании индивидуальной учебной деятельности и исследовательских компетенций; удержание проблем и трудностей процесса самообразования и самоопределения в фокусе контроля; осуществление мониторинга процесса реализации индивидуальной образовательной программы учащегося, при необходимости, внесение корректив; установление обратной связи; формирование адекватной самооценки и рефлексивного самоконтроля; расширение социального партнёрства и сотрудничества, как очного, так и дистанционного, используя возможности сети Интернет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Анализ, самооценка и рефлексия проделанной работы; коррекция; оформление портфолио достижений, осуществление обратной связи; расширение социального партнёрства и сотрудничества как очного, так и дистанционного с использованием возможности сети Интернет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918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3781" y="1288473"/>
            <a:ext cx="10335492" cy="3253654"/>
          </a:xfrm>
        </p:spPr>
        <p:txBody>
          <a:bodyPr/>
          <a:lstStyle/>
          <a:p>
            <a:pPr marL="0" indent="0" algn="ctr">
              <a:buNone/>
            </a:pPr>
            <a:endParaRPr lang="ru-RU" sz="4400" b="1" dirty="0">
              <a:ln w="0"/>
              <a:solidFill>
                <a:srgbClr val="481419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marL="0" indent="0" algn="ctr">
              <a:buNone/>
            </a:pPr>
            <a:endParaRPr lang="ru-RU" sz="4400" b="1" dirty="0">
              <a:ln w="0"/>
              <a:solidFill>
                <a:srgbClr val="481419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marL="0" indent="0" algn="ctr">
              <a:buNone/>
            </a:pPr>
            <a:r>
              <a:rPr lang="ru-RU" sz="5400" b="1" dirty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</a:rPr>
              <a:t>Спасибо за внимание!</a:t>
            </a:r>
            <a:endParaRPr lang="ru-RU" sz="5400" b="1" dirty="0">
              <a:ln w="0"/>
              <a:solidFill>
                <a:srgbClr val="481419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9566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255" y="872836"/>
            <a:ext cx="9684327" cy="840201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800000"/>
                </a:solidFill>
              </a:rPr>
              <a:t> </a:t>
            </a:r>
            <a:r>
              <a:rPr lang="ru-RU" sz="3100" b="1" i="1" dirty="0" err="1">
                <a:solidFill>
                  <a:srgbClr val="800000"/>
                </a:solidFill>
              </a:rPr>
              <a:t>Тьюторское</a:t>
            </a:r>
            <a:r>
              <a:rPr lang="ru-RU" sz="3100" b="1" i="1" dirty="0">
                <a:solidFill>
                  <a:srgbClr val="800000"/>
                </a:solidFill>
              </a:rPr>
              <a:t> сопровождение школьника в самом общем виде на любой возрастной ступени представляет собой последовательность взаимосвязанных друг с другом этапов:</a:t>
            </a:r>
            <a:r>
              <a:rPr lang="ru-RU" sz="3100" i="1" dirty="0"/>
              <a:t/>
            </a:r>
            <a:br>
              <a:rPr lang="ru-RU" sz="3100" i="1" dirty="0"/>
            </a:br>
            <a:endParaRPr lang="ru-RU" dirty="0"/>
          </a:p>
        </p:txBody>
      </p:sp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2563091" y="2798617"/>
            <a:ext cx="6331527" cy="967599"/>
            <a:chOff x="1269" y="1296"/>
            <a:chExt cx="3193" cy="523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gray">
            <a:xfrm>
              <a:off x="1422" y="129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gray">
            <a:xfrm>
              <a:off x="1542" y="1334"/>
              <a:ext cx="2633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b="1" dirty="0"/>
                <a:t>диагностический</a:t>
              </a:r>
              <a:endParaRPr lang="ru-RU" sz="2400" b="1" dirty="0"/>
            </a:p>
            <a:p>
              <a:pPr algn="ctr"/>
              <a:endParaRPr lang="ru-RU" sz="2000" dirty="0"/>
            </a:p>
          </p:txBody>
        </p:sp>
        <p:grpSp>
          <p:nvGrpSpPr>
            <p:cNvPr id="7" name="Group 55"/>
            <p:cNvGrpSpPr>
              <a:grpSpLocks/>
            </p:cNvGrpSpPr>
            <p:nvPr/>
          </p:nvGrpSpPr>
          <p:grpSpPr bwMode="auto">
            <a:xfrm>
              <a:off x="1269" y="1324"/>
              <a:ext cx="266" cy="298"/>
              <a:chOff x="1415" y="1276"/>
              <a:chExt cx="266" cy="298"/>
            </a:xfrm>
          </p:grpSpPr>
          <p:grpSp>
            <p:nvGrpSpPr>
              <p:cNvPr id="8" name="Group 56"/>
              <p:cNvGrpSpPr>
                <a:grpSpLocks/>
              </p:cNvGrpSpPr>
              <p:nvPr/>
            </p:nvGrpSpPr>
            <p:grpSpPr bwMode="auto">
              <a:xfrm>
                <a:off x="1415" y="1276"/>
                <a:ext cx="266" cy="298"/>
                <a:chOff x="1415" y="1276"/>
                <a:chExt cx="266" cy="298"/>
              </a:xfrm>
            </p:grpSpPr>
            <p:pic>
              <p:nvPicPr>
                <p:cNvPr id="10" name="Picture 57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1" name="Oval 58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/>
                    </a:gs>
                    <a:gs pos="100000">
                      <a:srgbClr val="FF990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" name="Oval 59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>
                        <a:gamma/>
                        <a:shade val="63529"/>
                        <a:invGamma/>
                      </a:srgbClr>
                    </a:gs>
                    <a:gs pos="100000">
                      <a:srgbClr val="FF990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13" name="Picture 60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9" name="Text Box 61"/>
              <p:cNvSpPr txBox="1">
                <a:spLocks noChangeArrowheads="1"/>
              </p:cNvSpPr>
              <p:nvPr/>
            </p:nvSpPr>
            <p:spPr bwMode="gray">
              <a:xfrm>
                <a:off x="1441" y="12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14" name="Group 93"/>
          <p:cNvGrpSpPr>
            <a:grpSpLocks/>
          </p:cNvGrpSpPr>
          <p:nvPr/>
        </p:nvGrpSpPr>
        <p:grpSpPr bwMode="auto">
          <a:xfrm>
            <a:off x="2563091" y="3530313"/>
            <a:ext cx="6331527" cy="629560"/>
            <a:chOff x="1233" y="1776"/>
            <a:chExt cx="3229" cy="346"/>
          </a:xfrm>
        </p:grpSpPr>
        <p:sp>
          <p:nvSpPr>
            <p:cNvPr id="15" name="AutoShape 13"/>
            <p:cNvSpPr>
              <a:spLocks noChangeArrowheads="1"/>
            </p:cNvSpPr>
            <p:nvPr/>
          </p:nvSpPr>
          <p:spPr bwMode="gray">
            <a:xfrm>
              <a:off x="1422" y="177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Text Box 21"/>
            <p:cNvSpPr txBox="1">
              <a:spLocks noChangeArrowheads="1"/>
            </p:cNvSpPr>
            <p:nvPr/>
          </p:nvSpPr>
          <p:spPr bwMode="gray">
            <a:xfrm>
              <a:off x="1233" y="1809"/>
              <a:ext cx="263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b="1" dirty="0" smtClean="0"/>
                <a:t>   проектировочный</a:t>
              </a:r>
              <a:endParaRPr lang="en-US" sz="2400" b="1" dirty="0">
                <a:solidFill>
                  <a:srgbClr val="000000"/>
                </a:solidFill>
              </a:endParaRPr>
            </a:p>
          </p:txBody>
        </p:sp>
        <p:grpSp>
          <p:nvGrpSpPr>
            <p:cNvPr id="17" name="Group 62"/>
            <p:cNvGrpSpPr>
              <a:grpSpLocks/>
            </p:cNvGrpSpPr>
            <p:nvPr/>
          </p:nvGrpSpPr>
          <p:grpSpPr bwMode="auto">
            <a:xfrm>
              <a:off x="1268" y="1824"/>
              <a:ext cx="266" cy="298"/>
              <a:chOff x="1414" y="1776"/>
              <a:chExt cx="266" cy="298"/>
            </a:xfrm>
          </p:grpSpPr>
          <p:grpSp>
            <p:nvGrpSpPr>
              <p:cNvPr id="18" name="Group 63"/>
              <p:cNvGrpSpPr>
                <a:grpSpLocks/>
              </p:cNvGrpSpPr>
              <p:nvPr/>
            </p:nvGrpSpPr>
            <p:grpSpPr bwMode="auto">
              <a:xfrm>
                <a:off x="1414" y="1776"/>
                <a:ext cx="266" cy="298"/>
                <a:chOff x="1415" y="1276"/>
                <a:chExt cx="266" cy="298"/>
              </a:xfrm>
            </p:grpSpPr>
            <p:pic>
              <p:nvPicPr>
                <p:cNvPr id="20" name="Picture 64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1" name="Oval 65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/>
                    </a:gs>
                    <a:gs pos="100000">
                      <a:srgbClr val="FCF71A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" name="Oval 66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>
                        <a:gamma/>
                        <a:shade val="63529"/>
                        <a:invGamma/>
                      </a:srgbClr>
                    </a:gs>
                    <a:gs pos="100000">
                      <a:srgbClr val="FCF71A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23" name="Picture 67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19" name="Text Box 68"/>
              <p:cNvSpPr txBox="1">
                <a:spLocks noChangeArrowheads="1"/>
              </p:cNvSpPr>
              <p:nvPr/>
            </p:nvSpPr>
            <p:spPr bwMode="gray">
              <a:xfrm>
                <a:off x="1440" y="17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FFFFFF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24" name="Group 94"/>
          <p:cNvGrpSpPr>
            <a:grpSpLocks/>
          </p:cNvGrpSpPr>
          <p:nvPr/>
        </p:nvGrpSpPr>
        <p:grpSpPr bwMode="auto">
          <a:xfrm>
            <a:off x="2682702" y="4269462"/>
            <a:ext cx="6211916" cy="680144"/>
            <a:chOff x="1270" y="2247"/>
            <a:chExt cx="3192" cy="345"/>
          </a:xfrm>
        </p:grpSpPr>
        <p:sp>
          <p:nvSpPr>
            <p:cNvPr id="25" name="AutoShape 23"/>
            <p:cNvSpPr>
              <a:spLocks noChangeArrowheads="1"/>
            </p:cNvSpPr>
            <p:nvPr/>
          </p:nvSpPr>
          <p:spPr bwMode="gray">
            <a:xfrm>
              <a:off x="1422" y="224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gray">
            <a:xfrm>
              <a:off x="1536" y="2295"/>
              <a:ext cx="263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b="1" dirty="0"/>
                <a:t>реализационный</a:t>
              </a:r>
              <a:endParaRPr lang="en-US" sz="2400" b="1" dirty="0">
                <a:solidFill>
                  <a:srgbClr val="000000"/>
                </a:solidFill>
              </a:endParaRPr>
            </a:p>
          </p:txBody>
        </p:sp>
        <p:grpSp>
          <p:nvGrpSpPr>
            <p:cNvPr id="27" name="Group 69"/>
            <p:cNvGrpSpPr>
              <a:grpSpLocks/>
            </p:cNvGrpSpPr>
            <p:nvPr/>
          </p:nvGrpSpPr>
          <p:grpSpPr bwMode="auto">
            <a:xfrm>
              <a:off x="1270" y="2294"/>
              <a:ext cx="266" cy="298"/>
              <a:chOff x="1416" y="2246"/>
              <a:chExt cx="266" cy="298"/>
            </a:xfrm>
          </p:grpSpPr>
          <p:sp>
            <p:nvSpPr>
              <p:cNvPr id="28" name="Text Box 70"/>
              <p:cNvSpPr txBox="1">
                <a:spLocks noChangeArrowheads="1"/>
              </p:cNvSpPr>
              <p:nvPr/>
            </p:nvSpPr>
            <p:spPr bwMode="gray">
              <a:xfrm>
                <a:off x="1435" y="226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  <p:grpSp>
            <p:nvGrpSpPr>
              <p:cNvPr id="29" name="Group 71"/>
              <p:cNvGrpSpPr>
                <a:grpSpLocks/>
              </p:cNvGrpSpPr>
              <p:nvPr/>
            </p:nvGrpSpPr>
            <p:grpSpPr bwMode="auto">
              <a:xfrm>
                <a:off x="1416" y="2246"/>
                <a:ext cx="266" cy="298"/>
                <a:chOff x="1415" y="1276"/>
                <a:chExt cx="266" cy="298"/>
              </a:xfrm>
            </p:grpSpPr>
            <p:pic>
              <p:nvPicPr>
                <p:cNvPr id="31" name="Picture 72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2" name="Oval 73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" name="Oval 74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>
                        <a:gamma/>
                        <a:shade val="63529"/>
                        <a:invGamma/>
                      </a:srgbClr>
                    </a:gs>
                    <a:gs pos="100000">
                      <a:srgbClr val="10E47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34" name="Picture 75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30" name="Text Box 76"/>
              <p:cNvSpPr txBox="1">
                <a:spLocks noChangeArrowheads="1"/>
              </p:cNvSpPr>
              <p:nvPr/>
            </p:nvSpPr>
            <p:spPr bwMode="gray">
              <a:xfrm>
                <a:off x="1442" y="226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35" name="Group 95"/>
          <p:cNvGrpSpPr>
            <a:grpSpLocks/>
          </p:cNvGrpSpPr>
          <p:nvPr/>
        </p:nvGrpSpPr>
        <p:grpSpPr bwMode="auto">
          <a:xfrm>
            <a:off x="2645447" y="5094489"/>
            <a:ext cx="6249172" cy="655147"/>
            <a:chOff x="1268" y="2727"/>
            <a:chExt cx="3194" cy="345"/>
          </a:xfrm>
        </p:grpSpPr>
        <p:sp>
          <p:nvSpPr>
            <p:cNvPr id="36" name="AutoShape 33"/>
            <p:cNvSpPr>
              <a:spLocks noChangeArrowheads="1"/>
            </p:cNvSpPr>
            <p:nvPr/>
          </p:nvSpPr>
          <p:spPr bwMode="gray">
            <a:xfrm>
              <a:off x="1422" y="272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37" name="Text Box 41"/>
            <p:cNvSpPr txBox="1">
              <a:spLocks noChangeArrowheads="1"/>
            </p:cNvSpPr>
            <p:nvPr/>
          </p:nvSpPr>
          <p:spPr bwMode="gray">
            <a:xfrm>
              <a:off x="1534" y="2762"/>
              <a:ext cx="263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b="1" dirty="0">
                  <a:latin typeface="Calibri" panose="020F0502020204030204" pitchFamily="34" charset="0"/>
                  <a:cs typeface="Calibri" panose="020F0502020204030204" pitchFamily="34" charset="0"/>
                </a:rPr>
                <a:t>аналитический</a:t>
              </a:r>
              <a:endPara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38" name="Group 77"/>
            <p:cNvGrpSpPr>
              <a:grpSpLocks/>
            </p:cNvGrpSpPr>
            <p:nvPr/>
          </p:nvGrpSpPr>
          <p:grpSpPr bwMode="auto">
            <a:xfrm>
              <a:off x="1268" y="2774"/>
              <a:ext cx="266" cy="298"/>
              <a:chOff x="1414" y="2726"/>
              <a:chExt cx="266" cy="298"/>
            </a:xfrm>
          </p:grpSpPr>
          <p:sp>
            <p:nvSpPr>
              <p:cNvPr id="39" name="Text Box 78"/>
              <p:cNvSpPr txBox="1">
                <a:spLocks noChangeArrowheads="1"/>
              </p:cNvSpPr>
              <p:nvPr/>
            </p:nvSpPr>
            <p:spPr bwMode="gray">
              <a:xfrm>
                <a:off x="1435" y="2748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4</a:t>
                </a:r>
              </a:p>
            </p:txBody>
          </p:sp>
          <p:grpSp>
            <p:nvGrpSpPr>
              <p:cNvPr id="40" name="Group 79"/>
              <p:cNvGrpSpPr>
                <a:grpSpLocks/>
              </p:cNvGrpSpPr>
              <p:nvPr/>
            </p:nvGrpSpPr>
            <p:grpSpPr bwMode="auto">
              <a:xfrm>
                <a:off x="1414" y="2726"/>
                <a:ext cx="266" cy="298"/>
                <a:chOff x="1415" y="1276"/>
                <a:chExt cx="266" cy="298"/>
              </a:xfrm>
            </p:grpSpPr>
            <p:pic>
              <p:nvPicPr>
                <p:cNvPr id="42" name="Picture 80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43" name="Oval 81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A55F9"/>
                    </a:gs>
                    <a:gs pos="100000">
                      <a:srgbClr val="CA55F9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4" name="Oval 82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A55F9">
                        <a:gamma/>
                        <a:shade val="63529"/>
                        <a:invGamma/>
                      </a:srgbClr>
                    </a:gs>
                    <a:gs pos="100000">
                      <a:srgbClr val="CA55F9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45" name="Picture 83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41" name="Text Box 84"/>
              <p:cNvSpPr txBox="1">
                <a:spLocks noChangeArrowheads="1"/>
              </p:cNvSpPr>
              <p:nvPr/>
            </p:nvSpPr>
            <p:spPr bwMode="gray">
              <a:xfrm>
                <a:off x="1440" y="274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4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2841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0" y="914400"/>
            <a:ext cx="8340437" cy="5181599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/>
              <a:t>Каждый из этих этапов имеет свою специфику, которая отражается как в содержании деятельности тьюторанта, так и в соответствующих способах работы тьютора. Но продуктом их совместного действия на каждом из этапов является заполнение определенной специально структурированной папки – </a:t>
            </a:r>
            <a:r>
              <a:rPr lang="ru-RU" b="1" i="1" dirty="0"/>
              <a:t>портфолио. </a:t>
            </a:r>
            <a:r>
              <a:rPr lang="ru-RU" i="1" dirty="0"/>
              <a:t> </a:t>
            </a:r>
            <a:endParaRPr lang="ru-RU" i="1" dirty="0" smtClean="0"/>
          </a:p>
          <a:p>
            <a:pPr marL="0" indent="0" algn="ctr">
              <a:buNone/>
            </a:pPr>
            <a:r>
              <a:rPr lang="ru-RU" i="1" dirty="0" smtClean="0"/>
              <a:t>Портфолио </a:t>
            </a:r>
            <a:r>
              <a:rPr lang="ru-RU" i="1" dirty="0"/>
              <a:t>применяется на всех ступенях тьюторского сопровождения в начальной, подростковой школе.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19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рина\Downloads\imag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1" y="4188515"/>
            <a:ext cx="3039513" cy="2669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6781" y="700416"/>
            <a:ext cx="7869891" cy="4711234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ru-RU" sz="3000" b="1" i="1" dirty="0">
                <a:latin typeface="Calibri Light" panose="020F0302020204030204" pitchFamily="34" charset="0"/>
                <a:cs typeface="Times New Roman" pitchFamily="18" charset="0"/>
              </a:rPr>
              <a:t>Портфолио</a:t>
            </a:r>
            <a:r>
              <a:rPr lang="ru-RU" sz="3000" i="1" dirty="0">
                <a:latin typeface="Calibri Light" panose="020F0302020204030204" pitchFamily="34" charset="0"/>
                <a:cs typeface="Times New Roman" pitchFamily="18" charset="0"/>
              </a:rPr>
              <a:t>, который ведет учащийся на протяжении нескольких лет, накапливая материал, структурируя и видоизменяя его, помогает ему самому отслеживать этапы своей образовательной траектории и является для него эффективным инструментом самооценки</a:t>
            </a:r>
            <a:r>
              <a:rPr lang="ru-RU" sz="3000" i="1" dirty="0">
                <a:latin typeface="Calibri Light" panose="020F0302020204030204" pitchFamily="34" charset="0"/>
                <a:cs typeface="Times New Roman" pitchFamily="18" charset="0"/>
              </a:rPr>
              <a:t>.</a:t>
            </a:r>
          </a:p>
          <a:p>
            <a:pPr marL="0" indent="0" algn="r">
              <a:buNone/>
            </a:pPr>
            <a:endParaRPr lang="ru-RU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sz="3000" i="1" dirty="0">
                <a:latin typeface="Calibri Light" panose="020F0302020204030204" pitchFamily="34" charset="0"/>
                <a:cs typeface="Times New Roman" pitchFamily="18" charset="0"/>
              </a:rPr>
              <a:t>Тьютор, помогая школьнику организовывать работу по сбору и анализу материалов его портфолио, одновременно ведет и собственный педагогический портфолио, где записывает свои размышления о тьюторанте, фиксирует применяемые на каждом из этапов педагогические технологии и их эффективность</a:t>
            </a: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.</a:t>
            </a:r>
            <a:endParaRPr lang="ru-RU" dirty="0">
              <a:latin typeface="Calibri Light" panose="020F0302020204030204" pitchFamily="34" charset="0"/>
              <a:cs typeface="Times New Roman" pitchFamily="18" charset="0"/>
            </a:endParaRPr>
          </a:p>
          <a:p>
            <a:endParaRPr lang="ru-RU" dirty="0">
              <a:latin typeface="Calibri Light" panose="020F03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7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2650" y="1"/>
            <a:ext cx="7829550" cy="11131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</a:rPr>
              <a:t/>
            </a:r>
            <a:br>
              <a:rPr lang="ru-RU" b="1" dirty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</a:rPr>
            </a:br>
            <a:r>
              <a:rPr lang="ru-RU" b="1" dirty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</a:rPr>
              <a:t>Диагностический этап</a:t>
            </a:r>
            <a:endParaRPr lang="ru-RU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9252" y="1451113"/>
            <a:ext cx="7740098" cy="4725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i="1" dirty="0">
                <a:latin typeface="Calibri Light" panose="020F0302020204030204" pitchFamily="34" charset="0"/>
                <a:cs typeface="Times New Roman" pitchFamily="18" charset="0"/>
              </a:rPr>
              <a:t>На этом этапе происходит первая встреча </a:t>
            </a:r>
            <a:r>
              <a:rPr lang="ru-RU" b="1" i="1" dirty="0" smtClean="0">
                <a:latin typeface="Calibri Light" panose="020F0302020204030204" pitchFamily="34" charset="0"/>
                <a:cs typeface="Times New Roman" pitchFamily="18" charset="0"/>
              </a:rPr>
              <a:t>тьютора</a:t>
            </a:r>
          </a:p>
          <a:p>
            <a:pPr marL="0" indent="0" algn="ctr">
              <a:buNone/>
            </a:pP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Тьюторант фактически представляет тьютору свой познавательный интерес, рассказывая о себе, об истории возникновения своего интереса. Тьютор фиксирует первичный образовательный запрос учащегося, выясняет планы учащегося и образ желаемого будущего, естественно, в зависимости от той возрастной ступени, на которой разворачивается тьюторское сопровождение.</a:t>
            </a:r>
          </a:p>
          <a:p>
            <a:pPr marL="0" indent="0" algn="ctr">
              <a:buNone/>
            </a:pP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На данной начальной ступени тьюторского сопровождения особенно значимо создание ситуации «позитивной атмосферы», психологического комфорта, который способствует вхождению учащегося в тьюторское взаимодействие, готовности продолжать сотрудничество.</a:t>
            </a:r>
          </a:p>
          <a:p>
            <a:pPr marL="0" indent="0" algn="ctr">
              <a:buNone/>
            </a:pPr>
            <a:endParaRPr lang="ru-RU" i="1" dirty="0">
              <a:latin typeface="Calibri Light" panose="020F03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38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2467" y="-139146"/>
            <a:ext cx="7886700" cy="1337732"/>
          </a:xfrm>
        </p:spPr>
        <p:txBody>
          <a:bodyPr/>
          <a:lstStyle/>
          <a:p>
            <a:pPr algn="ctr"/>
            <a:r>
              <a:rPr lang="ru-RU" b="1" dirty="0" smtClean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</a:rPr>
              <a:t>Проектировочный </a:t>
            </a:r>
            <a:r>
              <a:rPr lang="ru-RU" b="1" dirty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</a:rPr>
              <a:t>этап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9226" y="886692"/>
            <a:ext cx="8269941" cy="575475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2400" b="1" dirty="0">
                <a:latin typeface="Calibri Light" panose="020F0302020204030204" pitchFamily="34" charset="0"/>
                <a:cs typeface="Times New Roman" pitchFamily="18" charset="0"/>
              </a:rPr>
              <a:t>На этом этапе составляются </a:t>
            </a:r>
            <a:r>
              <a:rPr lang="ru-RU" sz="2400" b="1" dirty="0">
                <a:latin typeface="Calibri Light" panose="020F0302020204030204" pitchFamily="34" charset="0"/>
                <a:cs typeface="Times New Roman" pitchFamily="18" charset="0"/>
              </a:rPr>
              <a:t>«карты» познавательных интересов, разрабатывается индивидуальная образовательная программа, определяется структура тематического портфолио</a:t>
            </a:r>
            <a:r>
              <a:rPr lang="ru-RU" sz="2400" b="1" dirty="0" smtClean="0">
                <a:latin typeface="Calibri Light" panose="020F0302020204030204" pitchFamily="34" charset="0"/>
                <a:cs typeface="Times New Roman" pitchFamily="18" charset="0"/>
              </a:rPr>
              <a:t>.</a:t>
            </a:r>
            <a:endParaRPr lang="en-US" sz="2400" b="1" dirty="0" smtClean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400" b="1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b="1" i="1" dirty="0" smtClean="0">
                <a:latin typeface="Calibri Light" panose="020F0302020204030204" pitchFamily="34" charset="0"/>
                <a:cs typeface="Times New Roman" pitchFamily="18" charset="0"/>
              </a:rPr>
              <a:t>В </a:t>
            </a:r>
            <a:r>
              <a:rPr lang="ru-RU" sz="2600" b="1" i="1" dirty="0">
                <a:latin typeface="Calibri Light" panose="020F0302020204030204" pitchFamily="34" charset="0"/>
                <a:cs typeface="Times New Roman" pitchFamily="18" charset="0"/>
              </a:rPr>
              <a:t>тематический портфолио, как правило, входят</a:t>
            </a:r>
            <a:r>
              <a:rPr lang="ru-RU" sz="2600" b="1" i="1" dirty="0">
                <a:latin typeface="Calibri Light" panose="020F0302020204030204" pitchFamily="34" charset="0"/>
                <a:cs typeface="Times New Roman" pitchFamily="18" charset="0"/>
              </a:rPr>
              <a:t>:</a:t>
            </a:r>
            <a:endParaRPr lang="ru-RU" sz="2600" b="1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Calibri Light" panose="020F0302020204030204" pitchFamily="34" charset="0"/>
                <a:cs typeface="Times New Roman" pitchFamily="18" charset="0"/>
              </a:rPr>
              <a:t>        </a:t>
            </a:r>
            <a:r>
              <a:rPr lang="ru-RU" sz="2400" i="1" dirty="0">
                <a:latin typeface="Calibri Light" panose="020F0302020204030204" pitchFamily="34" charset="0"/>
                <a:cs typeface="Times New Roman" pitchFamily="18" charset="0"/>
              </a:rPr>
              <a:t>материалы по истории и теории вопроса;</a:t>
            </a:r>
            <a:endParaRPr lang="ru-RU" sz="2400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Calibri Light" panose="020F0302020204030204" pitchFamily="34" charset="0"/>
                <a:cs typeface="Times New Roman" pitchFamily="18" charset="0"/>
              </a:rPr>
              <a:t>         </a:t>
            </a:r>
            <a:r>
              <a:rPr lang="ru-RU" sz="2400" i="1" dirty="0">
                <a:latin typeface="Calibri Light" panose="020F0302020204030204" pitchFamily="34" charset="0"/>
                <a:cs typeface="Times New Roman" pitchFamily="18" charset="0"/>
              </a:rPr>
              <a:t>оригиналы авторских работ по предмету;</a:t>
            </a:r>
            <a:endParaRPr lang="ru-RU" sz="2400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Calibri Light" panose="020F0302020204030204" pitchFamily="34" charset="0"/>
                <a:cs typeface="Times New Roman" pitchFamily="18" charset="0"/>
              </a:rPr>
              <a:t>         </a:t>
            </a:r>
            <a:r>
              <a:rPr lang="ru-RU" sz="2400" i="1" dirty="0">
                <a:latin typeface="Calibri Light" panose="020F0302020204030204" pitchFamily="34" charset="0"/>
                <a:cs typeface="Times New Roman" pitchFamily="18" charset="0"/>
              </a:rPr>
              <a:t>список образовательных ресурсов и возможных информационных источников;</a:t>
            </a:r>
            <a:endParaRPr lang="ru-RU" sz="2400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Calibri Light" panose="020F0302020204030204" pitchFamily="34" charset="0"/>
                <a:cs typeface="Times New Roman" pitchFamily="18" charset="0"/>
              </a:rPr>
              <a:t>        </a:t>
            </a:r>
            <a:r>
              <a:rPr lang="ru-RU" sz="2400" i="1" dirty="0">
                <a:latin typeface="Calibri Light" panose="020F0302020204030204" pitchFamily="34" charset="0"/>
                <a:cs typeface="Times New Roman" pitchFamily="18" charset="0"/>
              </a:rPr>
              <a:t>рецензии на ранее прочитанное и увиденное, связанное с областью данного интереса;</a:t>
            </a:r>
            <a:endParaRPr lang="ru-RU" sz="2400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Calibri Light" panose="020F0302020204030204" pitchFamily="34" charset="0"/>
                <a:cs typeface="Times New Roman" pitchFamily="18" charset="0"/>
              </a:rPr>
              <a:t>        </a:t>
            </a:r>
            <a:r>
              <a:rPr lang="ru-RU" sz="2400" i="1" dirty="0">
                <a:latin typeface="Calibri Light" panose="020F0302020204030204" pitchFamily="34" charset="0"/>
                <a:cs typeface="Times New Roman" pitchFamily="18" charset="0"/>
              </a:rPr>
              <a:t>фотографии, иллюстрации и т.п.;</a:t>
            </a:r>
            <a:endParaRPr lang="ru-RU" sz="2400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Calibri Light" panose="020F0302020204030204" pitchFamily="34" charset="0"/>
                <a:cs typeface="Times New Roman" pitchFamily="18" charset="0"/>
              </a:rPr>
              <a:t>       </a:t>
            </a:r>
            <a:r>
              <a:rPr lang="ru-RU" sz="2400" i="1" dirty="0">
                <a:latin typeface="Calibri Light" panose="020F0302020204030204" pitchFamily="34" charset="0"/>
                <a:cs typeface="Times New Roman" pitchFamily="18" charset="0"/>
              </a:rPr>
              <a:t>разработанная «карта познавательного интереса»;</a:t>
            </a:r>
            <a:endParaRPr lang="ru-RU" sz="2400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Calibri Light" panose="020F0302020204030204" pitchFamily="34" charset="0"/>
                <a:cs typeface="Times New Roman" pitchFamily="18" charset="0"/>
              </a:rPr>
              <a:t>      </a:t>
            </a:r>
            <a:r>
              <a:rPr lang="ru-RU" sz="2400" i="1" dirty="0">
                <a:latin typeface="Calibri Light" panose="020F0302020204030204" pitchFamily="34" charset="0"/>
                <a:cs typeface="Times New Roman" pitchFamily="18" charset="0"/>
              </a:rPr>
              <a:t>разработанные планы, графики, схемы</a:t>
            </a:r>
            <a:r>
              <a:rPr lang="ru-RU" sz="2400" i="1" dirty="0" smtClean="0">
                <a:latin typeface="Calibri Light" panose="020F0302020204030204" pitchFamily="34" charset="0"/>
                <a:cs typeface="Times New Roman" pitchFamily="18" charset="0"/>
              </a:rPr>
              <a:t>;</a:t>
            </a:r>
            <a:endParaRPr lang="ru-RU" sz="2400" dirty="0" smtClean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Calibri Light" panose="020F0302020204030204" pitchFamily="34" charset="0"/>
                <a:cs typeface="Times New Roman" pitchFamily="18" charset="0"/>
              </a:rPr>
              <a:t>         </a:t>
            </a:r>
            <a:r>
              <a:rPr lang="ru-RU" sz="2400" i="1" dirty="0" smtClean="0">
                <a:latin typeface="Calibri Light" panose="020F0302020204030204" pitchFamily="34" charset="0"/>
                <a:cs typeface="Times New Roman" pitchFamily="18" charset="0"/>
              </a:rPr>
              <a:t>маршруты предполагаемой образовательной экспедиции;</a:t>
            </a:r>
            <a:endParaRPr lang="ru-RU" sz="2400" dirty="0" smtClean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Calibri Light" panose="020F0302020204030204" pitchFamily="34" charset="0"/>
                <a:cs typeface="Times New Roman" pitchFamily="18" charset="0"/>
              </a:rPr>
              <a:t>         </a:t>
            </a:r>
            <a:r>
              <a:rPr lang="ru-RU" sz="2400" i="1" dirty="0">
                <a:latin typeface="Calibri Light" panose="020F0302020204030204" pitchFamily="34" charset="0"/>
                <a:cs typeface="Times New Roman" pitchFamily="18" charset="0"/>
              </a:rPr>
              <a:t>списки необходимого, по мнению </a:t>
            </a:r>
            <a:r>
              <a:rPr lang="ru-RU" sz="2400" i="1" dirty="0">
                <a:latin typeface="Calibri Light" panose="020F0302020204030204" pitchFamily="34" charset="0"/>
                <a:cs typeface="Times New Roman" pitchFamily="18" charset="0"/>
              </a:rPr>
              <a:t>тьюторанта, оборудования для проведения будущего проекта, исследования, творческой работы, образовательной экспедиции и т.п.;</a:t>
            </a:r>
            <a:endParaRPr lang="ru-RU" sz="2400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Calibri Light" panose="020F0302020204030204" pitchFamily="34" charset="0"/>
                <a:cs typeface="Times New Roman" pitchFamily="18" charset="0"/>
              </a:rPr>
              <a:t>         </a:t>
            </a:r>
            <a:r>
              <a:rPr lang="ru-RU" sz="2400" i="1" dirty="0">
                <a:latin typeface="Calibri Light" panose="020F0302020204030204" pitchFamily="34" charset="0"/>
                <a:cs typeface="Times New Roman" pitchFamily="18" charset="0"/>
              </a:rPr>
              <a:t>любые материалы, которые сам </a:t>
            </a:r>
            <a:r>
              <a:rPr lang="ru-RU" sz="2400" i="1" dirty="0" err="1">
                <a:latin typeface="Calibri Light" panose="020F0302020204030204" pitchFamily="34" charset="0"/>
                <a:cs typeface="Times New Roman" pitchFamily="18" charset="0"/>
              </a:rPr>
              <a:t>тьюторант</a:t>
            </a:r>
            <a:r>
              <a:rPr lang="ru-RU" sz="2400" i="1" dirty="0">
                <a:latin typeface="Calibri Light" panose="020F0302020204030204" pitchFamily="34" charset="0"/>
                <a:cs typeface="Times New Roman" pitchFamily="18" charset="0"/>
              </a:rPr>
              <a:t> считает необходимым разместить с их кратким письменным обоснованием.</a:t>
            </a:r>
            <a:endParaRPr lang="ru-RU" sz="2400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17026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Ирина\Downloads\child-clipart-reading-1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76" y="3557757"/>
            <a:ext cx="2818878" cy="31755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2036" y="152400"/>
            <a:ext cx="7887679" cy="1185332"/>
          </a:xfrm>
        </p:spPr>
        <p:txBody>
          <a:bodyPr/>
          <a:lstStyle/>
          <a:p>
            <a:pPr algn="ctr"/>
            <a:r>
              <a:rPr lang="en-US" b="1" dirty="0" smtClean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</a:rPr>
              <a:t>        </a:t>
            </a:r>
            <a:r>
              <a:rPr lang="ru-RU" b="1" dirty="0" smtClean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</a:rPr>
              <a:t>Реализационный </a:t>
            </a:r>
            <a:r>
              <a:rPr lang="ru-RU" b="1" dirty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</a:rPr>
              <a:t>этап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6109" y="1177636"/>
            <a:ext cx="8077200" cy="5133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latin typeface="Calibri Light" panose="020F0302020204030204" pitchFamily="34" charset="0"/>
                <a:cs typeface="Times New Roman" pitchFamily="18" charset="0"/>
              </a:rPr>
              <a:t>На этом этапе </a:t>
            </a:r>
            <a:r>
              <a:rPr lang="ru-RU" b="1" dirty="0" err="1">
                <a:latin typeface="Calibri Light" panose="020F0302020204030204" pitchFamily="34" charset="0"/>
                <a:cs typeface="Times New Roman" pitchFamily="18" charset="0"/>
              </a:rPr>
              <a:t>тьюторант</a:t>
            </a:r>
            <a:r>
              <a:rPr lang="ru-RU" b="1" dirty="0">
                <a:latin typeface="Calibri Light" panose="020F0302020204030204" pitchFamily="34" charset="0"/>
                <a:cs typeface="Times New Roman" pitchFamily="18" charset="0"/>
              </a:rPr>
              <a:t> осуществляет реальный поиск (проект, исследование) и затем представляет полученные им результаты этого поиска (проекта, исследования).</a:t>
            </a:r>
          </a:p>
          <a:p>
            <a:pPr marL="0" indent="0" algn="ctr">
              <a:buNone/>
            </a:pPr>
            <a:r>
              <a:rPr lang="ru-RU" sz="2600" b="1" i="1" dirty="0">
                <a:latin typeface="Calibri Light" panose="020F0302020204030204" pitchFamily="34" charset="0"/>
                <a:cs typeface="Times New Roman" pitchFamily="18" charset="0"/>
              </a:rPr>
              <a:t>Презентация может быть организована разными способами:</a:t>
            </a:r>
          </a:p>
          <a:p>
            <a:pPr marL="0" indent="0" algn="ctr">
              <a:buNone/>
            </a:pPr>
            <a:r>
              <a:rPr lang="ru-RU" dirty="0" smtClean="0">
                <a:latin typeface="Calibri Light" panose="020F0302020204030204" pitchFamily="34" charset="0"/>
                <a:cs typeface="Times New Roman" pitchFamily="18" charset="0"/>
              </a:rPr>
              <a:t> -  </a:t>
            </a: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устное небольшое сообщение во время </a:t>
            </a:r>
            <a:r>
              <a:rPr lang="ru-RU" i="1" dirty="0" err="1">
                <a:latin typeface="Calibri Light" panose="020F0302020204030204" pitchFamily="34" charset="0"/>
                <a:cs typeface="Times New Roman" pitchFamily="18" charset="0"/>
              </a:rPr>
              <a:t>тьюториала</a:t>
            </a: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 (занятия в мини-группе тьюторантов с познавательными интересами в одной сфере</a:t>
            </a:r>
            <a:r>
              <a:rPr lang="ru-RU" i="1" dirty="0" smtClean="0">
                <a:latin typeface="Calibri Light" panose="020F0302020204030204" pitchFamily="34" charset="0"/>
                <a:cs typeface="Times New Roman" pitchFamily="18" charset="0"/>
              </a:rPr>
              <a:t>);</a:t>
            </a:r>
          </a:p>
          <a:p>
            <a:pPr marL="0" indent="0" algn="ctr">
              <a:buNone/>
            </a:pP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 </a:t>
            </a:r>
            <a:r>
              <a:rPr lang="ru-RU" i="1" dirty="0" smtClean="0">
                <a:latin typeface="Calibri Light" panose="020F0302020204030204" pitchFamily="34" charset="0"/>
                <a:cs typeface="Times New Roman" pitchFamily="18" charset="0"/>
              </a:rPr>
              <a:t>  </a:t>
            </a: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 </a:t>
            </a:r>
            <a:r>
              <a:rPr lang="ru-RU" i="1" dirty="0" smtClean="0">
                <a:latin typeface="Calibri Light" panose="020F0302020204030204" pitchFamily="34" charset="0"/>
                <a:cs typeface="Times New Roman" pitchFamily="18" charset="0"/>
              </a:rPr>
              <a:t>-</a:t>
            </a: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  </a:t>
            </a:r>
            <a:r>
              <a:rPr lang="ru-RU" i="1" dirty="0" smtClean="0">
                <a:latin typeface="Calibri Light" panose="020F0302020204030204" pitchFamily="34" charset="0"/>
                <a:cs typeface="Times New Roman" pitchFamily="18" charset="0"/>
              </a:rPr>
              <a:t>выступление </a:t>
            </a: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на классном часе или уроке (</a:t>
            </a:r>
            <a:r>
              <a:rPr lang="ru-RU" i="1" dirty="0" err="1">
                <a:latin typeface="Calibri Light" panose="020F0302020204030204" pitchFamily="34" charset="0"/>
                <a:cs typeface="Times New Roman" pitchFamily="18" charset="0"/>
              </a:rPr>
              <a:t>тьютор</a:t>
            </a: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 может заранее договориться с классным руководителем или учителем-предметником насчет выступления тьюторанта с рефератом или небольшим сообщением в рамках темы урока или классного часа</a:t>
            </a:r>
            <a:r>
              <a:rPr lang="ru-RU" i="1" dirty="0" smtClean="0">
                <a:latin typeface="Calibri Light" panose="020F0302020204030204" pitchFamily="34" charset="0"/>
                <a:cs typeface="Times New Roman" pitchFamily="18" charset="0"/>
              </a:rPr>
              <a:t>);</a:t>
            </a:r>
          </a:p>
          <a:p>
            <a:pPr marL="0" indent="0" algn="ctr">
              <a:buNone/>
            </a:pPr>
            <a:r>
              <a:rPr lang="ru-RU" i="1" dirty="0" smtClean="0">
                <a:latin typeface="Calibri Light" panose="020F0302020204030204" pitchFamily="34" charset="0"/>
                <a:cs typeface="Times New Roman" pitchFamily="18" charset="0"/>
              </a:rPr>
              <a:t>    -специально </a:t>
            </a: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организованная презентация в период итоговой школьной конференции учебных исследовательских и проектных </a:t>
            </a:r>
            <a:r>
              <a:rPr lang="ru-RU" i="1" dirty="0" smtClean="0">
                <a:latin typeface="Calibri Light" panose="020F0302020204030204" pitchFamily="34" charset="0"/>
                <a:cs typeface="Times New Roman" pitchFamily="18" charset="0"/>
              </a:rPr>
              <a:t>работ;</a:t>
            </a:r>
          </a:p>
          <a:p>
            <a:pPr marL="0" indent="0" algn="ctr">
              <a:buNone/>
            </a:pPr>
            <a:r>
              <a:rPr lang="ru-RU" i="1" dirty="0" smtClean="0">
                <a:latin typeface="Calibri Light" panose="020F0302020204030204" pitchFamily="34" charset="0"/>
                <a:cs typeface="Times New Roman" pitchFamily="18" charset="0"/>
              </a:rPr>
              <a:t>творческий </a:t>
            </a:r>
            <a:r>
              <a:rPr lang="ru-RU" i="1" dirty="0">
                <a:latin typeface="Calibri Light" panose="020F0302020204030204" pitchFamily="34" charset="0"/>
                <a:cs typeface="Times New Roman" pitchFamily="18" charset="0"/>
              </a:rPr>
              <a:t>фестиваль и т.п.</a:t>
            </a:r>
          </a:p>
          <a:p>
            <a:pPr algn="ctr"/>
            <a:endParaRPr lang="ru-RU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96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554183"/>
            <a:ext cx="9199418" cy="595745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5100" b="1" i="1" dirty="0">
                <a:latin typeface="Calibri Light" panose="020F0302020204030204" pitchFamily="34" charset="0"/>
                <a:cs typeface="Times New Roman" pitchFamily="18" charset="0"/>
              </a:rPr>
              <a:t>В презентационный портфолио могут </a:t>
            </a:r>
            <a:r>
              <a:rPr lang="ru-RU" sz="5100" b="1" i="1" dirty="0">
                <a:latin typeface="Calibri Light" panose="020F0302020204030204" pitchFamily="34" charset="0"/>
                <a:cs typeface="Times New Roman" pitchFamily="18" charset="0"/>
              </a:rPr>
              <a:t>входить:</a:t>
            </a:r>
          </a:p>
          <a:p>
            <a:pPr marL="0" indent="0" algn="ctr">
              <a:buNone/>
            </a:pPr>
            <a:endParaRPr lang="ru-RU" sz="2600" b="1" i="1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3300" i="1" dirty="0">
                <a:latin typeface="Calibri Light" panose="020F0302020204030204" pitchFamily="34" charset="0"/>
                <a:cs typeface="Times New Roman" pitchFamily="18" charset="0"/>
              </a:rPr>
              <a:t> </a:t>
            </a:r>
            <a:r>
              <a:rPr lang="ru-RU" sz="3600" i="1" dirty="0">
                <a:latin typeface="Calibri Light" panose="020F0302020204030204" pitchFamily="34" charset="0"/>
                <a:cs typeface="Times New Roman" pitchFamily="18" charset="0"/>
              </a:rPr>
              <a:t>  </a:t>
            </a:r>
            <a:r>
              <a:rPr lang="ru-RU" sz="3300" i="1" dirty="0">
                <a:latin typeface="Calibri Light" panose="020F0302020204030204" pitchFamily="34" charset="0"/>
                <a:cs typeface="Times New Roman" pitchFamily="18" charset="0"/>
              </a:rPr>
              <a:t> </a:t>
            </a:r>
            <a:r>
              <a:rPr lang="ru-RU" sz="3800" i="1" dirty="0">
                <a:latin typeface="Calibri Light" panose="020F0302020204030204" pitchFamily="34" charset="0"/>
                <a:cs typeface="Times New Roman" pitchFamily="18" charset="0"/>
              </a:rPr>
              <a:t> </a:t>
            </a: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отобранные материалы из тематического портфолио, которые помогают увидеть наиболее значимые для ученика этапы осуществленного им поиска и сделать их живыми и увлекательными: любопытные на ходки, факты, трудности с которыми столкнулся учащийся и т.п.;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        </a:t>
            </a:r>
            <a:r>
              <a:rPr lang="ru-RU" sz="4200" i="1" dirty="0" smtClean="0">
                <a:latin typeface="Calibri Light" panose="020F0302020204030204" pitchFamily="34" charset="0"/>
                <a:cs typeface="Times New Roman" pitchFamily="18" charset="0"/>
              </a:rPr>
              <a:t> </a:t>
            </a: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статистические материалы;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        </a:t>
            </a:r>
            <a:r>
              <a:rPr lang="ru-RU" sz="4200" i="1" dirty="0" smtClean="0">
                <a:latin typeface="Calibri Light" panose="020F0302020204030204" pitchFamily="34" charset="0"/>
                <a:cs typeface="Times New Roman" pitchFamily="18" charset="0"/>
              </a:rPr>
              <a:t>схемы</a:t>
            </a: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, таблицы, графики, используемые в работе;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        обоснование и анализ учащимся отобранных им в портфолио  материалов;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        рефлексивное заключение тьюторанта о проделанной работе и перспективные направления будущих поисков;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         «знаки отличия» – документы, позволяющие обнаружить социальную значимость полученных в изучении той или иной темы результатов: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        грамоты, газетные вырезки, репортажи</a:t>
            </a: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.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4200" i="1" dirty="0">
              <a:latin typeface="Calibri Light" panose="020F0302020204030204" pitchFamily="34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Возможны также письменные рецензии педагогов, родителей, школьных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товарищей, также интересующихся данной темой. Круг потенциальных рецензентов учащийся намечает совместно с </a:t>
            </a:r>
            <a:r>
              <a:rPr lang="ru-RU" sz="4200" i="1" dirty="0" err="1">
                <a:latin typeface="Calibri Light" panose="020F0302020204030204" pitchFamily="34" charset="0"/>
                <a:cs typeface="Times New Roman" pitchFamily="18" charset="0"/>
              </a:rPr>
              <a:t>тьютором</a:t>
            </a:r>
            <a:r>
              <a:rPr lang="ru-RU" sz="4200" i="1" dirty="0">
                <a:latin typeface="Calibri Light" panose="020F0302020204030204" pitchFamily="34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endParaRPr lang="ru-RU" sz="4200" dirty="0">
              <a:latin typeface="Calibri Light" panose="020F03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63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4074"/>
          </a:xfrm>
          <a:effectLst>
            <a:innerShdw blurRad="63500" dist="50800" dir="16200000">
              <a:prstClr val="black">
                <a:alpha val="50000"/>
              </a:prstClr>
            </a:innerShdw>
            <a:reflection blurRad="6350" stA="50000" endA="300" endPos="90000" dir="5400000" sy="-100000" algn="bl" rotWithShape="0"/>
          </a:effectLst>
        </p:spPr>
        <p:txBody>
          <a:bodyPr/>
          <a:lstStyle/>
          <a:p>
            <a:pPr algn="ctr"/>
            <a:r>
              <a:rPr lang="ru-RU" b="1" dirty="0" smtClean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</a:rPr>
              <a:t>Аналитический </a:t>
            </a:r>
            <a:r>
              <a:rPr lang="ru-RU" b="1" dirty="0">
                <a:ln w="0"/>
                <a:solidFill>
                  <a:srgbClr val="481419"/>
                </a:solidFill>
                <a:effectLst>
                  <a:reflection blurRad="6350" stA="53000" endA="300" endPos="35500" dir="5400000" sy="-90000" algn="bl" rotWithShape="0"/>
                </a:effectLst>
              </a:rPr>
              <a:t>этап</a:t>
            </a:r>
            <a:endParaRPr lang="ru-RU" dirty="0">
              <a:solidFill>
                <a:srgbClr val="97000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ru-RU" i="1" dirty="0" smtClean="0">
                <a:latin typeface="+mj-lt"/>
                <a:cs typeface="Times New Roman" pitchFamily="18" charset="0"/>
              </a:rPr>
              <a:t>На этом </a:t>
            </a:r>
            <a:r>
              <a:rPr lang="ru-RU" i="1" dirty="0">
                <a:latin typeface="+mj-lt"/>
                <a:cs typeface="Times New Roman" pitchFamily="18" charset="0"/>
              </a:rPr>
              <a:t>этапе организуется </a:t>
            </a:r>
            <a:r>
              <a:rPr lang="ru-RU" i="1" dirty="0" err="1">
                <a:latin typeface="+mj-lt"/>
                <a:cs typeface="Times New Roman" pitchFamily="18" charset="0"/>
              </a:rPr>
              <a:t>тьюторская</a:t>
            </a:r>
            <a:r>
              <a:rPr lang="ru-RU" i="1" dirty="0">
                <a:latin typeface="+mj-lt"/>
                <a:cs typeface="Times New Roman" pitchFamily="18" charset="0"/>
              </a:rPr>
              <a:t> консультация по итогам всего процесса работы и презентации, на которой были представлены результаты работы тьюторанта. </a:t>
            </a:r>
            <a:endParaRPr lang="ru-RU" i="1" dirty="0" smtClean="0">
              <a:latin typeface="+mj-lt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i="1" dirty="0" smtClean="0">
                <a:latin typeface="+mj-lt"/>
                <a:cs typeface="Times New Roman" pitchFamily="18" charset="0"/>
              </a:rPr>
              <a:t>Анализируются </a:t>
            </a:r>
            <a:r>
              <a:rPr lang="ru-RU" i="1" dirty="0">
                <a:latin typeface="+mj-lt"/>
                <a:cs typeface="Times New Roman" pitchFamily="18" charset="0"/>
              </a:rPr>
              <a:t>трудности, возникшие во время выступления, доклада или презентации, проводится групповая рефлексия с целью получения каждым выступающим обратной связи с аудиторией. По возможности устраивается индивидуальное, а при желании учащегося и групповое обсуждение видеозаписи самого выступления (предварительно </a:t>
            </a:r>
            <a:r>
              <a:rPr lang="ru-RU" i="1" dirty="0" err="1">
                <a:latin typeface="+mj-lt"/>
                <a:cs typeface="Times New Roman" pitchFamily="18" charset="0"/>
              </a:rPr>
              <a:t>тьютор</a:t>
            </a:r>
            <a:r>
              <a:rPr lang="ru-RU" i="1" dirty="0">
                <a:latin typeface="+mj-lt"/>
                <a:cs typeface="Times New Roman" pitchFamily="18" charset="0"/>
              </a:rPr>
              <a:t> совместно со школьником разрабатывают критерии удачного выступления</a:t>
            </a:r>
            <a:r>
              <a:rPr lang="ru-RU" i="1" dirty="0" smtClean="0">
                <a:latin typeface="+mj-lt"/>
                <a:cs typeface="Times New Roman" pitchFamily="18" charset="0"/>
              </a:rPr>
              <a:t>).</a:t>
            </a:r>
          </a:p>
          <a:p>
            <a:pPr marL="0" indent="0" algn="r">
              <a:buNone/>
            </a:pPr>
            <a:r>
              <a:rPr lang="ru-RU" i="1" dirty="0" smtClean="0">
                <a:latin typeface="+mj-lt"/>
                <a:cs typeface="Times New Roman" pitchFamily="18" charset="0"/>
              </a:rPr>
              <a:t> </a:t>
            </a:r>
            <a:r>
              <a:rPr lang="ru-RU" i="1" dirty="0">
                <a:latin typeface="+mj-lt"/>
                <a:cs typeface="Times New Roman" pitchFamily="18" charset="0"/>
              </a:rPr>
              <a:t>Завершается аналитический этап планированием будущей работы, фиксацией пожеланий в выборе темы, характера материала, групповой или индивидуальной работы и своей роли в ней.</a:t>
            </a:r>
          </a:p>
        </p:txBody>
      </p:sp>
    </p:spTree>
    <p:extLst>
      <p:ext uri="{BB962C8B-B14F-4D97-AF65-F5344CB8AC3E}">
        <p14:creationId xmlns:p14="http://schemas.microsoft.com/office/powerpoint/2010/main" val="220114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780</Words>
  <Application>Microsoft Office PowerPoint</Application>
  <PresentationFormat>Широкоэкранный</PresentationFormat>
  <Paragraphs>94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Traditional Arabic</vt:lpstr>
      <vt:lpstr>Trebuchet MS</vt:lpstr>
      <vt:lpstr>Wingdings</vt:lpstr>
      <vt:lpstr>Wingdings 3</vt:lpstr>
      <vt:lpstr>Аспект</vt:lpstr>
      <vt:lpstr>Презентация PowerPoint</vt:lpstr>
      <vt:lpstr> Тьюторское сопровождение школьника в самом общем виде на любой возрастной ступени представляет собой последовательность взаимосвязанных друг с другом этапов: </vt:lpstr>
      <vt:lpstr>Презентация PowerPoint</vt:lpstr>
      <vt:lpstr>Презентация PowerPoint</vt:lpstr>
      <vt:lpstr> Диагностический этап</vt:lpstr>
      <vt:lpstr>Проектировочный этап</vt:lpstr>
      <vt:lpstr>        Реализационный этап</vt:lpstr>
      <vt:lpstr>Презентация PowerPoint</vt:lpstr>
      <vt:lpstr>Аналитический этап</vt:lpstr>
      <vt:lpstr>Презентация PowerPoint</vt:lpstr>
      <vt:lpstr>Презентация PowerPoint</vt:lpstr>
      <vt:lpstr>Cодержание работы на этапах тьюторского сопровождения</vt:lpstr>
      <vt:lpstr>Cодержание работы на этапах тьюторского  сопровождения</vt:lpstr>
      <vt:lpstr>Cодержание работы на этапах тьюторского сопровождения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Novos</dc:creator>
  <cp:lastModifiedBy>admin</cp:lastModifiedBy>
  <cp:revision>13</cp:revision>
  <dcterms:created xsi:type="dcterms:W3CDTF">2026-04-21T18:25:26Z</dcterms:created>
  <dcterms:modified xsi:type="dcterms:W3CDTF">2026-04-21T18:51:13Z</dcterms:modified>
</cp:coreProperties>
</file>