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59" r:id="rId4"/>
    <p:sldId id="265" r:id="rId5"/>
    <p:sldId id="266" r:id="rId6"/>
    <p:sldId id="267" r:id="rId7"/>
    <p:sldId id="260" r:id="rId8"/>
    <p:sldId id="261" r:id="rId9"/>
    <p:sldId id="268" r:id="rId10"/>
    <p:sldId id="262" r:id="rId11"/>
    <p:sldId id="264" r:id="rId12"/>
    <p:sldId id="269" r:id="rId13"/>
    <p:sldId id="25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735" autoAdjust="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5FD3C2-917E-497E-A038-40C9E901FF0C}" type="datetimeFigureOut">
              <a:rPr lang="ru-RU" smtClean="0"/>
              <a:pPr/>
              <a:t>20.04.2026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9E9686-BDB7-4ACC-AB70-F45278821A2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5FD3C2-917E-497E-A038-40C9E901FF0C}" type="datetimeFigureOut">
              <a:rPr lang="ru-RU" smtClean="0"/>
              <a:pPr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9E9686-BDB7-4ACC-AB70-F45278821A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5FD3C2-917E-497E-A038-40C9E901FF0C}" type="datetimeFigureOut">
              <a:rPr lang="ru-RU" smtClean="0"/>
              <a:pPr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9E9686-BDB7-4ACC-AB70-F45278821A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5FD3C2-917E-497E-A038-40C9E901FF0C}" type="datetimeFigureOut">
              <a:rPr lang="ru-RU" smtClean="0"/>
              <a:pPr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9E9686-BDB7-4ACC-AB70-F45278821A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5FD3C2-917E-497E-A038-40C9E901FF0C}" type="datetimeFigureOut">
              <a:rPr lang="ru-RU" smtClean="0"/>
              <a:pPr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9E9686-BDB7-4ACC-AB70-F45278821A2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5FD3C2-917E-497E-A038-40C9E901FF0C}" type="datetimeFigureOut">
              <a:rPr lang="ru-RU" smtClean="0"/>
              <a:pPr/>
              <a:t>20.04.2026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9E9686-BDB7-4ACC-AB70-F45278821A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5FD3C2-917E-497E-A038-40C9E901FF0C}" type="datetimeFigureOut">
              <a:rPr lang="ru-RU" smtClean="0"/>
              <a:pPr/>
              <a:t>20.04.2026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9E9686-BDB7-4ACC-AB70-F45278821A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5FD3C2-917E-497E-A038-40C9E901FF0C}" type="datetimeFigureOut">
              <a:rPr lang="ru-RU" smtClean="0"/>
              <a:pPr/>
              <a:t>20.04.2026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9E9686-BDB7-4ACC-AB70-F45278821A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5FD3C2-917E-497E-A038-40C9E901FF0C}" type="datetimeFigureOut">
              <a:rPr lang="ru-RU" smtClean="0"/>
              <a:pPr/>
              <a:t>20.04.2026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9E9686-BDB7-4ACC-AB70-F45278821A2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5FD3C2-917E-497E-A038-40C9E901FF0C}" type="datetimeFigureOut">
              <a:rPr lang="ru-RU" smtClean="0"/>
              <a:pPr/>
              <a:t>20.04.2026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9E9686-BDB7-4ACC-AB70-F45278821A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5FD3C2-917E-497E-A038-40C9E901FF0C}" type="datetimeFigureOut">
              <a:rPr lang="ru-RU" smtClean="0"/>
              <a:pPr/>
              <a:t>20.04.2026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9E9686-BDB7-4ACC-AB70-F45278821A2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05FD3C2-917E-497E-A038-40C9E901FF0C}" type="datetimeFigureOut">
              <a:rPr lang="ru-RU" smtClean="0"/>
              <a:pPr/>
              <a:t>20.04.2026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B9E9686-BDB7-4ACC-AB70-F45278821A2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71600" y="220486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ТЕМА </a:t>
            </a:r>
            <a:r>
              <a:rPr lang="ru-RU" dirty="0" smtClean="0"/>
              <a:t>:</a:t>
            </a:r>
            <a:r>
              <a:rPr lang="ru-RU" dirty="0" smtClean="0"/>
              <a:t> </a:t>
            </a:r>
            <a:r>
              <a:rPr lang="ru-RU" dirty="0" smtClean="0"/>
              <a:t>Технологические карты изготовления деталей из древесины.</a:t>
            </a:r>
            <a:endParaRPr lang="ru-RU" dirty="0"/>
          </a:p>
        </p:txBody>
      </p:sp>
      <p:pic>
        <p:nvPicPr>
          <p:cNvPr id="4" name="Рисунок 3" descr="tehnologicheskaya-dokumentaciy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3968" y="3356992"/>
            <a:ext cx="4498239" cy="29969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548680"/>
            <a:ext cx="7498080" cy="5699720"/>
          </a:xfrm>
        </p:spPr>
        <p:txBody>
          <a:bodyPr/>
          <a:lstStyle/>
          <a:p>
            <a:r>
              <a:rPr lang="ru-RU" dirty="0" smtClean="0"/>
              <a:t>Найдите в учебнике: из каких стадий состоит проектирование технологического процесса?</a:t>
            </a:r>
          </a:p>
          <a:p>
            <a:pPr marL="596646" indent="-514350">
              <a:buFont typeface="+mj-lt"/>
              <a:buAutoNum type="arabicPeriod"/>
            </a:pPr>
            <a:r>
              <a:rPr lang="ru-RU" dirty="0" smtClean="0"/>
              <a:t>…</a:t>
            </a:r>
          </a:p>
          <a:p>
            <a:pPr marL="596646" indent="-514350">
              <a:buFont typeface="+mj-lt"/>
              <a:buAutoNum type="arabicPeriod"/>
            </a:pPr>
            <a:r>
              <a:rPr lang="ru-RU" dirty="0" smtClean="0"/>
              <a:t>…</a:t>
            </a:r>
          </a:p>
          <a:p>
            <a:pPr marL="596646" indent="-514350">
              <a:buFont typeface="+mj-lt"/>
              <a:buAutoNum type="arabicPeriod"/>
            </a:pPr>
            <a:r>
              <a:rPr lang="ru-RU" dirty="0" smtClean="0"/>
              <a:t>…</a:t>
            </a:r>
          </a:p>
          <a:p>
            <a:pPr marL="596646" indent="-514350">
              <a:buFont typeface="+mj-lt"/>
              <a:buAutoNum type="arabicPeriod"/>
            </a:pPr>
            <a:r>
              <a:rPr lang="ru-RU" dirty="0" smtClean="0"/>
              <a:t>…</a:t>
            </a:r>
          </a:p>
          <a:p>
            <a:pPr marL="596646" indent="-514350">
              <a:buFont typeface="+mj-lt"/>
              <a:buAutoNum type="arabicPeriod"/>
            </a:pPr>
            <a:r>
              <a:rPr lang="ru-RU" dirty="0" smtClean="0"/>
              <a:t>…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620688"/>
            <a:ext cx="7498080" cy="5627712"/>
          </a:xfrm>
        </p:spPr>
        <p:txBody>
          <a:bodyPr/>
          <a:lstStyle/>
          <a:p>
            <a:r>
              <a:rPr lang="ru-RU" dirty="0" smtClean="0"/>
              <a:t>Откройте учебник на странице 14.</a:t>
            </a:r>
          </a:p>
          <a:p>
            <a:r>
              <a:rPr lang="ru-RU" dirty="0" smtClean="0"/>
              <a:t>Изучите технологическую карту детали «Подвеска».</a:t>
            </a:r>
            <a:endParaRPr lang="ru-RU" dirty="0"/>
          </a:p>
        </p:txBody>
      </p:sp>
      <p:pic>
        <p:nvPicPr>
          <p:cNvPr id="4" name="Рисунок 3" descr="1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91680" y="2204864"/>
            <a:ext cx="6308179" cy="43989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Tehnologicheskaya-karta-izgotovleniya-razdelochnoj-doski-1-e150971802224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43608" y="0"/>
            <a:ext cx="7920880" cy="688749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476672"/>
            <a:ext cx="7498080" cy="5771728"/>
          </a:xfrm>
        </p:spPr>
        <p:txBody>
          <a:bodyPr/>
          <a:lstStyle/>
          <a:p>
            <a:r>
              <a:rPr lang="ru-RU" dirty="0" smtClean="0"/>
              <a:t>Выполните практическую работу №3.</a:t>
            </a:r>
          </a:p>
          <a:p>
            <a:r>
              <a:rPr lang="ru-RU" dirty="0" smtClean="0"/>
              <a:t>Составьте технологическую </a:t>
            </a:r>
            <a:r>
              <a:rPr lang="ru-RU" smtClean="0"/>
              <a:t>карту изделия </a:t>
            </a:r>
            <a:r>
              <a:rPr lang="ru-RU" dirty="0" smtClean="0"/>
              <a:t>«Табуретка».</a:t>
            </a:r>
          </a:p>
          <a:p>
            <a:endParaRPr lang="ru-RU" dirty="0"/>
          </a:p>
        </p:txBody>
      </p:sp>
      <p:pic>
        <p:nvPicPr>
          <p:cNvPr id="4" name="Рисунок 3" descr="cherteji-taburet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79712" y="2204864"/>
            <a:ext cx="5715000" cy="42862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548680"/>
            <a:ext cx="7498080" cy="5699720"/>
          </a:xfrm>
        </p:spPr>
        <p:txBody>
          <a:bodyPr/>
          <a:lstStyle/>
          <a:p>
            <a:r>
              <a:rPr lang="ru-RU" b="1" dirty="0" smtClean="0"/>
              <a:t>Технологическая документация </a:t>
            </a:r>
            <a:r>
              <a:rPr lang="ru-RU" dirty="0" smtClean="0"/>
              <a:t>– это комплект графических и текстовых документов, в которых приводятся все сведения о технологических процессах изготовления изделия.</a:t>
            </a:r>
            <a:endParaRPr lang="ru-RU" dirty="0"/>
          </a:p>
        </p:txBody>
      </p:sp>
      <p:pic>
        <p:nvPicPr>
          <p:cNvPr id="4" name="Рисунок 3" descr="tekh-dokumentaciy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51720" y="3212976"/>
            <a:ext cx="5580112" cy="34096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692696"/>
            <a:ext cx="7498080" cy="5555704"/>
          </a:xfrm>
        </p:spPr>
        <p:txBody>
          <a:bodyPr/>
          <a:lstStyle/>
          <a:p>
            <a:r>
              <a:rPr lang="ru-RU" dirty="0" smtClean="0"/>
              <a:t>К этому виду документации относятся:</a:t>
            </a:r>
          </a:p>
          <a:p>
            <a:pPr>
              <a:buFont typeface="Wingdings" pitchFamily="2" charset="2"/>
              <a:buChar char="q"/>
            </a:pPr>
            <a:r>
              <a:rPr lang="ru-RU" i="1" dirty="0" smtClean="0"/>
              <a:t>Технологические карты</a:t>
            </a:r>
          </a:p>
          <a:p>
            <a:pPr>
              <a:buFont typeface="Wingdings" pitchFamily="2" charset="2"/>
              <a:buChar char="q"/>
            </a:pPr>
            <a:r>
              <a:rPr lang="ru-RU" i="1" dirty="0" smtClean="0"/>
              <a:t>Операционные карты</a:t>
            </a:r>
          </a:p>
          <a:p>
            <a:pPr>
              <a:buFont typeface="Wingdings" pitchFamily="2" charset="2"/>
              <a:buChar char="q"/>
            </a:pPr>
            <a:r>
              <a:rPr lang="ru-RU" i="1" dirty="0" smtClean="0"/>
              <a:t>Операционные чертежи</a:t>
            </a:r>
          </a:p>
          <a:p>
            <a:pPr>
              <a:buFont typeface="Wingdings" pitchFamily="2" charset="2"/>
              <a:buChar char="q"/>
            </a:pPr>
            <a:r>
              <a:rPr lang="ru-RU" i="1" dirty="0" smtClean="0"/>
              <a:t>Маршрутные карты</a:t>
            </a:r>
          </a:p>
          <a:p>
            <a:pPr>
              <a:buFont typeface="Wingdings" pitchFamily="2" charset="2"/>
              <a:buChar char="q"/>
            </a:pPr>
            <a:r>
              <a:rPr lang="ru-RU" i="1" dirty="0" smtClean="0"/>
              <a:t>Ведомости заказа и нормы расходов материала, инструментов и т. д.</a:t>
            </a:r>
          </a:p>
          <a:p>
            <a:pPr>
              <a:buFont typeface="Wingdings" pitchFamily="2" charset="2"/>
              <a:buChar char="q"/>
            </a:pPr>
            <a:r>
              <a:rPr lang="ru-RU" i="1" dirty="0" smtClean="0"/>
              <a:t>Документы, использованные в основном производстве.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idx="1"/>
          </p:nvPr>
        </p:nvSpPr>
        <p:spPr>
          <a:xfrm>
            <a:off x="1435100" y="692150"/>
            <a:ext cx="7499350" cy="5556250"/>
          </a:xfrm>
        </p:spPr>
        <p:txBody>
          <a:bodyPr/>
          <a:lstStyle/>
          <a:p>
            <a:r>
              <a:rPr lang="ru-RU" u="sng" dirty="0" smtClean="0"/>
              <a:t>Технологическая карта </a:t>
            </a:r>
            <a:r>
              <a:rPr lang="ru-RU" dirty="0" smtClean="0"/>
              <a:t>представляет собой документ, который содержит все необходимые сведения  и инструкции для персонала, который выполняют определенный технологический процесс.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692696"/>
            <a:ext cx="7498080" cy="5555704"/>
          </a:xfrm>
        </p:spPr>
        <p:txBody>
          <a:bodyPr/>
          <a:lstStyle/>
          <a:p>
            <a:r>
              <a:rPr lang="ru-RU" u="sng" dirty="0" smtClean="0"/>
              <a:t>Операционная карта </a:t>
            </a:r>
            <a:r>
              <a:rPr lang="ru-RU" dirty="0" smtClean="0"/>
              <a:t>— это письменная инструкция (указание) для выполнения изделия в целом. В этой карте определена последовательность выполнения трудовых операций по изготовлению детали или всего изделия.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548680"/>
            <a:ext cx="7498080" cy="5699720"/>
          </a:xfrm>
        </p:spPr>
        <p:txBody>
          <a:bodyPr/>
          <a:lstStyle/>
          <a:p>
            <a:r>
              <a:rPr lang="ru-RU" u="sng" dirty="0" smtClean="0"/>
              <a:t>Маршрутная карта</a:t>
            </a:r>
            <a:r>
              <a:rPr lang="ru-RU" dirty="0" smtClean="0"/>
              <a:t> — описание маршрутов движения по цеху изготовляемой детали. </a:t>
            </a:r>
          </a:p>
          <a:p>
            <a:endParaRPr lang="ru-RU" dirty="0"/>
          </a:p>
        </p:txBody>
      </p:sp>
      <p:pic>
        <p:nvPicPr>
          <p:cNvPr id="4" name="Рисунок 3" descr="image02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63688" y="2060848"/>
            <a:ext cx="6417717" cy="45081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620688"/>
            <a:ext cx="7498080" cy="5627712"/>
          </a:xfrm>
        </p:spPr>
        <p:txBody>
          <a:bodyPr/>
          <a:lstStyle/>
          <a:p>
            <a:r>
              <a:rPr lang="ru-RU" dirty="0" smtClean="0"/>
              <a:t>Что такое ЕСТД?</a:t>
            </a:r>
            <a:endParaRPr lang="ru-RU" dirty="0"/>
          </a:p>
        </p:txBody>
      </p:sp>
      <p:pic>
        <p:nvPicPr>
          <p:cNvPr id="4" name="Рисунок 3" descr="225583_90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99792" y="1268760"/>
            <a:ext cx="4061817" cy="51560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548680"/>
            <a:ext cx="7498080" cy="5699720"/>
          </a:xfrm>
        </p:spPr>
        <p:txBody>
          <a:bodyPr/>
          <a:lstStyle/>
          <a:p>
            <a:r>
              <a:rPr lang="ru-RU" dirty="0" smtClean="0"/>
              <a:t>Это Единая система технологической документации.</a:t>
            </a:r>
          </a:p>
          <a:p>
            <a:r>
              <a:rPr lang="ru-RU" dirty="0" smtClean="0"/>
              <a:t>Для чего она нужна?</a:t>
            </a:r>
            <a:endParaRPr lang="ru-RU" dirty="0"/>
          </a:p>
        </p:txBody>
      </p:sp>
      <p:pic>
        <p:nvPicPr>
          <p:cNvPr id="4" name="Рисунок 3" descr="oboiman8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23928" y="1358770"/>
            <a:ext cx="4399384" cy="54992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назначения ЕСТД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- создание единой информационной базы технологических документов  для решения инженерно-технических, планово-экономических и организационных задач*;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- установление единых требований и правил по оформлению документов на единичные, типовые и групповые технологические процессы (операции) в зависимости от степени детализации описания технологических процессов;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238</TotalTime>
  <Words>179</Words>
  <Application>Microsoft Office PowerPoint</Application>
  <PresentationFormat>Экран (4:3)</PresentationFormat>
  <Paragraphs>28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Солнцестояние</vt:lpstr>
      <vt:lpstr>ТЕМА : Технологические карты изготовления деталей из древесины.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Основные назначения ЕСТД</vt:lpstr>
      <vt:lpstr>Слайд 10</vt:lpstr>
      <vt:lpstr>Слайд 11</vt:lpstr>
      <vt:lpstr>Слайд 12</vt:lpstr>
      <vt:lpstr>Слайд 13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§ 3. Технологическая документация. Технологические карты изготовления деталей из древесины.</dc:title>
  <dc:creator>dns</dc:creator>
  <cp:lastModifiedBy>Евгений</cp:lastModifiedBy>
  <cp:revision>19</cp:revision>
  <dcterms:created xsi:type="dcterms:W3CDTF">2018-09-16T13:43:23Z</dcterms:created>
  <dcterms:modified xsi:type="dcterms:W3CDTF">2026-04-20T00:55:22Z</dcterms:modified>
</cp:coreProperties>
</file>