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1"/>
  </p:sldMasterIdLst>
  <p:notesMasterIdLst>
    <p:notesMasterId r:id="rId17"/>
  </p:notesMasterIdLst>
  <p:sldIdLst>
    <p:sldId id="285" r:id="rId2"/>
    <p:sldId id="257" r:id="rId3"/>
    <p:sldId id="322" r:id="rId4"/>
    <p:sldId id="324" r:id="rId5"/>
    <p:sldId id="307" r:id="rId6"/>
    <p:sldId id="320" r:id="rId7"/>
    <p:sldId id="305" r:id="rId8"/>
    <p:sldId id="321" r:id="rId9"/>
    <p:sldId id="314" r:id="rId10"/>
    <p:sldId id="315" r:id="rId11"/>
    <p:sldId id="316" r:id="rId12"/>
    <p:sldId id="317" r:id="rId13"/>
    <p:sldId id="319" r:id="rId14"/>
    <p:sldId id="261" r:id="rId15"/>
    <p:sldId id="28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709" autoAdjust="0"/>
  </p:normalViewPr>
  <p:slideViewPr>
    <p:cSldViewPr>
      <p:cViewPr varScale="1">
        <p:scale>
          <a:sx n="93" d="100"/>
          <a:sy n="93" d="100"/>
        </p:scale>
        <p:origin x="115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1CE16-C725-4DF6-ACDA-20FA8602166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BF75C-E6C2-4AF1-9B19-475765E54B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70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819F0-2C35-065F-4F35-9D4EE7356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60981E-AAC6-9F49-149D-5E52DB6C3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429AB-EF68-6AF0-ED96-1142BE714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3F191-46F6-DE95-AFF6-8DBEBDF89A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23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3D25A-8AA1-C809-9558-D6274234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CA870-4464-F42E-3A36-A2F6DE120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C64EF-F92B-98B1-B7E9-708350B59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9989E-FAC5-9FBB-1A30-243B1905A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3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D0F62-07F6-FF0D-E7B7-7ACD70BC5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EC79A6-5DFF-8D70-F157-44589B5F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AE2294-BD8C-2147-F6F5-E63AEFAF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31A853-9566-0B5E-4BFB-EEEA3D28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5C119-F5DC-AD1C-E706-6A5B783E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609238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B7C54-2E42-418A-F64A-7B7B69A2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1B21BE-C4EF-FB02-3268-8A0004F0A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EA55-10E8-D3FF-23EB-25B051BA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04E7D5-E60F-1CFB-3355-7FFB2FC4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BDCE9C-DEC6-171E-3556-0469807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0863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EDDF73-1AF7-A820-6C0B-928E0F2F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30BCA7-AF08-7262-0590-745B8B9F5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B21B83-CFC1-C634-DD58-C7DEBDFE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FFE8B0-7955-D304-0503-32F444E9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EBC846-9E4B-06F7-EAAF-406CC11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95951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51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845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077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811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9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54507-B43A-5ADA-0B68-F7C689F0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BAEF93-7AB5-703D-7F41-610AD976E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73C61B-DDBB-A496-3D2F-B0EC5F6E7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86CF2-5913-4453-5F20-59578A67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15BD43-BA59-9365-333B-FB4A9623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1098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5CEDC-9A38-E3DE-B1CF-0E470D43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D16FA5-89F4-A20E-C6F7-C7904DD4B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97D7E-38C2-CA18-24DE-5DAFFD9D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90A93-5BF5-188A-EDD0-1DCD468C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C0DD4-5E3D-A85D-8E3F-9B158EA4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399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13B05-B686-1A89-3E75-207D2D1D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0F568-1A83-FB03-4C66-7338460C3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AA403F-72AA-DEDF-F01F-C48516B42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EFC79-F5A1-4E13-6E30-21489854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8EC5B2-E8AA-8EB0-A987-5354793FC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01C2D3-6DCA-D1F6-1C94-03EE9042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0242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DEE30-AC27-2A59-4F4D-75919A87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45691-7C1B-C187-296B-A98102F8F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8C767-7660-29AD-1695-9A032F5D7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8D006C-1C84-B842-26C8-E286A67AB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86747E-3602-BF10-D8B9-3E4763566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611F8-C1F3-D62A-89E0-302526D5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86FFD2-E629-D49D-AA89-0621DDFA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CC3BAD-6AD6-0DD5-B346-F06614EC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28234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0A4FE-3CE2-1224-CB75-87180821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CD3522-ACE4-DB94-3FC3-C82B5E31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E29C10-885D-D97E-0CF7-0026404F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BBD0D4-40D2-DFC4-E639-0E0E0C15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83726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B94B41-5A9E-8B2D-3945-84042CC9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A83268-963B-9648-B031-05D4BEB3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0AC6E8-1992-7FBF-C3EE-FDEA29E3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06897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0798-2C48-D03B-5081-22255081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0F404-F145-1126-8756-9FF86844B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27C4BA-BC12-66B2-6F67-16D7F71C2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FE2C3-2489-7EC8-BFFA-2996EB39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A01425-CC98-AC15-5910-11F224F0D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F26939-5A01-25D6-871D-0FC89E53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154980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8FCB8-8FB4-4112-3390-14F64984F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617412-9439-A404-1613-FCAF71A23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769B05-3A23-BC04-E891-12BFDD6E0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857303-F039-7966-DD8A-1F4654DC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BF3D9A-324B-0AB2-17DA-AC1F0B9D9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4526D8-0B86-E06E-EA63-FB6048B6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4495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100F6-FBB5-753C-1F9D-908AF2A8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861A84-6781-038D-3D16-D974F82DB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2ABBDA-CD43-1FC5-9B37-A7125719F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A5B49-9F54-83DE-4B48-7BDB26233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BF0341-4003-AE0F-28E6-5963B9CC9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9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9" r:id="rId14"/>
    <p:sldLayoutId id="2147484041" r:id="rId15"/>
    <p:sldLayoutId id="2147484042" r:id="rId16"/>
  </p:sldLayoutIdLst>
  <p:transition spd="slow">
    <p:push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620688"/>
            <a:ext cx="4104456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entury" panose="02040604050505020304" pitchFamily="18" charset="0"/>
              </a:rPr>
              <a:t>Создание ситуации успеха через использование технологии игры на уроках математики</a:t>
            </a:r>
            <a:br>
              <a:rPr lang="ru-RU" b="1" dirty="0">
                <a:latin typeface="Century" panose="02040604050505020304" pitchFamily="18" charset="0"/>
              </a:rPr>
            </a:br>
            <a:br>
              <a:rPr lang="ru-RU" dirty="0">
                <a:latin typeface="Century" panose="02040604050505020304" pitchFamily="18" charset="0"/>
              </a:rPr>
            </a:b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7E1DCC-F387-6186-A082-586744509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84132E-3719-8A72-4702-37D1BFA4FD50}"/>
              </a:ext>
            </a:extLst>
          </p:cNvPr>
          <p:cNvSpPr txBox="1"/>
          <p:nvPr/>
        </p:nvSpPr>
        <p:spPr>
          <a:xfrm>
            <a:off x="5220072" y="4725144"/>
            <a:ext cx="3456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математики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№ 40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Тверь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Наталья Сергеевна </a:t>
            </a:r>
          </a:p>
        </p:txBody>
      </p:sp>
    </p:spTree>
    <p:extLst>
      <p:ext uri="{BB962C8B-B14F-4D97-AF65-F5344CB8AC3E}">
        <p14:creationId xmlns:p14="http://schemas.microsoft.com/office/powerpoint/2010/main" val="1113231208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85725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1903" y="260648"/>
            <a:ext cx="7780497" cy="1527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Математика в профессиях: Игра с практическим смыслом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107504" y="1592832"/>
            <a:ext cx="2736304" cy="1404120"/>
          </a:xfrm>
          <a:prstGeom prst="roundRect">
            <a:avLst>
              <a:gd name="adj" fmla="val 406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64182" y="1655393"/>
            <a:ext cx="2104206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Связь с реальной жизнью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79512" y="2154971"/>
            <a:ext cx="2259962" cy="545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Мероприятие, демонстрирующее связь математики с реальной жизнью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2910110" y="1620468"/>
            <a:ext cx="2670001" cy="1376484"/>
          </a:xfrm>
          <a:prstGeom prst="roundRect">
            <a:avLst>
              <a:gd name="adj" fmla="val 4061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939090" y="1655392"/>
            <a:ext cx="2104281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Применимость знаний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2968069" y="2100464"/>
            <a:ext cx="2104281" cy="545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Помогает ученикам увидеть применимость знаний в будущей карьере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212665" y="3242764"/>
            <a:ext cx="4859685" cy="890959"/>
          </a:xfrm>
          <a:prstGeom prst="roundRect">
            <a:avLst>
              <a:gd name="adj" fmla="val 576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91655" y="3300868"/>
            <a:ext cx="1704305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Ситуация успеха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338844" y="3530450"/>
            <a:ext cx="4859685" cy="363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Создает ситуацию успеха, когда ученик понимает ценность изучаемого материала</a:t>
            </a:r>
            <a:endParaRPr 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671" y="404664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469"/>
              </a:lnSpc>
            </a:pPr>
            <a:r>
              <a:rPr lang="en-US" sz="4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Игровые приемы для создания ситуации успеха</a:t>
            </a:r>
            <a:endParaRPr lang="en-US" sz="4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345" y="1846883"/>
            <a:ext cx="354360" cy="3543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7544" y="1625427"/>
            <a:ext cx="326320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Дифференциация заданий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56152" y="2116187"/>
            <a:ext cx="345571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Разноуровневые вопросы, чтобы каждый мог ответить</a:t>
            </a:r>
            <a:endParaRPr lang="en-US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3372" y="1787873"/>
            <a:ext cx="354360" cy="3543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837732" y="1646387"/>
            <a:ext cx="310537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Позитивное подкрепление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014913" y="2134722"/>
            <a:ext cx="345578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Похвала за любые успехи, </a:t>
            </a:r>
            <a:endParaRPr lang="ru-RU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1781"/>
              </a:lnSpc>
            </a:pP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даже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небольшие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311" y="3351609"/>
            <a:ext cx="354360" cy="3543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96845" y="3029737"/>
            <a:ext cx="331507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Атмосфера сотрудничества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686448" y="3619765"/>
            <a:ext cx="345571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Командные игры, </a:t>
            </a:r>
            <a:endParaRPr lang="ru-RU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1781"/>
              </a:lnSpc>
            </a:pP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где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важна взаимопомощь</a:t>
            </a:r>
            <a:endParaRPr lang="en-US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3372" y="3296643"/>
            <a:ext cx="354360" cy="3543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848280" y="3041786"/>
            <a:ext cx="315783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Создание ситуации успеха</a:t>
            </a:r>
            <a:endParaRPr lang="en-US" sz="2400" dirty="0"/>
          </a:p>
        </p:txBody>
      </p:sp>
      <p:sp>
        <p:nvSpPr>
          <p:cNvPr id="14" name="Text 8"/>
          <p:cNvSpPr/>
          <p:nvPr/>
        </p:nvSpPr>
        <p:spPr>
          <a:xfrm>
            <a:off x="5016255" y="3578384"/>
            <a:ext cx="345578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Осознанное создание условий, где каждый ученик чувствует себя способным и успешным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9512" y="476672"/>
            <a:ext cx="7029451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Результаты игры: Не только оценки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5146030" cy="287215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508104" y="1351168"/>
            <a:ext cx="263128" cy="263128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868144" y="1327843"/>
            <a:ext cx="2952328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Повышение познавательной активности и интереса к предмету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5508104" y="2779030"/>
            <a:ext cx="263128" cy="263128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868144" y="2751992"/>
            <a:ext cx="2952328" cy="913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Развитие самостоятельности, логического мышления и умения делать выводы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5565812" y="3943764"/>
            <a:ext cx="263128" cy="263128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40152" y="3943764"/>
            <a:ext cx="2952328" cy="1096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Формирование позитивного отношения к математике и уверенности в своих силах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686297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69"/>
              </a:lnSpc>
            </a:pPr>
            <a:r>
              <a:rPr lang="en-US" sz="2781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Заключение: Игра как ключ к успеху в математике</a:t>
            </a:r>
            <a:endParaRPr lang="en-US" sz="2781" dirty="0"/>
          </a:p>
        </p:txBody>
      </p:sp>
      <p:sp>
        <p:nvSpPr>
          <p:cNvPr id="3" name="Text 1"/>
          <p:cNvSpPr/>
          <p:nvPr/>
        </p:nvSpPr>
        <p:spPr>
          <a:xfrm>
            <a:off x="708720" y="3015259"/>
            <a:ext cx="793916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Игровые технологии – это не просто развлечение, а эффективный педагогический инструмент.</a:t>
            </a:r>
            <a:endParaRPr lang="en-US" sz="1094" dirty="0"/>
          </a:p>
        </p:txBody>
      </p:sp>
      <p:sp>
        <p:nvSpPr>
          <p:cNvPr id="4" name="Shape 2"/>
          <p:cNvSpPr/>
          <p:nvPr/>
        </p:nvSpPr>
        <p:spPr>
          <a:xfrm>
            <a:off x="496119" y="2855789"/>
            <a:ext cx="19050" cy="545753"/>
          </a:xfrm>
          <a:prstGeom prst="rect">
            <a:avLst/>
          </a:prstGeom>
          <a:solidFill>
            <a:srgbClr val="26A68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3561011"/>
            <a:ext cx="2717229" cy="5670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7878" y="4269805"/>
            <a:ext cx="183981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Каждый ученик</a:t>
            </a:r>
            <a:endParaRPr lang="en-US" sz="1375" dirty="0"/>
          </a:p>
        </p:txBody>
      </p:sp>
      <p:sp>
        <p:nvSpPr>
          <p:cNvPr id="7" name="Text 4"/>
          <p:cNvSpPr/>
          <p:nvPr/>
        </p:nvSpPr>
        <p:spPr>
          <a:xfrm>
            <a:off x="637878" y="4576317"/>
            <a:ext cx="243371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Почувствовать себя успешным</a:t>
            </a:r>
            <a:endParaRPr lang="en-US" sz="1094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349" y="3561011"/>
            <a:ext cx="2717229" cy="56703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355107" y="4269805"/>
            <a:ext cx="240833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Раскрыть потенциал</a:t>
            </a:r>
            <a:endParaRPr lang="en-US" sz="1375" dirty="0"/>
          </a:p>
        </p:txBody>
      </p:sp>
      <p:sp>
        <p:nvSpPr>
          <p:cNvPr id="10" name="Text 6"/>
          <p:cNvSpPr/>
          <p:nvPr/>
        </p:nvSpPr>
        <p:spPr>
          <a:xfrm>
            <a:off x="3355107" y="4576317"/>
            <a:ext cx="243371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Полностью раскрыть свой потенциал</a:t>
            </a:r>
            <a:endParaRPr lang="en-US" sz="1094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578" y="3561011"/>
            <a:ext cx="2717229" cy="56703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072337" y="4269804"/>
            <a:ext cx="243371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Полюбить математику</a:t>
            </a:r>
            <a:endParaRPr lang="en-US" sz="1375" dirty="0"/>
          </a:p>
        </p:txBody>
      </p:sp>
      <p:sp>
        <p:nvSpPr>
          <p:cNvPr id="13" name="Text 8"/>
          <p:cNvSpPr/>
          <p:nvPr/>
        </p:nvSpPr>
        <p:spPr>
          <a:xfrm>
            <a:off x="6072337" y="4797773"/>
            <a:ext cx="243371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Полюбить математику</a:t>
            </a:r>
            <a:endParaRPr lang="en-US" sz="1094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96" y="607211"/>
            <a:ext cx="157160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/>
              <a:t>  «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Я слышу – я забываю,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 я вижу – я запоминаю,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 я делаю – я понимаю».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4800" dirty="0">
                <a:latin typeface="Monotype Corsiva" panose="03010101010201010101" pitchFamily="66" charset="0"/>
                <a:cs typeface="Times New Roman" pitchFamily="18" charset="0"/>
              </a:rPr>
              <a:t> </a:t>
            </a:r>
            <a:r>
              <a:rPr lang="ru-RU" sz="2800" dirty="0">
                <a:latin typeface="Monotype Corsiva" panose="03010101010201010101" pitchFamily="66" charset="0"/>
                <a:cs typeface="Times New Roman" pitchFamily="18" charset="0"/>
              </a:rPr>
              <a:t>(Китайская пословица)</a:t>
            </a:r>
          </a:p>
        </p:txBody>
      </p:sp>
      <p:pic>
        <p:nvPicPr>
          <p:cNvPr id="3074" name="Picture 2" descr="http://www.edu.cap.ru/home/4219/pr_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908" y="3333757"/>
            <a:ext cx="2366808" cy="35242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857232"/>
            <a:ext cx="5034566" cy="5731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45872"/>
            <a:ext cx="4860032" cy="581212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4000" dirty="0"/>
              <a:t>        </a:t>
            </a:r>
            <a:r>
              <a:rPr lang="ru-RU" sz="3600" dirty="0">
                <a:cs typeface="Times New Roman" pitchFamily="18" charset="0"/>
              </a:rPr>
              <a:t>Учение, лишенное всякого интереса и взятое только силой принуждения, убивает в ученике охоту к овладению знаниями.  Приохотить ребенка к учению гораздо более достойная задача, чем приневолить. </a:t>
            </a: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</a:p>
          <a:p>
            <a:pPr algn="r">
              <a:buNone/>
            </a:pPr>
            <a:r>
              <a:rPr lang="ru-RU" dirty="0">
                <a:latin typeface="AnastasiaScript" panose="02000505070000020002" pitchFamily="2" charset="0"/>
                <a:cs typeface="Times New Roman" pitchFamily="18" charset="0"/>
              </a:rPr>
              <a:t>  </a:t>
            </a:r>
            <a:r>
              <a:rPr lang="ru-RU" sz="3800" dirty="0">
                <a:latin typeface="Monotype Corsiva" panose="03010101010201010101" pitchFamily="66" charset="0"/>
                <a:cs typeface="Times New Roman" pitchFamily="18" charset="0"/>
              </a:rPr>
              <a:t>К.Д.Ушинский.</a:t>
            </a:r>
            <a:r>
              <a:rPr lang="ru-RU" dirty="0">
                <a:latin typeface="Monotype Corsiva" panose="03010101010201010101" pitchFamily="66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83"/>
          <a:stretch>
            <a:fillRect/>
          </a:stretch>
        </p:blipFill>
        <p:spPr bwMode="auto">
          <a:xfrm>
            <a:off x="5214225" y="1047462"/>
            <a:ext cx="3922879" cy="411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A65E7-7381-60D4-991F-6551993A2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51247-B594-CCCA-77D9-0819D986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0" y="0"/>
            <a:ext cx="8501090" cy="1357298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педагогической точки зрения </a:t>
            </a:r>
            <a:r>
              <a:rPr lang="ru-RU" sz="4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ситуация успеха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FEAC54FA-B5EC-7B41-BB2E-DC259997A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1268760"/>
            <a:ext cx="4933782" cy="537495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это такое целенаправленное, организованное сочетание условий, при которых создается возможность достичь значительных результатов в деятельности как отдельно взятой личности, так и коллектива в целом.  </a:t>
            </a: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80077482-9021-A150-4BDE-0FA9ADD2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26"/>
            <a:ext cx="4127183" cy="55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18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EAC4-31F1-DD98-92B3-87085EBE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7518C-F270-41A2-5F44-6F92B95B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214290"/>
            <a:ext cx="8501122" cy="119848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ситуации успеха на уроке: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04AC8EC5-5126-4F19-D366-BEFAC3D6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928670"/>
            <a:ext cx="5365830" cy="57864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1.Первое обязательное условие –</a:t>
            </a:r>
            <a:r>
              <a:rPr lang="ru-RU" sz="18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атмосфера доброжелательности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классе на протяжении всего урока. (Слагаемые доброжелательности: улыбка, добрый взгляд, внимание к друг другу, интерес к каждому, приветливость, расположенность, мягкие жесты.)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Второе условие — </a:t>
            </a:r>
            <a:r>
              <a:rPr lang="ru-RU" sz="18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снятие страха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— авансирование детей перед тем, как они приступят к реализации поставленной задачи. Авансировать успех - значит объявить о положительных результатах до того, как они получены.  Данная операция увеличивает меру уверенности в себе ребенка, повышает активность и его свободу.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 Ключевой момент — </a:t>
            </a:r>
            <a:r>
              <a:rPr lang="ru-RU" sz="18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высокая мотивация предлагаемых действий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во имя чего? Ради чего? Зачем?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1D1244CC-29B2-BB36-252C-0CD02AD0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59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402" y="512064"/>
            <a:ext cx="5194422" cy="1836816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4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Реальная помощь в продвижении к успеху — скрытая инструкция деятельности, посылаемая субъекту для инициирования мыслительного образа предстоящей деятельности и пути ее выполнения.</a:t>
            </a:r>
            <a:br>
              <a:rPr lang="ru-RU" sz="2700" dirty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2428868"/>
            <a:ext cx="5050904" cy="39266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Педагогическая поддержка в процессе выполнения работы (краткие реплики или мимические жесты)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6.  Оценивание — оценка не производится в целом, она не произносится «сверху», она ставит акцент на деталях выполненной работы.</a:t>
            </a:r>
          </a:p>
          <a:p>
            <a:endParaRPr lang="ru-RU" dirty="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FF8C4AC6-CBB8-074D-B721-F958E0EAB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02440"/>
            <a:ext cx="3600898" cy="56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3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13D2-A3F0-4F5F-B5E3-A202E1E8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4A163FC7-AE51-E6CB-E317-7278F892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3429000" cy="51435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B80DE5CE-B63B-93A0-C961-3FA8543930AD}"/>
              </a:ext>
            </a:extLst>
          </p:cNvPr>
          <p:cNvSpPr/>
          <p:nvPr/>
        </p:nvSpPr>
        <p:spPr>
          <a:xfrm>
            <a:off x="107504" y="188640"/>
            <a:ext cx="8616578" cy="1374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Снижение</a:t>
            </a: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математической</a:t>
            </a:r>
            <a:r>
              <a:rPr lang="ru-RU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тревожности</a:t>
            </a: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через игру</a:t>
            </a:r>
            <a:endParaRPr lang="en-US" sz="4400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FC269318-1415-6EB6-AAB0-18BE5EA5E549}"/>
              </a:ext>
            </a:extLst>
          </p:cNvPr>
          <p:cNvSpPr/>
          <p:nvPr/>
        </p:nvSpPr>
        <p:spPr>
          <a:xfrm>
            <a:off x="3429000" y="1504368"/>
            <a:ext cx="5715000" cy="1060536"/>
          </a:xfrm>
          <a:prstGeom prst="roundRect">
            <a:avLst>
              <a:gd name="adj" fmla="val 1028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268468C0-D65B-87FD-8B38-59FF7DADE852}"/>
              </a:ext>
            </a:extLst>
          </p:cNvPr>
          <p:cNvSpPr/>
          <p:nvPr/>
        </p:nvSpPr>
        <p:spPr>
          <a:xfrm>
            <a:off x="3497833" y="1581252"/>
            <a:ext cx="57150" cy="911643"/>
          </a:xfrm>
          <a:prstGeom prst="roundRect">
            <a:avLst>
              <a:gd name="adj" fmla="val 85179"/>
            </a:avLst>
          </a:prstGeom>
          <a:solidFill>
            <a:srgbClr val="26A688"/>
          </a:solidFill>
          <a:ln/>
        </p:spPr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D3C223A-4C2F-492B-72D9-D5D1E72F8119}"/>
              </a:ext>
            </a:extLst>
          </p:cNvPr>
          <p:cNvSpPr/>
          <p:nvPr/>
        </p:nvSpPr>
        <p:spPr>
          <a:xfrm>
            <a:off x="3554983" y="1640518"/>
            <a:ext cx="2991818" cy="181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Безопасная среда для провала</a:t>
            </a:r>
            <a:endParaRPr lang="en-US" sz="24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48062BAC-28C5-DCF0-D9D6-57D87AE4356B}"/>
              </a:ext>
            </a:extLst>
          </p:cNvPr>
          <p:cNvSpPr/>
          <p:nvPr/>
        </p:nvSpPr>
        <p:spPr>
          <a:xfrm>
            <a:off x="3729348" y="1868525"/>
            <a:ext cx="4600575" cy="168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Ошибка становится естественным 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шагом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ru-RU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 решению, а не личной неудачей</a:t>
            </a:r>
            <a:endParaRPr lang="en-US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3FDA8E61-7C8A-6DB5-695F-D976878E1611}"/>
              </a:ext>
            </a:extLst>
          </p:cNvPr>
          <p:cNvSpPr/>
          <p:nvPr/>
        </p:nvSpPr>
        <p:spPr>
          <a:xfrm>
            <a:off x="3470402" y="2830872"/>
            <a:ext cx="5673598" cy="1060536"/>
          </a:xfrm>
          <a:prstGeom prst="roundRect">
            <a:avLst>
              <a:gd name="adj" fmla="val 1028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6F891E59-C56E-4940-C082-6DF772B8FA06}"/>
              </a:ext>
            </a:extLst>
          </p:cNvPr>
          <p:cNvSpPr/>
          <p:nvPr/>
        </p:nvSpPr>
        <p:spPr>
          <a:xfrm>
            <a:off x="3534747" y="2878920"/>
            <a:ext cx="45719" cy="1001712"/>
          </a:xfrm>
          <a:prstGeom prst="roundRect">
            <a:avLst>
              <a:gd name="adj" fmla="val 85179"/>
            </a:avLst>
          </a:prstGeom>
          <a:solidFill>
            <a:srgbClr val="26A688"/>
          </a:solidFill>
          <a:ln/>
        </p:spPr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D5D59556-C0EC-FD95-6E7B-51BBB5F095D3}"/>
              </a:ext>
            </a:extLst>
          </p:cNvPr>
          <p:cNvSpPr/>
          <p:nvPr/>
        </p:nvSpPr>
        <p:spPr>
          <a:xfrm>
            <a:off x="3621868" y="2932956"/>
            <a:ext cx="1448768" cy="181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Смена фокуса</a:t>
            </a:r>
            <a:endParaRPr lang="en-US" sz="24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1564B106-7D1E-93D2-2DF6-0C956E2D1EDE}"/>
              </a:ext>
            </a:extLst>
          </p:cNvPr>
          <p:cNvSpPr/>
          <p:nvPr/>
        </p:nvSpPr>
        <p:spPr>
          <a:xfrm>
            <a:off x="3729348" y="3196841"/>
            <a:ext cx="4600575" cy="168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Переход от "получить оценку" к "</a:t>
            </a:r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решить</a:t>
            </a:r>
            <a:endParaRPr lang="ru-RU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проблему" снижает стресс</a:t>
            </a:r>
            <a:endParaRPr lang="en-US" dirty="0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B7044BE1-9956-ADD9-2DA8-78EFED47E36D}"/>
              </a:ext>
            </a:extLst>
          </p:cNvPr>
          <p:cNvSpPr/>
          <p:nvPr/>
        </p:nvSpPr>
        <p:spPr>
          <a:xfrm>
            <a:off x="3470402" y="4161918"/>
            <a:ext cx="5673598" cy="1114829"/>
          </a:xfrm>
          <a:prstGeom prst="roundRect">
            <a:avLst>
              <a:gd name="adj" fmla="val 1028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B8B6EE16-CCB6-4D0B-F75C-07002609E5E8}"/>
              </a:ext>
            </a:extLst>
          </p:cNvPr>
          <p:cNvSpPr/>
          <p:nvPr/>
        </p:nvSpPr>
        <p:spPr>
          <a:xfrm>
            <a:off x="3534747" y="4202054"/>
            <a:ext cx="45719" cy="1015427"/>
          </a:xfrm>
          <a:prstGeom prst="roundRect">
            <a:avLst>
              <a:gd name="adj" fmla="val 85179"/>
            </a:avLst>
          </a:prstGeom>
          <a:solidFill>
            <a:srgbClr val="26A688"/>
          </a:solidFill>
          <a:ln/>
        </p:spPr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9BB840DF-4EDF-9F74-E605-9A4C506677A1}"/>
              </a:ext>
            </a:extLst>
          </p:cNvPr>
          <p:cNvSpPr/>
          <p:nvPr/>
        </p:nvSpPr>
        <p:spPr>
          <a:xfrm>
            <a:off x="3644157" y="4229108"/>
            <a:ext cx="2539157" cy="181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Позитивное подкрепление</a:t>
            </a:r>
            <a:endParaRPr lang="en-US" sz="240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EF3033C2-797B-C116-3D6F-1B5BB28D42BC}"/>
              </a:ext>
            </a:extLst>
          </p:cNvPr>
          <p:cNvSpPr/>
          <p:nvPr/>
        </p:nvSpPr>
        <p:spPr>
          <a:xfrm>
            <a:off x="3653942" y="4477347"/>
            <a:ext cx="4600575" cy="168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Каждый успех, даже маленький, </a:t>
            </a:r>
            <a:endParaRPr lang="ru-RU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r>
              <a:rPr lang="en-US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отмечается</a:t>
            </a: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визуализируется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86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1556792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 оживления урока: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1268760"/>
            <a:ext cx="5292080" cy="600079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увлеченное преподавание;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новизна учебного материала, историзм, связь знаний с судьбами людей, их открывшимися;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показ практического применения знаний; 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использование новых и нетрадиционных форм обучения;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чередования форм и методов обучения, проблемное  обучение, эвристическое,  обучение с компьютерной поддержкой;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взаимообучение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(в парах,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микрогруппах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тестирование знаний, умений, показ достижений обучаемых;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создание ситуаций успеха, соревнование (с товарищами по классу, самим собой.</a:t>
            </a:r>
            <a:endParaRPr lang="ru-RU" sz="20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797834-0039-FB5A-D7A5-1267EB24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" y="1196752"/>
            <a:ext cx="3756609" cy="56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83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FEECA-7AFA-A621-3FCC-A4AE9169D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A0AB8E5-9923-EE6B-D5C4-78982C1EE891}"/>
              </a:ext>
            </a:extLst>
          </p:cNvPr>
          <p:cNvSpPr/>
          <p:nvPr/>
        </p:nvSpPr>
        <p:spPr>
          <a:xfrm>
            <a:off x="474793" y="260648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469"/>
              </a:lnSpc>
            </a:pP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Примеры игровых форматов на уроках математики</a:t>
            </a:r>
            <a:endParaRPr lang="en-US" sz="4400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E412951F-42F1-7AC7-C756-5EBA43AC6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05" y="1628799"/>
            <a:ext cx="2424609" cy="2424609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756DE9A0-6BE3-AF5E-6383-9B406DAE5C15}"/>
              </a:ext>
            </a:extLst>
          </p:cNvPr>
          <p:cNvSpPr/>
          <p:nvPr/>
        </p:nvSpPr>
        <p:spPr>
          <a:xfrm>
            <a:off x="496119" y="413846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"Своя игра"</a:t>
            </a:r>
            <a:endParaRPr lang="en-US" sz="1375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C10593E-011E-E097-08BD-16DD419841FB}"/>
              </a:ext>
            </a:extLst>
          </p:cNvPr>
          <p:cNvSpPr/>
          <p:nvPr/>
        </p:nvSpPr>
        <p:spPr>
          <a:xfrm>
            <a:off x="496119" y="4444975"/>
            <a:ext cx="25991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Вопросы разной сложности по темам: "Математика и искусство", "Великие математики", "Алгебраические головоломки"</a:t>
            </a:r>
            <a:endParaRPr lang="en-US" sz="1094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6A409146-5CC5-139B-C1B7-F6973224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201" y="1659284"/>
            <a:ext cx="2394124" cy="2394124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3DF4AD60-8836-D65D-5D0B-4DEC07E1D51E}"/>
              </a:ext>
            </a:extLst>
          </p:cNvPr>
          <p:cNvSpPr/>
          <p:nvPr/>
        </p:nvSpPr>
        <p:spPr>
          <a:xfrm>
            <a:off x="3272434" y="4138464"/>
            <a:ext cx="249830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"Счастливый случай"</a:t>
            </a:r>
            <a:endParaRPr lang="en-US" sz="1375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ECFD8AAA-45DA-3FC5-3A1D-CA056FBF7EAA}"/>
              </a:ext>
            </a:extLst>
          </p:cNvPr>
          <p:cNvSpPr/>
          <p:nvPr/>
        </p:nvSpPr>
        <p:spPr>
          <a:xfrm>
            <a:off x="3272434" y="4444975"/>
            <a:ext cx="25991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Познавательная игра с шутливыми и математическими вопросами, развивающая внимание и командную работу</a:t>
            </a:r>
            <a:endParaRPr lang="en-US" sz="1094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977EEDEA-442D-DD2C-C3F9-8DC30BC6C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628799"/>
            <a:ext cx="2424608" cy="2424608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E7DA21F1-1360-FA31-91A7-C4ECCEAC4460}"/>
              </a:ext>
            </a:extLst>
          </p:cNvPr>
          <p:cNvSpPr/>
          <p:nvPr/>
        </p:nvSpPr>
        <p:spPr>
          <a:xfrm>
            <a:off x="6048747" y="4138464"/>
            <a:ext cx="259913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137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"Самый умный математик"</a:t>
            </a:r>
            <a:endParaRPr lang="en-US" sz="1375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C5BCB0B3-FBA1-48B5-E7FC-13AB435AD0EC}"/>
              </a:ext>
            </a:extLst>
          </p:cNvPr>
          <p:cNvSpPr/>
          <p:nvPr/>
        </p:nvSpPr>
        <p:spPr>
          <a:xfrm>
            <a:off x="6048747" y="4666431"/>
            <a:ext cx="25991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Соревнование между лучшими учениками 9-11 классов, адаптированное под популярные ТВ-игры</a:t>
            </a:r>
            <a:endParaRPr lang="en-US" sz="1094" dirty="0"/>
          </a:p>
        </p:txBody>
      </p:sp>
    </p:spTree>
    <p:extLst>
      <p:ext uri="{BB962C8B-B14F-4D97-AF65-F5344CB8AC3E}">
        <p14:creationId xmlns:p14="http://schemas.microsoft.com/office/powerpoint/2010/main" val="127592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719" y="260648"/>
            <a:ext cx="8151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469"/>
              </a:lnSpc>
            </a:pPr>
            <a:r>
              <a:rPr lang="en-US" sz="2781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"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Путь к успеху": Целенаправленное движение к знаниям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96119" y="2967112"/>
            <a:ext cx="141759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094" dirty="0"/>
          </a:p>
        </p:txBody>
      </p:sp>
      <p:sp>
        <p:nvSpPr>
          <p:cNvPr id="4" name="Shape 2"/>
          <p:cNvSpPr/>
          <p:nvPr/>
        </p:nvSpPr>
        <p:spPr>
          <a:xfrm>
            <a:off x="496119" y="3189014"/>
            <a:ext cx="4004965" cy="1905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5" name="Text 3"/>
          <p:cNvSpPr/>
          <p:nvPr/>
        </p:nvSpPr>
        <p:spPr>
          <a:xfrm>
            <a:off x="496119" y="3297957"/>
            <a:ext cx="312717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Внеклассное мероприятие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496119" y="3604469"/>
            <a:ext cx="40049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 5 класса, фокусирующееся на закреплении пройденного материала</a:t>
            </a:r>
            <a:endParaRPr lang="en-US" sz="1094" dirty="0"/>
          </a:p>
        </p:txBody>
      </p:sp>
      <p:sp>
        <p:nvSpPr>
          <p:cNvPr id="7" name="Text 5"/>
          <p:cNvSpPr/>
          <p:nvPr/>
        </p:nvSpPr>
        <p:spPr>
          <a:xfrm>
            <a:off x="4642842" y="2967112"/>
            <a:ext cx="141759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094" dirty="0"/>
          </a:p>
        </p:txBody>
      </p:sp>
      <p:sp>
        <p:nvSpPr>
          <p:cNvPr id="8" name="Shape 6"/>
          <p:cNvSpPr/>
          <p:nvPr/>
        </p:nvSpPr>
        <p:spPr>
          <a:xfrm>
            <a:off x="4642843" y="3189014"/>
            <a:ext cx="4005039" cy="1905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9" name="Text 7"/>
          <p:cNvSpPr/>
          <p:nvPr/>
        </p:nvSpPr>
        <p:spPr>
          <a:xfrm>
            <a:off x="4642843" y="3297957"/>
            <a:ext cx="220287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Командная работа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4642843" y="3604469"/>
            <a:ext cx="400503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Развивающая навыки общения и поддержки между учениками</a:t>
            </a:r>
            <a:endParaRPr lang="en-US" sz="1094" dirty="0"/>
          </a:p>
        </p:txBody>
      </p:sp>
      <p:sp>
        <p:nvSpPr>
          <p:cNvPr id="11" name="Text 9"/>
          <p:cNvSpPr/>
          <p:nvPr/>
        </p:nvSpPr>
        <p:spPr>
          <a:xfrm>
            <a:off x="496119" y="4306119"/>
            <a:ext cx="141759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094" dirty="0"/>
          </a:p>
        </p:txBody>
      </p:sp>
      <p:sp>
        <p:nvSpPr>
          <p:cNvPr id="12" name="Shape 10"/>
          <p:cNvSpPr/>
          <p:nvPr/>
        </p:nvSpPr>
        <p:spPr>
          <a:xfrm>
            <a:off x="496119" y="4528021"/>
            <a:ext cx="4004965" cy="1905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3" name="Text 11"/>
          <p:cNvSpPr/>
          <p:nvPr/>
        </p:nvSpPr>
        <p:spPr>
          <a:xfrm>
            <a:off x="496119" y="4636964"/>
            <a:ext cx="236086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Творческий интерес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496119" y="4943476"/>
            <a:ext cx="40049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Акцент на развитие творческого интереса к математике</a:t>
            </a:r>
            <a:endParaRPr lang="en-US" sz="1094" dirty="0"/>
          </a:p>
        </p:txBody>
      </p:sp>
      <p:sp>
        <p:nvSpPr>
          <p:cNvPr id="15" name="Text 13"/>
          <p:cNvSpPr/>
          <p:nvPr/>
        </p:nvSpPr>
        <p:spPr>
          <a:xfrm>
            <a:off x="4642842" y="4306119"/>
            <a:ext cx="141759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094" dirty="0"/>
          </a:p>
        </p:txBody>
      </p:sp>
      <p:sp>
        <p:nvSpPr>
          <p:cNvPr id="16" name="Shape 14"/>
          <p:cNvSpPr/>
          <p:nvPr/>
        </p:nvSpPr>
        <p:spPr>
          <a:xfrm>
            <a:off x="4642843" y="4528021"/>
            <a:ext cx="4005039" cy="1905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7" name="Text 15"/>
          <p:cNvSpPr/>
          <p:nvPr/>
        </p:nvSpPr>
        <p:spPr>
          <a:xfrm>
            <a:off x="4642842" y="4636964"/>
            <a:ext cx="271544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Расширение кругозора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4642843" y="4943475"/>
            <a:ext cx="400503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Познакомить учеников с новыми математическими понятиями</a:t>
            </a:r>
            <a:endParaRPr lang="en-US" sz="1094" dirty="0"/>
          </a:p>
        </p:txBody>
      </p:sp>
    </p:spTree>
    <p:extLst>
      <p:ext uri="{BB962C8B-B14F-4D97-AF65-F5344CB8AC3E}">
        <p14:creationId xmlns:p14="http://schemas.microsoft.com/office/powerpoint/2010/main" val="2547964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1193</TotalTime>
  <Words>725</Words>
  <Application>Microsoft Office PowerPoint</Application>
  <PresentationFormat>Экран (4:3)</PresentationFormat>
  <Paragraphs>94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AnastasiaScript</vt:lpstr>
      <vt:lpstr>Arial</vt:lpstr>
      <vt:lpstr>Calibri</vt:lpstr>
      <vt:lpstr>Calibri Light</vt:lpstr>
      <vt:lpstr>Century</vt:lpstr>
      <vt:lpstr>Monotype Corsiva</vt:lpstr>
      <vt:lpstr>Open Sans</vt:lpstr>
      <vt:lpstr>Times New Roman</vt:lpstr>
      <vt:lpstr>Unbounded Bold</vt:lpstr>
      <vt:lpstr>Unbounded Light</vt:lpstr>
      <vt:lpstr>Тема Office</vt:lpstr>
      <vt:lpstr>Создание ситуации успеха через использование технологии игры на уроках математики  </vt:lpstr>
      <vt:lpstr>Презентация PowerPoint</vt:lpstr>
      <vt:lpstr>С педагогической точки зрения ситуация успеха</vt:lpstr>
      <vt:lpstr>Создание ситуации успеха на уроке: </vt:lpstr>
      <vt:lpstr>4. Реальная помощь в продвижении к успеху — скрытая инструкция деятельности, посылаемая субъекту для инициирования мыслительного образа предстоящей деятельности и пути ее выполнения. </vt:lpstr>
      <vt:lpstr>Презентация PowerPoint</vt:lpstr>
      <vt:lpstr>Способы оживления урока: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Наталья Иванова</cp:lastModifiedBy>
  <cp:revision>114</cp:revision>
  <dcterms:modified xsi:type="dcterms:W3CDTF">2026-04-07T15:03:23Z</dcterms:modified>
</cp:coreProperties>
</file>