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70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78" r:id="rId12"/>
    <p:sldId id="379" r:id="rId13"/>
    <p:sldId id="369" r:id="rId14"/>
    <p:sldId id="28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7" autoAdjust="0"/>
    <p:restoredTop sz="87101" autoAdjust="0"/>
  </p:normalViewPr>
  <p:slideViewPr>
    <p:cSldViewPr>
      <p:cViewPr varScale="1">
        <p:scale>
          <a:sx n="68" d="100"/>
          <a:sy n="68" d="100"/>
        </p:scale>
        <p:origin x="83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332656"/>
            <a:ext cx="8319868" cy="2571235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chemeClr val="bg1"/>
                </a:solidFill>
              </a:rPr>
              <a:t>Раздел 6. Правовое регулирование общественных отношений в Российской Федерации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429000"/>
            <a:ext cx="8319868" cy="1584176"/>
          </a:xfrm>
        </p:spPr>
        <p:txBody>
          <a:bodyPr>
            <a:normAutofit/>
          </a:bodyPr>
          <a:lstStyle/>
          <a:p>
            <a:pPr algn="l"/>
            <a:r>
              <a:rPr lang="ru-RU" b="1" dirty="0">
                <a:solidFill>
                  <a:schemeClr val="bg1"/>
                </a:solidFill>
              </a:rPr>
              <a:t>Тема </a:t>
            </a:r>
            <a:r>
              <a:rPr lang="ru-RU" b="1" dirty="0" smtClean="0">
                <a:solidFill>
                  <a:schemeClr val="bg1"/>
                </a:solidFill>
              </a:rPr>
              <a:t>6.4.2. Уголовное право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5148064" cy="184482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Особенности уголовной ответственности </a:t>
            </a:r>
            <a:r>
              <a:rPr lang="ru-RU" sz="3600" b="1" dirty="0" smtClean="0">
                <a:solidFill>
                  <a:schemeClr val="bg1"/>
                </a:solidFill>
              </a:rPr>
              <a:t>несовершеннолетних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3529" y="1916832"/>
            <a:ext cx="4764495" cy="4941168"/>
          </a:xfrm>
        </p:spPr>
        <p:txBody>
          <a:bodyPr>
            <a:normAutofit fontScale="62500" lnSpcReduction="20000"/>
          </a:bodyPr>
          <a:lstStyle/>
          <a:p>
            <a:pPr marL="271463" indent="-2555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chemeClr val="bg1"/>
                </a:solidFill>
              </a:rPr>
              <a:t>Возраст уголовной ответственности: </a:t>
            </a:r>
            <a:r>
              <a:rPr lang="ru-RU" b="1" dirty="0">
                <a:solidFill>
                  <a:schemeClr val="bg1"/>
                </a:solidFill>
              </a:rPr>
              <a:t>с 16 лет</a:t>
            </a:r>
            <a:r>
              <a:rPr lang="ru-RU" dirty="0">
                <a:solidFill>
                  <a:schemeClr val="bg1"/>
                </a:solidFill>
              </a:rPr>
              <a:t> (за все преступления), </a:t>
            </a:r>
            <a:r>
              <a:rPr lang="ru-RU" b="1" dirty="0">
                <a:solidFill>
                  <a:schemeClr val="bg1"/>
                </a:solidFill>
              </a:rPr>
              <a:t>с 14 лет</a:t>
            </a:r>
            <a:r>
              <a:rPr lang="ru-RU" dirty="0">
                <a:solidFill>
                  <a:schemeClr val="bg1"/>
                </a:solidFill>
              </a:rPr>
              <a:t> (за ограниченный перечень тяжких и особо тяжких преступлений: убийство, кража, грабеж, разбой, терроризм и др.).</a:t>
            </a:r>
          </a:p>
          <a:p>
            <a:pPr marL="271463" indent="-2555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chemeClr val="bg1"/>
                </a:solidFill>
              </a:rPr>
              <a:t>К несовершеннолетним не применяются некоторые виды наказаний (например, пожизненное лишение свободы).</a:t>
            </a:r>
          </a:p>
          <a:p>
            <a:pPr marL="271463" indent="-2555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chemeClr val="bg1"/>
                </a:solidFill>
              </a:rPr>
              <a:t>Срок лишения свободы не может превышать 10 </a:t>
            </a:r>
            <a:r>
              <a:rPr lang="ru-RU" dirty="0" smtClean="0">
                <a:solidFill>
                  <a:schemeClr val="bg1"/>
                </a:solidFill>
              </a:rPr>
              <a:t>лет.</a:t>
            </a:r>
            <a:endParaRPr lang="ru-RU" dirty="0">
              <a:solidFill>
                <a:schemeClr val="bg1"/>
              </a:solidFill>
            </a:endParaRPr>
          </a:p>
          <a:p>
            <a:pPr marL="271463" indent="-2555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chemeClr val="bg1"/>
                </a:solidFill>
              </a:rPr>
              <a:t>Несовершеннолетний возраст является смягчающим </a:t>
            </a:r>
            <a:r>
              <a:rPr lang="ru-RU" dirty="0" smtClean="0">
                <a:solidFill>
                  <a:schemeClr val="bg1"/>
                </a:solidFill>
              </a:rPr>
              <a:t>обстоятельством.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36096" y="250239"/>
            <a:ext cx="3491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Несовершеннолетние — лица, которым ко времени совершения преступления исполнилось 14, но не исполнилось 18 лет </a:t>
            </a:r>
          </a:p>
        </p:txBody>
      </p:sp>
      <p:pic>
        <p:nvPicPr>
          <p:cNvPr id="8" name="Picture 2" descr="Набор стикеров для Telegram «Джентельмены удачи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1" y="1928802"/>
            <a:ext cx="4571999" cy="4572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0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0" y="0"/>
            <a:ext cx="9134670" cy="1143000"/>
          </a:xfrm>
        </p:spPr>
        <p:txBody>
          <a:bodyPr>
            <a:noAutofit/>
          </a:bodyPr>
          <a:lstStyle/>
          <a:p>
            <a:pPr algn="l"/>
            <a:r>
              <a:rPr lang="ru-RU" sz="3600" b="1" dirty="0">
                <a:solidFill>
                  <a:schemeClr val="bg1"/>
                </a:solidFill>
              </a:rPr>
              <a:t>Наказания для несовершеннолетних и меры воспитательного </a:t>
            </a:r>
            <a:r>
              <a:rPr lang="ru-RU" sz="3600" b="1" dirty="0" smtClean="0">
                <a:solidFill>
                  <a:schemeClr val="bg1"/>
                </a:solidFill>
              </a:rPr>
              <a:t>воздействия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330" y="1700808"/>
            <a:ext cx="3050502" cy="5157936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400" b="1" dirty="0">
                <a:solidFill>
                  <a:schemeClr val="bg1"/>
                </a:solidFill>
              </a:rPr>
              <a:t>Виды наказаний </a:t>
            </a:r>
            <a:r>
              <a:rPr lang="ru-RU" sz="3400" b="1" dirty="0" smtClean="0">
                <a:solidFill>
                  <a:schemeClr val="bg1"/>
                </a:solidFill>
              </a:rPr>
              <a:t>    (</a:t>
            </a:r>
            <a:r>
              <a:rPr lang="ru-RU" sz="3400" b="1" dirty="0">
                <a:solidFill>
                  <a:schemeClr val="bg1"/>
                </a:solidFill>
              </a:rPr>
              <a:t>ст. 88 УК РФ):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Штраф</a:t>
            </a:r>
            <a:endParaRPr lang="ru-RU" dirty="0">
              <a:solidFill>
                <a:schemeClr val="bg1"/>
              </a:solidFill>
            </a:endParaRP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Лишение </a:t>
            </a:r>
            <a:r>
              <a:rPr lang="ru-RU" dirty="0">
                <a:solidFill>
                  <a:schemeClr val="bg1"/>
                </a:solidFill>
              </a:rPr>
              <a:t>права заниматься определенной деятельностью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Обязательные </a:t>
            </a:r>
            <a:r>
              <a:rPr lang="ru-RU" dirty="0">
                <a:solidFill>
                  <a:schemeClr val="bg1"/>
                </a:solidFill>
              </a:rPr>
              <a:t>работы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Исправительные </a:t>
            </a:r>
            <a:r>
              <a:rPr lang="ru-RU" dirty="0">
                <a:solidFill>
                  <a:schemeClr val="bg1"/>
                </a:solidFill>
              </a:rPr>
              <a:t>работы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Ограничение </a:t>
            </a:r>
            <a:r>
              <a:rPr lang="ru-RU" dirty="0">
                <a:solidFill>
                  <a:schemeClr val="bg1"/>
                </a:solidFill>
              </a:rPr>
              <a:t>свободы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Лишение </a:t>
            </a:r>
            <a:r>
              <a:rPr lang="ru-RU" dirty="0">
                <a:solidFill>
                  <a:schemeClr val="bg1"/>
                </a:solidFill>
              </a:rPr>
              <a:t>свободы на определенный </a:t>
            </a:r>
            <a:r>
              <a:rPr lang="ru-RU" dirty="0" smtClean="0">
                <a:solidFill>
                  <a:schemeClr val="bg1"/>
                </a:solidFill>
              </a:rPr>
              <a:t>срок.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3059832" y="3212976"/>
            <a:ext cx="6084168" cy="364576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400" b="1" dirty="0">
                <a:solidFill>
                  <a:schemeClr val="bg1"/>
                </a:solidFill>
              </a:rPr>
              <a:t>Принудительные меры воспитательного воздействия (ст. 90 УК РФ):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Предупреждение</a:t>
            </a:r>
            <a:r>
              <a:rPr lang="ru-RU" dirty="0">
                <a:solidFill>
                  <a:schemeClr val="bg1"/>
                </a:solidFill>
              </a:rPr>
              <a:t>.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Передача </a:t>
            </a:r>
            <a:r>
              <a:rPr lang="ru-RU" dirty="0">
                <a:solidFill>
                  <a:schemeClr val="bg1"/>
                </a:solidFill>
              </a:rPr>
              <a:t>под надзор родителей или </a:t>
            </a:r>
            <a:r>
              <a:rPr lang="ru-RU" dirty="0" err="1">
                <a:solidFill>
                  <a:schemeClr val="bg1"/>
                </a:solidFill>
              </a:rPr>
              <a:t>спецоргана</a:t>
            </a:r>
            <a:r>
              <a:rPr lang="ru-RU" dirty="0">
                <a:solidFill>
                  <a:schemeClr val="bg1"/>
                </a:solidFill>
              </a:rPr>
              <a:t>.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Обязанность </a:t>
            </a:r>
            <a:r>
              <a:rPr lang="ru-RU" dirty="0">
                <a:solidFill>
                  <a:schemeClr val="bg1"/>
                </a:solidFill>
              </a:rPr>
              <a:t>загладить причиненный вред.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Ограничение </a:t>
            </a:r>
            <a:r>
              <a:rPr lang="ru-RU" dirty="0">
                <a:solidFill>
                  <a:schemeClr val="bg1"/>
                </a:solidFill>
              </a:rPr>
              <a:t>досуга и установление особых требований к поведению (запрет посещения определенных мест, ограничение пребывания вне дома и т.д</a:t>
            </a:r>
            <a:r>
              <a:rPr lang="ru-RU" dirty="0" smtClean="0">
                <a:solidFill>
                  <a:schemeClr val="bg1"/>
                </a:solidFill>
              </a:rPr>
              <a:t>.).</a:t>
            </a:r>
            <a:endParaRPr lang="ru-RU" dirty="0"/>
          </a:p>
        </p:txBody>
      </p:sp>
      <p:pic>
        <p:nvPicPr>
          <p:cNvPr id="5123" name="Picture 3" descr="Sticker Maker - Джентльмены удач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577" y="619370"/>
            <a:ext cx="3091423" cy="259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189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768" y="0"/>
            <a:ext cx="4123184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Выводы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152" y="908720"/>
            <a:ext cx="4330824" cy="59492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chemeClr val="bg1"/>
                </a:solidFill>
              </a:rPr>
              <a:t>Уголовное право — важнейший инструмент борьбы с преступностью и защиты прав граждан.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chemeClr val="bg1"/>
                </a:solidFill>
              </a:rPr>
              <a:t>Его принципы гарантируют справедливость и законность при привлечении к ответственности.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chemeClr val="bg1"/>
                </a:solidFill>
              </a:rPr>
              <a:t>Законодательство учитывает особый статус несовершеннолетних, делая акцент на исправлении, а не на наказании.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chemeClr val="bg1"/>
                </a:solidFill>
              </a:rPr>
              <a:t>Знание основ уголовного права является частью правовой культуры каждого гражданина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Picture 2" descr="Джентельмены удачи - смешной стикер пак для Телеграм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7904" y="908720"/>
            <a:ext cx="5676900" cy="56769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1243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768" y="0"/>
            <a:ext cx="9127232" cy="83671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Вопросы для повторения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38606" y="692696"/>
            <a:ext cx="9105393" cy="6165304"/>
          </a:xfrm>
        </p:spPr>
        <p:txBody>
          <a:bodyPr>
            <a:normAutofit fontScale="92500"/>
          </a:bodyPr>
          <a:lstStyle/>
          <a:p>
            <a:pPr marL="446088" indent="-4460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Что такое уголовное право?</a:t>
            </a:r>
          </a:p>
          <a:p>
            <a:pPr marL="446088" indent="-4460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Перечислите и охарактеризуйте принципы </a:t>
            </a:r>
            <a:r>
              <a:rPr lang="ru-RU" sz="2400" dirty="0">
                <a:solidFill>
                  <a:schemeClr val="bg1"/>
                </a:solidFill>
              </a:rPr>
              <a:t>уголовного </a:t>
            </a:r>
            <a:r>
              <a:rPr lang="ru-RU" sz="2400" dirty="0" smtClean="0">
                <a:solidFill>
                  <a:schemeClr val="bg1"/>
                </a:solidFill>
              </a:rPr>
              <a:t>права.</a:t>
            </a:r>
          </a:p>
          <a:p>
            <a:pPr marL="446088" indent="-4460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Что такое </a:t>
            </a:r>
            <a:r>
              <a:rPr lang="ru-RU" sz="2400" dirty="0" smtClean="0">
                <a:solidFill>
                  <a:schemeClr val="bg1"/>
                </a:solidFill>
              </a:rPr>
              <a:t>преступление? Перечислите его признаки.</a:t>
            </a:r>
          </a:p>
          <a:p>
            <a:pPr marL="446088" indent="-4460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Перечислите виды преступлений, классифицируя их </a:t>
            </a:r>
            <a:r>
              <a:rPr lang="ru-RU" sz="2400" dirty="0">
                <a:solidFill>
                  <a:schemeClr val="bg1"/>
                </a:solidFill>
              </a:rPr>
              <a:t>по </a:t>
            </a:r>
            <a:r>
              <a:rPr lang="ru-RU" sz="2400" dirty="0" smtClean="0">
                <a:solidFill>
                  <a:schemeClr val="bg1"/>
                </a:solidFill>
              </a:rPr>
              <a:t>тяжести.</a:t>
            </a:r>
          </a:p>
          <a:p>
            <a:pPr marL="446088" indent="-4460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Перечислите виды преступлений, классифицируя их по </a:t>
            </a:r>
            <a:r>
              <a:rPr lang="ru-RU" sz="2400" dirty="0" smtClean="0">
                <a:solidFill>
                  <a:schemeClr val="bg1"/>
                </a:solidFill>
              </a:rPr>
              <a:t>объекту посягательства.</a:t>
            </a:r>
          </a:p>
          <a:p>
            <a:pPr marL="446088" indent="-4460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Что такое </a:t>
            </a:r>
            <a:r>
              <a:rPr lang="ru-RU" sz="2400" dirty="0" smtClean="0">
                <a:solidFill>
                  <a:schemeClr val="bg1"/>
                </a:solidFill>
              </a:rPr>
              <a:t>уголовная ответственность? В чем заключаются ее цели?</a:t>
            </a:r>
          </a:p>
          <a:p>
            <a:pPr marL="446088" indent="-4460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Перечислите </a:t>
            </a:r>
            <a:r>
              <a:rPr lang="ru-RU" sz="2400" dirty="0" smtClean="0">
                <a:solidFill>
                  <a:schemeClr val="bg1"/>
                </a:solidFill>
              </a:rPr>
              <a:t>виды </a:t>
            </a:r>
            <a:r>
              <a:rPr lang="ru-RU" sz="2400" dirty="0">
                <a:solidFill>
                  <a:schemeClr val="bg1"/>
                </a:solidFill>
              </a:rPr>
              <a:t>уголовных </a:t>
            </a:r>
            <a:r>
              <a:rPr lang="ru-RU" sz="2400" dirty="0" smtClean="0">
                <a:solidFill>
                  <a:schemeClr val="bg1"/>
                </a:solidFill>
              </a:rPr>
              <a:t>наказаний, разделив их на основные и дополнительные.</a:t>
            </a:r>
          </a:p>
          <a:p>
            <a:pPr marL="446088" indent="-4460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В чем заключаются особенности </a:t>
            </a:r>
            <a:r>
              <a:rPr lang="ru-RU" sz="2400" dirty="0">
                <a:solidFill>
                  <a:schemeClr val="bg1"/>
                </a:solidFill>
              </a:rPr>
              <a:t>уголовной ответственности </a:t>
            </a:r>
            <a:r>
              <a:rPr lang="ru-RU" sz="2400" dirty="0" smtClean="0">
                <a:solidFill>
                  <a:schemeClr val="bg1"/>
                </a:solidFill>
              </a:rPr>
              <a:t>несовершеннолетних?</a:t>
            </a:r>
          </a:p>
          <a:p>
            <a:pPr marL="446088" indent="-4460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Перечислите </a:t>
            </a:r>
            <a:r>
              <a:rPr lang="ru-RU" sz="2400" dirty="0" smtClean="0">
                <a:solidFill>
                  <a:schemeClr val="bg1"/>
                </a:solidFill>
              </a:rPr>
              <a:t>наказания и </a:t>
            </a:r>
            <a:r>
              <a:rPr lang="ru-RU" sz="2400" dirty="0">
                <a:solidFill>
                  <a:schemeClr val="bg1"/>
                </a:solidFill>
              </a:rPr>
              <a:t>меры воспитательного </a:t>
            </a:r>
            <a:r>
              <a:rPr lang="ru-RU" sz="2400" dirty="0" smtClean="0">
                <a:solidFill>
                  <a:schemeClr val="bg1"/>
                </a:solidFill>
              </a:rPr>
              <a:t>воздействия для несовершеннолетних.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89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Домашнее задание 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40768"/>
            <a:ext cx="8643998" cy="5071147"/>
          </a:xfrm>
        </p:spPr>
        <p:txBody>
          <a:bodyPr>
            <a:noAutofit/>
          </a:bodyPr>
          <a:lstStyle/>
          <a:p>
            <a:pPr marL="484188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Б.И. Федоров. Обществознание. Учебник для СПО ,        </a:t>
            </a:r>
            <a:r>
              <a:rPr lang="ru-RU" sz="2400" dirty="0" smtClean="0">
                <a:solidFill>
                  <a:schemeClr val="bg1"/>
                </a:solidFill>
              </a:rPr>
              <a:t>6.5, 6.6</a:t>
            </a:r>
            <a:endParaRPr lang="ru-RU" sz="24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268760"/>
            <a:ext cx="27813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592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978080" cy="764704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План: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544616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Уголовное право как отрасль </a:t>
            </a:r>
            <a:r>
              <a:rPr lang="ru-RU" sz="2400" dirty="0" smtClean="0">
                <a:solidFill>
                  <a:schemeClr val="bg1"/>
                </a:solidFill>
              </a:rPr>
              <a:t>права. Принципы </a:t>
            </a:r>
            <a:r>
              <a:rPr lang="ru-RU" sz="2400" dirty="0">
                <a:solidFill>
                  <a:schemeClr val="bg1"/>
                </a:solidFill>
              </a:rPr>
              <a:t>уголовного </a:t>
            </a:r>
            <a:r>
              <a:rPr lang="ru-RU" sz="2400" dirty="0" smtClean="0">
                <a:solidFill>
                  <a:schemeClr val="bg1"/>
                </a:solidFill>
              </a:rPr>
              <a:t>права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Что такое преступление</a:t>
            </a:r>
            <a:r>
              <a:rPr lang="ru-RU" sz="2400" dirty="0" smtClean="0">
                <a:solidFill>
                  <a:schemeClr val="bg1"/>
                </a:solidFill>
              </a:rPr>
              <a:t>?</a:t>
            </a:r>
            <a:r>
              <a:rPr lang="ru-RU" sz="2400" dirty="0">
                <a:solidFill>
                  <a:schemeClr val="bg1"/>
                </a:solidFill>
              </a:rPr>
              <a:t> Виды преступлений</a:t>
            </a:r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Уголовная </a:t>
            </a:r>
            <a:r>
              <a:rPr lang="ru-RU" sz="2400" dirty="0">
                <a:solidFill>
                  <a:schemeClr val="bg1"/>
                </a:solidFill>
              </a:rPr>
              <a:t>ответственность и ее </a:t>
            </a:r>
            <a:r>
              <a:rPr lang="ru-RU" sz="2400" dirty="0" smtClean="0">
                <a:solidFill>
                  <a:schemeClr val="bg1"/>
                </a:solidFill>
              </a:rPr>
              <a:t>цели.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Система и виды уголовных </a:t>
            </a:r>
            <a:r>
              <a:rPr lang="ru-RU" sz="2400" dirty="0" smtClean="0">
                <a:solidFill>
                  <a:schemeClr val="bg1"/>
                </a:solidFill>
              </a:rPr>
              <a:t>наказаний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Особенности уголовной ответственности </a:t>
            </a:r>
            <a:r>
              <a:rPr lang="ru-RU" sz="2400" dirty="0" smtClean="0">
                <a:solidFill>
                  <a:schemeClr val="bg1"/>
                </a:solidFill>
              </a:rPr>
              <a:t>несовершеннолетних.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Уголовное право как отрасль права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3960440" cy="518457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b="1" dirty="0">
                <a:solidFill>
                  <a:schemeClr val="bg1"/>
                </a:solidFill>
              </a:rPr>
              <a:t>Уголовное право</a:t>
            </a:r>
            <a:r>
              <a:rPr lang="ru-RU" dirty="0">
                <a:solidFill>
                  <a:schemeClr val="bg1"/>
                </a:solidFill>
              </a:rPr>
              <a:t> — это отрасль права, представляющая собой совокупность юридических норм, определяющих преступность и наказуемость деяний, основания уголовной ответственности, систему наказаний, порядок и условия освобождения от ответственности и наказания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5" name="Picture 10" descr="Джентельмены удачи - смешной стикер пак для Телеграм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5856" y="1124744"/>
            <a:ext cx="5976663" cy="59766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7847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42" y="0"/>
            <a:ext cx="4129810" cy="148478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Принципы уголовного права </a:t>
            </a:r>
            <a:r>
              <a:rPr lang="ru-RU" sz="3600" b="1" dirty="0" smtClean="0">
                <a:solidFill>
                  <a:schemeClr val="bg1"/>
                </a:solidFill>
              </a:rPr>
              <a:t/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(</a:t>
            </a:r>
            <a:r>
              <a:rPr lang="ru-RU" sz="2400" b="1" dirty="0">
                <a:solidFill>
                  <a:schemeClr val="bg1"/>
                </a:solidFill>
              </a:rPr>
              <a:t>ст. 3-7 УК РФ)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142" y="1484784"/>
            <a:ext cx="4849890" cy="5373217"/>
          </a:xfrm>
        </p:spPr>
        <p:txBody>
          <a:bodyPr>
            <a:noAutofit/>
          </a:bodyPr>
          <a:lstStyle/>
          <a:p>
            <a:pPr marL="358775" indent="-358775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b="1" dirty="0">
                <a:solidFill>
                  <a:schemeClr val="bg1"/>
                </a:solidFill>
              </a:rPr>
              <a:t>Принцип законности:</a:t>
            </a:r>
            <a:r>
              <a:rPr lang="ru-RU" sz="1800" dirty="0">
                <a:solidFill>
                  <a:schemeClr val="bg1"/>
                </a:solidFill>
              </a:rPr>
              <a:t> Преступность деяния, его наказуемость и иные последствия определяются только УК РФ. Применение закона по аналогии не допускается .</a:t>
            </a:r>
          </a:p>
          <a:p>
            <a:pPr marL="358775" indent="-358775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b="1" dirty="0">
                <a:solidFill>
                  <a:schemeClr val="bg1"/>
                </a:solidFill>
              </a:rPr>
              <a:t>Принцип равенства граждан перед законом:</a:t>
            </a:r>
            <a:r>
              <a:rPr lang="ru-RU" sz="1800" dirty="0">
                <a:solidFill>
                  <a:schemeClr val="bg1"/>
                </a:solidFill>
              </a:rPr>
              <a:t> Лица, совершившие преступление, равны перед законом независимо от пола, расы, национальности, языка, происхождения, имущественного и должностного положения и других обстоятельств 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</a:p>
          <a:p>
            <a:pPr marL="358775" indent="-358775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b="1" dirty="0">
                <a:solidFill>
                  <a:schemeClr val="bg1"/>
                </a:solidFill>
              </a:rPr>
              <a:t>Принцип вины: </a:t>
            </a:r>
            <a:r>
              <a:rPr lang="ru-RU" sz="1800" dirty="0">
                <a:solidFill>
                  <a:schemeClr val="bg1"/>
                </a:solidFill>
              </a:rPr>
              <a:t>Лицо подлежит уголовной ответственности только за те деяния и последствия, в отношении которых установлена его вина. Объективное вменение (невиновное причинение вреда) </a:t>
            </a:r>
            <a:r>
              <a:rPr lang="ru-RU" sz="1800" dirty="0" smtClean="0">
                <a:solidFill>
                  <a:schemeClr val="bg1"/>
                </a:solidFill>
              </a:rPr>
              <a:t>запрещено.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700803" y="2708920"/>
            <a:ext cx="4427984" cy="4149080"/>
          </a:xfrm>
        </p:spPr>
        <p:txBody>
          <a:bodyPr>
            <a:normAutofit fontScale="62500" lnSpcReduction="20000"/>
          </a:bodyPr>
          <a:lstStyle/>
          <a:p>
            <a:pPr marL="35877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4"/>
            </a:pPr>
            <a:r>
              <a:rPr lang="ru-RU" b="1" dirty="0">
                <a:solidFill>
                  <a:schemeClr val="bg1"/>
                </a:solidFill>
              </a:rPr>
              <a:t>Принцип справедливости: </a:t>
            </a:r>
            <a:r>
              <a:rPr lang="ru-RU" dirty="0">
                <a:solidFill>
                  <a:schemeClr val="bg1"/>
                </a:solidFill>
              </a:rPr>
              <a:t>Наказание должно соответствовать характеру и степени общественной опасности преступления, обстоятельствам его совершения и личности виновного. Никто не может нести уголовную ответственность дважды за одно и то же преступление .</a:t>
            </a:r>
          </a:p>
          <a:p>
            <a:pPr marL="35877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4"/>
            </a:pPr>
            <a:r>
              <a:rPr lang="ru-RU" b="1" dirty="0">
                <a:solidFill>
                  <a:schemeClr val="bg1"/>
                </a:solidFill>
              </a:rPr>
              <a:t>Принцип гуманизма: </a:t>
            </a:r>
            <a:r>
              <a:rPr lang="ru-RU" dirty="0">
                <a:solidFill>
                  <a:schemeClr val="bg1"/>
                </a:solidFill>
              </a:rPr>
              <a:t>Наказание не имеет целью причинение физических страданий или унижение человеческого достоинства. Уголовное право обеспечивает безопасность человека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4427984" y="226385"/>
            <a:ext cx="4572000" cy="646331"/>
          </a:xfrm>
          <a:prstGeom prst="wedgeRectCallout">
            <a:avLst>
              <a:gd name="adj1" fmla="val -62023"/>
              <a:gd name="adj2" fmla="val 183"/>
            </a:avLst>
          </a:prstGeom>
          <a:ln w="25400">
            <a:solidFill>
              <a:schemeClr val="bg1"/>
            </a:solidFill>
          </a:ln>
        </p:spPr>
        <p:txBody>
          <a:bodyPr>
            <a:spAutoFit/>
          </a:bodyPr>
          <a:lstStyle/>
          <a:p>
            <a:r>
              <a:rPr lang="ru-RU" i="1" dirty="0">
                <a:solidFill>
                  <a:schemeClr val="bg1"/>
                </a:solidFill>
              </a:rPr>
              <a:t>Принципы — это основополагающие идеи, на которых строится уголовное право.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79181" y="872716"/>
            <a:ext cx="2271228" cy="1938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04483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162"/>
            <a:ext cx="5364088" cy="81555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Что такое преступление?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0" y="843608"/>
            <a:ext cx="7308304" cy="2448272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800" b="1" dirty="0">
                <a:solidFill>
                  <a:schemeClr val="bg1"/>
                </a:solidFill>
              </a:rPr>
              <a:t>Определение (ст. 14 УК РФ):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Преступлением </a:t>
            </a:r>
            <a:r>
              <a:rPr lang="ru-RU" dirty="0">
                <a:solidFill>
                  <a:schemeClr val="bg1"/>
                </a:solidFill>
              </a:rPr>
              <a:t>признается виновно совершенное общественно опасное деяние, запрещенное УК РФ под угрозой </a:t>
            </a:r>
            <a:r>
              <a:rPr lang="ru-RU" dirty="0" smtClean="0">
                <a:solidFill>
                  <a:schemeClr val="bg1"/>
                </a:solidFill>
              </a:rPr>
              <a:t>наказания.</a:t>
            </a: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Важное </a:t>
            </a:r>
            <a:r>
              <a:rPr lang="ru-RU" dirty="0">
                <a:solidFill>
                  <a:schemeClr val="bg1"/>
                </a:solidFill>
              </a:rPr>
              <a:t>примечание: Не является преступлением действие (бездействие), хотя формально и содержащее признаки деяния, но в силу малозначительности не представляющее общественной </a:t>
            </a:r>
            <a:r>
              <a:rPr lang="ru-RU" dirty="0" smtClean="0">
                <a:solidFill>
                  <a:schemeClr val="bg1"/>
                </a:solidFill>
              </a:rPr>
              <a:t>опасности.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4139952" y="3284984"/>
            <a:ext cx="5004048" cy="3548541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800" b="1" dirty="0">
                <a:solidFill>
                  <a:schemeClr val="bg1"/>
                </a:solidFill>
              </a:rPr>
              <a:t>Основные признаки </a:t>
            </a:r>
            <a:r>
              <a:rPr lang="ru-RU" sz="3800" b="1" dirty="0" smtClean="0">
                <a:solidFill>
                  <a:schemeClr val="bg1"/>
                </a:solidFill>
              </a:rPr>
              <a:t>преступления:</a:t>
            </a:r>
            <a:endParaRPr lang="ru-RU" sz="3800" b="1" dirty="0">
              <a:solidFill>
                <a:schemeClr val="bg1"/>
              </a:solidFill>
            </a:endParaRP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b="1" dirty="0" smtClean="0">
                <a:solidFill>
                  <a:schemeClr val="bg1"/>
                </a:solidFill>
              </a:rPr>
              <a:t>Общественная </a:t>
            </a:r>
            <a:r>
              <a:rPr lang="ru-RU" b="1" dirty="0">
                <a:solidFill>
                  <a:schemeClr val="bg1"/>
                </a:solidFill>
              </a:rPr>
              <a:t>опасность: </a:t>
            </a:r>
            <a:r>
              <a:rPr lang="ru-RU" dirty="0">
                <a:solidFill>
                  <a:schemeClr val="bg1"/>
                </a:solidFill>
              </a:rPr>
              <a:t>Деяние причиняет вред или создает угрозу причинения вреда личности, обществу или государству.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b="1" dirty="0" smtClean="0">
                <a:solidFill>
                  <a:schemeClr val="bg1"/>
                </a:solidFill>
              </a:rPr>
              <a:t>Противоправность</a:t>
            </a:r>
            <a:r>
              <a:rPr lang="ru-RU" b="1" dirty="0">
                <a:solidFill>
                  <a:schemeClr val="bg1"/>
                </a:solidFill>
              </a:rPr>
              <a:t>:</a:t>
            </a:r>
            <a:r>
              <a:rPr lang="ru-RU" dirty="0">
                <a:solidFill>
                  <a:schemeClr val="bg1"/>
                </a:solidFill>
              </a:rPr>
              <a:t> Деяние прямо запрещено уголовным законом.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b="1" dirty="0" smtClean="0">
                <a:solidFill>
                  <a:schemeClr val="bg1"/>
                </a:solidFill>
              </a:rPr>
              <a:t>Виновность</a:t>
            </a:r>
            <a:r>
              <a:rPr lang="ru-RU" b="1" dirty="0">
                <a:solidFill>
                  <a:schemeClr val="bg1"/>
                </a:solidFill>
              </a:rPr>
              <a:t>:</a:t>
            </a:r>
            <a:r>
              <a:rPr lang="ru-RU" dirty="0">
                <a:solidFill>
                  <a:schemeClr val="bg1"/>
                </a:solidFill>
              </a:rPr>
              <a:t> Деяние совершено умышленно или по неосторожности.</a:t>
            </a:r>
          </a:p>
          <a:p>
            <a:pPr marL="339725" indent="-3397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b="1" dirty="0" smtClean="0">
                <a:solidFill>
                  <a:schemeClr val="bg1"/>
                </a:solidFill>
              </a:rPr>
              <a:t>Наказуемость</a:t>
            </a:r>
            <a:r>
              <a:rPr lang="ru-RU" b="1" dirty="0">
                <a:solidFill>
                  <a:schemeClr val="bg1"/>
                </a:solidFill>
              </a:rPr>
              <a:t>:</a:t>
            </a:r>
            <a:r>
              <a:rPr lang="ru-RU" dirty="0">
                <a:solidFill>
                  <a:schemeClr val="bg1"/>
                </a:solidFill>
              </a:rPr>
              <a:t> За совершение деяния предусмотрено уголовное наказание.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59056"/>
            <a:ext cx="437664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1622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60" y="10277"/>
            <a:ext cx="9125339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Виды </a:t>
            </a:r>
            <a:r>
              <a:rPr lang="ru-RU" sz="3200" b="1" dirty="0" smtClean="0">
                <a:solidFill>
                  <a:schemeClr val="bg1"/>
                </a:solidFill>
              </a:rPr>
              <a:t>преступлений (классификация </a:t>
            </a:r>
            <a:r>
              <a:rPr lang="ru-RU" sz="3200" b="1" dirty="0">
                <a:solidFill>
                  <a:schemeClr val="bg1"/>
                </a:solidFill>
              </a:rPr>
              <a:t>по тяжести</a:t>
            </a:r>
            <a:r>
              <a:rPr lang="ru-RU" sz="3200" b="1" dirty="0" smtClean="0">
                <a:solidFill>
                  <a:schemeClr val="bg1"/>
                </a:solidFill>
              </a:rPr>
              <a:t>)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Категории преступлений (ст. 15 УК РФ)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988891"/>
              </p:ext>
            </p:extLst>
          </p:nvPr>
        </p:nvGraphicFramePr>
        <p:xfrm>
          <a:off x="260849" y="1268761"/>
          <a:ext cx="8640960" cy="4620920"/>
        </p:xfrm>
        <a:graphic>
          <a:graphicData uri="http://schemas.openxmlformats.org/drawingml/2006/table">
            <a:tbl>
              <a:tblPr/>
              <a:tblGrid>
                <a:gridCol w="2880320">
                  <a:extLst>
                    <a:ext uri="{9D8B030D-6E8A-4147-A177-3AD203B41FA5}">
                      <a16:colId xmlns:a16="http://schemas.microsoft.com/office/drawing/2014/main" val="3795208276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1005536946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1354406219"/>
                    </a:ext>
                  </a:extLst>
                </a:gridCol>
              </a:tblGrid>
              <a:tr h="100621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Категория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Форма вины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Максимальное наказание (лишение свободы)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642251028"/>
                  </a:ext>
                </a:extLst>
              </a:tr>
              <a:tr h="583102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bg1"/>
                          </a:solidFill>
                        </a:rPr>
                        <a:t>Небольшой тяжести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Умысел / Неосторожность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До 3 лет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613265660"/>
                  </a:ext>
                </a:extLst>
              </a:tr>
              <a:tr h="574981">
                <a:tc rowSpan="2"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bg1"/>
                          </a:solidFill>
                        </a:rPr>
                        <a:t>Средней тяжести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Умысел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solidFill>
                            <a:schemeClr val="bg1"/>
                          </a:solidFill>
                        </a:rPr>
                        <a:t>До 5 лет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653661909"/>
                  </a:ext>
                </a:extLst>
              </a:tr>
              <a:tr h="574981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Неосторожность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solidFill>
                            <a:schemeClr val="bg1"/>
                          </a:solidFill>
                        </a:rPr>
                        <a:t>&gt; 3 лет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6369151"/>
                  </a:ext>
                </a:extLst>
              </a:tr>
              <a:tr h="574981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bg1"/>
                          </a:solidFill>
                        </a:rPr>
                        <a:t>Тяжкие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Умысел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solidFill>
                            <a:schemeClr val="bg1"/>
                          </a:solidFill>
                        </a:rPr>
                        <a:t>До 10 лет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88170334"/>
                  </a:ext>
                </a:extLst>
              </a:tr>
              <a:tr h="1006217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bg1"/>
                          </a:solidFill>
                        </a:rPr>
                        <a:t>Особо тяжкие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Умысел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Свыше 10 лет или более строгое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14807679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6009475"/>
            <a:ext cx="911480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ЗАДАНИЕ: Найдите и запишите в тетрадь примеры преступлений по каждой из приведенных выше категорий / время выполнения 15 минут </a:t>
            </a:r>
            <a:endParaRPr lang="ru-RU" sz="20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203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436096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Виды преступлений </a:t>
            </a:r>
            <a:r>
              <a:rPr lang="ru-RU" sz="3600" b="1" dirty="0" smtClean="0">
                <a:solidFill>
                  <a:schemeClr val="bg1"/>
                </a:solidFill>
              </a:rPr>
              <a:t/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(</a:t>
            </a:r>
            <a:r>
              <a:rPr lang="ru-RU" sz="2400" b="1" dirty="0">
                <a:solidFill>
                  <a:schemeClr val="bg1"/>
                </a:solidFill>
              </a:rPr>
              <a:t>По объекту посягательства</a:t>
            </a:r>
            <a:r>
              <a:rPr lang="ru-RU" sz="2400" b="1" dirty="0" smtClean="0">
                <a:solidFill>
                  <a:schemeClr val="bg1"/>
                </a:solidFill>
              </a:rPr>
              <a:t>)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0" y="1143000"/>
            <a:ext cx="5148064" cy="571500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Против жизни и здоровья (убийство, побои).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Против свободы, чести и достоинства личности (похищение человека, клевета).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Против половой неприкосновенности (изнасилование).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Против собственности (кража, грабеж, разбой).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Против общественной безопасности (терроризм, бандитизм).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Против государственной власти (</a:t>
            </a:r>
            <a:r>
              <a:rPr lang="ru-RU" dirty="0" err="1">
                <a:solidFill>
                  <a:schemeClr val="bg1"/>
                </a:solidFill>
              </a:rPr>
              <a:t>госизмена</a:t>
            </a:r>
            <a:r>
              <a:rPr lang="ru-RU" dirty="0">
                <a:solidFill>
                  <a:schemeClr val="bg1"/>
                </a:solidFill>
              </a:rPr>
              <a:t>, шпионаж).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Против военной службы (дезертирство).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</a:rPr>
              <a:t>Против мира и безопасности человечества (экоцид, геноцид</a:t>
            </a:r>
            <a:r>
              <a:rPr lang="ru-RU" dirty="0" smtClean="0">
                <a:solidFill>
                  <a:schemeClr val="bg1"/>
                </a:solidFill>
              </a:rPr>
              <a:t>).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6" name="Picture 5" descr="Набор стикеров для Telegram «Джентельмены удачи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5976" y="980728"/>
            <a:ext cx="4972371" cy="53324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2027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Уголовная ответственность и ее цели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-13254" y="1052736"/>
            <a:ext cx="7105533" cy="1584176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 smtClean="0">
                <a:solidFill>
                  <a:schemeClr val="bg1"/>
                </a:solidFill>
              </a:rPr>
              <a:t>Уголовная </a:t>
            </a:r>
            <a:r>
              <a:rPr lang="ru-RU" dirty="0">
                <a:solidFill>
                  <a:schemeClr val="bg1"/>
                </a:solidFill>
              </a:rPr>
              <a:t>ответственность — это обязанность лица, совершившего преступление, претерпеть неблагоприятные последствия, предусмотренные уголовным законом (государственное осуждение, наказание, судимость</a:t>
            </a:r>
            <a:r>
              <a:rPr lang="ru-RU" dirty="0" smtClean="0">
                <a:solidFill>
                  <a:schemeClr val="bg1"/>
                </a:solidFill>
              </a:rPr>
              <a:t>).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499992" y="3429001"/>
            <a:ext cx="4567808" cy="340439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>
                <a:solidFill>
                  <a:schemeClr val="bg1"/>
                </a:solidFill>
              </a:rPr>
              <a:t>Цели наказания (ст. 43 УК РФ):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Восстановление </a:t>
            </a:r>
            <a:r>
              <a:rPr lang="ru-RU" dirty="0">
                <a:solidFill>
                  <a:schemeClr val="bg1"/>
                </a:solidFill>
              </a:rPr>
              <a:t>социальной справедливости.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Исправление </a:t>
            </a:r>
            <a:r>
              <a:rPr lang="ru-RU" dirty="0">
                <a:solidFill>
                  <a:schemeClr val="bg1"/>
                </a:solidFill>
              </a:rPr>
              <a:t>осужденного.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Предупреждение </a:t>
            </a:r>
            <a:r>
              <a:rPr lang="ru-RU" dirty="0">
                <a:solidFill>
                  <a:schemeClr val="bg1"/>
                </a:solidFill>
              </a:rPr>
              <a:t>совершения новых преступлений (как самим осужденным — специальная превенция, так и иными лицами — общая превенция</a:t>
            </a:r>
            <a:r>
              <a:rPr lang="ru-RU" dirty="0" smtClean="0">
                <a:solidFill>
                  <a:schemeClr val="bg1"/>
                </a:solidFill>
              </a:rPr>
              <a:t>).</a:t>
            </a:r>
            <a:endParaRPr lang="ru-RU" dirty="0"/>
          </a:p>
        </p:txBody>
      </p:sp>
      <p:pic>
        <p:nvPicPr>
          <p:cNvPr id="9" name="Picture 4" descr="Стикеры телеграм @animesticks :: Джентльмены удач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955" y="2420888"/>
            <a:ext cx="4437112" cy="4437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38744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14" y="0"/>
            <a:ext cx="4976834" cy="1844824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Система и виды уголовных </a:t>
            </a:r>
            <a:r>
              <a:rPr lang="ru-RU" sz="3600" b="1" dirty="0" smtClean="0">
                <a:solidFill>
                  <a:schemeClr val="bg1"/>
                </a:solidFill>
              </a:rPr>
              <a:t>наказаний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2700" dirty="0">
                <a:solidFill>
                  <a:schemeClr val="bg1"/>
                </a:solidFill>
              </a:rPr>
              <a:t>Виды наказаний (ст. 44 УК РФ)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0" y="2276872"/>
            <a:ext cx="3491880" cy="458112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b="1" dirty="0">
                <a:solidFill>
                  <a:schemeClr val="bg1"/>
                </a:solidFill>
              </a:rPr>
              <a:t>Основные</a:t>
            </a:r>
            <a:r>
              <a:rPr lang="ru-RU" sz="1800" dirty="0">
                <a:solidFill>
                  <a:schemeClr val="bg1"/>
                </a:solidFill>
              </a:rPr>
              <a:t> (назначаются только самостоятельно):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Обязательные работы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Исправительные работы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Ограничение по военной службе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Арест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Лишение свободы на срок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Пожизненное лишение свободы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Смертная казнь (в РФ действует мораторий)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3324335" y="3594111"/>
            <a:ext cx="5796136" cy="32403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b="1" dirty="0">
                <a:solidFill>
                  <a:schemeClr val="bg1"/>
                </a:solidFill>
              </a:rPr>
              <a:t>Основные и дополнительные</a:t>
            </a:r>
            <a:r>
              <a:rPr lang="ru-RU" sz="1800" dirty="0">
                <a:solidFill>
                  <a:schemeClr val="bg1"/>
                </a:solidFill>
              </a:rPr>
              <a:t> (могут назначаться и как самостоятельные, и как дополнение к основным):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Штраф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Лишение права занимать определенные должности или заниматься определенной деятельностью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b="1" dirty="0">
                <a:solidFill>
                  <a:schemeClr val="bg1"/>
                </a:solidFill>
              </a:rPr>
              <a:t>Дополнительные</a:t>
            </a:r>
            <a:r>
              <a:rPr lang="ru-RU" sz="1800" dirty="0">
                <a:solidFill>
                  <a:schemeClr val="bg1"/>
                </a:solidFill>
              </a:rPr>
              <a:t> (только в дополнение к основным):</a:t>
            </a:r>
          </a:p>
          <a:p>
            <a:pPr marL="631825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800" dirty="0">
                <a:solidFill>
                  <a:schemeClr val="bg1"/>
                </a:solidFill>
              </a:rPr>
              <a:t>Лишение специального, воинского или почетного </a:t>
            </a:r>
            <a:r>
              <a:rPr lang="ru-RU" sz="1800" dirty="0" smtClean="0">
                <a:solidFill>
                  <a:schemeClr val="bg1"/>
                </a:solidFill>
              </a:rPr>
              <a:t>звания</a:t>
            </a:r>
            <a:endParaRPr lang="ru-RU" sz="1800" dirty="0"/>
          </a:p>
        </p:txBody>
      </p:sp>
      <p:pic>
        <p:nvPicPr>
          <p:cNvPr id="7" name="Picture 2" descr="Набор стикеров для Telegram «Джентельмены удачи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0032" y="78320"/>
            <a:ext cx="3632126" cy="36321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08168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17449</TotalTime>
  <Words>976</Words>
  <Application>Microsoft Office PowerPoint</Application>
  <PresentationFormat>Экран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Раздел 6. Правовое регулирование общественных отношений в Российской Федерации</vt:lpstr>
      <vt:lpstr>План:</vt:lpstr>
      <vt:lpstr>Уголовное право как отрасль права</vt:lpstr>
      <vt:lpstr>Принципы уголовного права  (ст. 3-7 УК РФ)</vt:lpstr>
      <vt:lpstr>Что такое преступление?</vt:lpstr>
      <vt:lpstr>Виды преступлений (классификация по тяжести) Категории преступлений (ст. 15 УК РФ)</vt:lpstr>
      <vt:lpstr>Виды преступлений  (По объекту посягательства)</vt:lpstr>
      <vt:lpstr>Уголовная ответственность и ее цели</vt:lpstr>
      <vt:lpstr>Система и виды уголовных наказаний Виды наказаний (ст. 44 УК РФ)</vt:lpstr>
      <vt:lpstr>Особенности уголовной ответственности несовершеннолетних</vt:lpstr>
      <vt:lpstr>Наказания для несовершеннолетних и меры воспитательного воздействия</vt:lpstr>
      <vt:lpstr>Выводы</vt:lpstr>
      <vt:lpstr>Вопросы для повторения</vt:lpstr>
      <vt:lpstr>Домашнее задание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1 Человек и общество</dc:title>
  <dc:creator>BoSS</dc:creator>
  <cp:lastModifiedBy>Михаил Куконков</cp:lastModifiedBy>
  <cp:revision>509</cp:revision>
  <dcterms:created xsi:type="dcterms:W3CDTF">2018-07-24T14:39:12Z</dcterms:created>
  <dcterms:modified xsi:type="dcterms:W3CDTF">2026-02-17T13:21:42Z</dcterms:modified>
</cp:coreProperties>
</file>