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aRzKF4maIE" TargetMode="Externa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316835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«ИСПОЛЬЗОВАНИЕ СОВРЕМЕННЫХ ОБРАЗОВАТЕЛЬНЫХ ТЕХНОЛОГИЙ </a:t>
            </a:r>
            <a:br>
              <a:rPr lang="ru-RU" sz="3600" b="1" dirty="0" smtClean="0"/>
            </a:br>
            <a:r>
              <a:rPr lang="ru-RU" sz="3600" b="1" dirty="0" smtClean="0"/>
              <a:t>В ВОСПИТАНИИ ПАТРИОТИЧЕСКИХ ЧУВСТВ У ДЕТЕЙ </a:t>
            </a:r>
            <a:br>
              <a:rPr lang="ru-RU" sz="3600" b="1" dirty="0" smtClean="0"/>
            </a:br>
            <a:r>
              <a:rPr lang="ru-RU" sz="3600" b="1" dirty="0" smtClean="0"/>
              <a:t>ДОШКОЛЬНОГО ВОЗРАСТА»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858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59632" y="1268760"/>
            <a:ext cx="5616624" cy="53285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91000" crackSpacing="46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2" t="2890"/>
          <a:stretch/>
        </p:blipFill>
        <p:spPr>
          <a:xfrm>
            <a:off x="2246089" y="2024844"/>
            <a:ext cx="3643710" cy="38164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51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94" y="2792420"/>
            <a:ext cx="6096184" cy="40641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1" y="359985"/>
            <a:ext cx="3598250" cy="4464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0801" y="169462"/>
            <a:ext cx="911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«Внимательные глазки»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5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43608" y="157452"/>
            <a:ext cx="6912768" cy="6552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27684" y="740362"/>
            <a:ext cx="5544616" cy="538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91000" crackSpacing="46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2" t="2890"/>
          <a:stretch/>
        </p:blipFill>
        <p:spPr>
          <a:xfrm>
            <a:off x="2918759" y="1754471"/>
            <a:ext cx="3162465" cy="33123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917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675" y="620688"/>
            <a:ext cx="6996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МОСТОВСКИЙ РАЙОН</a:t>
            </a:r>
            <a:endParaRPr lang="ru-RU" sz="54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48032"/>
            <a:ext cx="5256584" cy="3572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2420888"/>
            <a:ext cx="3456383" cy="43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5103640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02" y="3501008"/>
            <a:ext cx="4788898" cy="3349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"/>
          <a:stretch/>
        </p:blipFill>
        <p:spPr>
          <a:xfrm>
            <a:off x="179511" y="3418973"/>
            <a:ext cx="2808313" cy="3371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21583" b="20174"/>
          <a:stretch/>
        </p:blipFill>
        <p:spPr>
          <a:xfrm>
            <a:off x="4475017" y="116632"/>
            <a:ext cx="453118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43608" y="157452"/>
            <a:ext cx="6912768" cy="6552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27684" y="740362"/>
            <a:ext cx="5544616" cy="538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10185" y="1481621"/>
            <a:ext cx="4201140" cy="39043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91000" crackSpacing="46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2" t="2890"/>
          <a:stretch/>
        </p:blipFill>
        <p:spPr>
          <a:xfrm>
            <a:off x="3133311" y="2002354"/>
            <a:ext cx="2733361" cy="28629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66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43608" y="157452"/>
            <a:ext cx="6912768" cy="6552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27684" y="740362"/>
            <a:ext cx="5544616" cy="538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10185" y="1481621"/>
            <a:ext cx="4201140" cy="39043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87824" y="2002354"/>
            <a:ext cx="2952328" cy="293881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91000" crackSpacing="46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2" t="2890"/>
          <a:stretch/>
        </p:blipFill>
        <p:spPr>
          <a:xfrm>
            <a:off x="3479617" y="2432461"/>
            <a:ext cx="1912076" cy="20027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75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2993"/>
            <a:ext cx="4824536" cy="6391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 trans="91000" crackSpacing="46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2" t="2890"/>
          <a:stretch/>
        </p:blipFill>
        <p:spPr>
          <a:xfrm>
            <a:off x="5580112" y="3140968"/>
            <a:ext cx="1912076" cy="2002710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24128" y="1772816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https://www.youtube.com/watch?v=SaRzKF4maIE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9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03484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92696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ПАРЦИАЛЬНЫЕ ПРОГРАММЫ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574790"/>
            <a:ext cx="892899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400" b="1" dirty="0" err="1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Ветохина</a:t>
            </a:r>
            <a:r>
              <a:rPr lang="ru-RU" sz="24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А.Я., Дмитриенко З.С., </a:t>
            </a:r>
            <a:r>
              <a:rPr lang="ru-RU" sz="2400" b="1" dirty="0" err="1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Жигналь</a:t>
            </a:r>
            <a:r>
              <a:rPr lang="ru-RU" sz="24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Е.Н., Краснощёкова Г.В. и др. «Нравственно – патриотическое воспитание детей дошкольного возраста» Планирование работы и конспекты </a:t>
            </a:r>
            <a:r>
              <a:rPr lang="ru-RU" sz="24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занятий</a:t>
            </a:r>
          </a:p>
          <a:p>
            <a:pPr lvl="0" algn="ctr"/>
            <a:endParaRPr lang="ru-RU" sz="24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ru-RU" sz="24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Л.М. Шипицына, </a:t>
            </a:r>
            <a:r>
              <a:rPr lang="ru-RU" sz="2400" b="1" dirty="0" err="1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О.В.Заширинская</a:t>
            </a:r>
            <a:r>
              <a:rPr lang="ru-RU" sz="24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А.П. Воронова, Т.А. Нилова-Азбука общения: Развитие личности ребёнка, навыков общения со взрослыми и сверстниками (для детей от 3 до 6 лет</a:t>
            </a:r>
            <a:r>
              <a:rPr lang="ru-RU" sz="24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  <a:p>
            <a:pPr lvl="0" algn="ctr"/>
            <a:endParaRPr lang="ru-RU" sz="24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ru-RU" sz="2400" b="1" dirty="0" err="1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Хлопова</a:t>
            </a:r>
            <a:r>
              <a:rPr lang="ru-RU" sz="24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Т.П., Легких Н.П., </a:t>
            </a:r>
            <a:r>
              <a:rPr lang="ru-RU" sz="2400" b="1" dirty="0" err="1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Гусарова</a:t>
            </a:r>
            <a:r>
              <a:rPr lang="ru-RU" sz="24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И.Н., Фоменко С.К., </a:t>
            </a:r>
            <a:r>
              <a:rPr lang="ru-RU" sz="2400" b="1" dirty="0" err="1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Л.М.Данилина</a:t>
            </a:r>
            <a:r>
              <a:rPr lang="ru-RU" sz="24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«Ты, Кубань, ты наша Родина» </a:t>
            </a:r>
            <a:endParaRPr lang="ru-RU" sz="2400" b="1" dirty="0" smtClean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ru-RU" sz="2400" b="1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ru-RU" sz="24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Князева О. Л., </a:t>
            </a:r>
            <a:r>
              <a:rPr lang="ru-RU" sz="2400" b="1" dirty="0" err="1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Маханёва</a:t>
            </a:r>
            <a:r>
              <a:rPr lang="ru-RU" sz="2400" b="1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М. Д. «Приобщение детей к истокам русской народной культуры» </a:t>
            </a:r>
          </a:p>
        </p:txBody>
      </p:sp>
    </p:spTree>
    <p:extLst>
      <p:ext uri="{BB962C8B-B14F-4D97-AF65-F5344CB8AC3E}">
        <p14:creationId xmlns:p14="http://schemas.microsoft.com/office/powerpoint/2010/main" val="1074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" y="22384"/>
            <a:ext cx="9114152" cy="683561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38185" r="34335" b="11603"/>
          <a:stretch/>
        </p:blipFill>
        <p:spPr bwMode="auto">
          <a:xfrm>
            <a:off x="115943" y="116632"/>
            <a:ext cx="9026988" cy="6674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2"/>
          <a:stretch/>
        </p:blipFill>
        <p:spPr bwMode="auto">
          <a:xfrm>
            <a:off x="276186" y="149246"/>
            <a:ext cx="7536174" cy="6641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Admin\Documents\Фото для Салимы\Яровенко\МБДОУ№19 Проект Водичка, водичка..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1" y="245666"/>
            <a:ext cx="8747395" cy="65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СОВРЕМЕННЫЕ ПЕДАГОГИЧЕСКИЕ ТЕХНОЛОГИИ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621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Квест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технология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- это командная игра. Но изюминка такой организации игровой деятельности состоит в том, что, выполнив одно задание, участники получают подсказку к выполнению следующего, что является эффективным средством повышения двигательной активности и мотивационной готовности к познанию и исследованию.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4550" y="2973786"/>
            <a:ext cx="8343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Технология интерактивного обучения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означает способность взаимодействовать или находиться в режиме беседы, диалога. Суть  интерактивного обучения состоит в том, что практически все дети оказываются  вовлеченными в процесс познания.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550" y="4191368"/>
            <a:ext cx="84879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ИКТ–технология – технология обмена информацией, коммуникации.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Иногда бывает очень сложно подобрать необходимые материалы для объяснения темы занятия, поэтому создаются презентационные материалы с помощью программы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Power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Point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или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Windows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Movie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Maker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создаются самостоятельно педагогом.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967" y="332656"/>
            <a:ext cx="8926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ПРОДОЛЖИ КУБАНСКУЮ ПОСЛОВИЦУ</a:t>
            </a:r>
            <a:endParaRPr lang="ru-RU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56895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Казаку честь –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Родину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беречь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тот хлеб, что в поле, а тот 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в амбаре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Казак без коня –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сирота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Скучен день до вечера, коли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делать нечего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4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186" y="1398613"/>
            <a:ext cx="892103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/>
              <a:t>У меня сын </a:t>
            </a:r>
            <a:r>
              <a:rPr lang="ru-RU" sz="3600" b="1" i="1" u="sng" dirty="0">
                <a:solidFill>
                  <a:srgbClr val="C00000"/>
                </a:solidFill>
              </a:rPr>
              <a:t>почетный</a:t>
            </a:r>
            <a:r>
              <a:rPr lang="ru-RU" sz="3600" b="1" dirty="0">
                <a:solidFill>
                  <a:srgbClr val="C00000"/>
                </a:solidFill>
              </a:rPr>
              <a:t>: </a:t>
            </a:r>
            <a:r>
              <a:rPr lang="ru-RU" sz="3600" b="1" i="1" u="sng" dirty="0">
                <a:solidFill>
                  <a:srgbClr val="C00000"/>
                </a:solidFill>
              </a:rPr>
              <a:t>завсегда</a:t>
            </a:r>
            <a:r>
              <a:rPr lang="ru-RU" sz="3600" b="1" dirty="0"/>
              <a:t> </a:t>
            </a:r>
            <a:r>
              <a:rPr lang="ru-RU" sz="3600" b="1" dirty="0" smtClean="0"/>
              <a:t>слушается.</a:t>
            </a:r>
          </a:p>
          <a:p>
            <a:pPr algn="ctr"/>
            <a:r>
              <a:rPr lang="ru-RU" sz="3600" dirty="0"/>
              <a:t>(Почитающий старших, всегда)</a:t>
            </a:r>
          </a:p>
          <a:p>
            <a:pPr algn="ctr"/>
            <a:r>
              <a:rPr lang="ru-RU" sz="3600" b="1" dirty="0" smtClean="0"/>
              <a:t>В </a:t>
            </a:r>
            <a:r>
              <a:rPr lang="ru-RU" sz="3600" b="1" dirty="0"/>
              <a:t>лесу </a:t>
            </a:r>
            <a:r>
              <a:rPr lang="ru-RU" sz="3600" b="1" i="1" u="sng" dirty="0">
                <a:solidFill>
                  <a:srgbClr val="C00000"/>
                </a:solidFill>
              </a:rPr>
              <a:t>хатка</a:t>
            </a:r>
            <a:r>
              <a:rPr lang="ru-RU" sz="3600" b="1" dirty="0"/>
              <a:t>, во дворе </a:t>
            </a:r>
            <a:r>
              <a:rPr lang="ru-RU" sz="3600" b="1" i="1" u="sng" dirty="0" err="1">
                <a:solidFill>
                  <a:srgbClr val="C00000"/>
                </a:solidFill>
              </a:rPr>
              <a:t>кабыца</a:t>
            </a:r>
            <a:r>
              <a:rPr lang="ru-RU" sz="3600" b="1" dirty="0"/>
              <a:t> дымит. </a:t>
            </a:r>
            <a:endParaRPr lang="ru-RU" sz="3600" b="1" dirty="0" smtClean="0"/>
          </a:p>
          <a:p>
            <a:pPr algn="ctr"/>
            <a:r>
              <a:rPr lang="ru-RU" sz="3600" dirty="0"/>
              <a:t>(Домик, летняя печь)</a:t>
            </a:r>
            <a:endParaRPr lang="ru-RU" sz="3600" b="1" dirty="0" smtClean="0"/>
          </a:p>
          <a:p>
            <a:pPr algn="ctr"/>
            <a:r>
              <a:rPr lang="ru-RU" sz="3600" b="1" i="1" dirty="0" err="1">
                <a:solidFill>
                  <a:srgbClr val="C00000"/>
                </a:solidFill>
              </a:rPr>
              <a:t>Байдыки</a:t>
            </a:r>
            <a:r>
              <a:rPr lang="ru-RU" sz="3600" b="1" dirty="0"/>
              <a:t> </a:t>
            </a:r>
            <a:r>
              <a:rPr lang="ru-RU" sz="3600" b="1" dirty="0" smtClean="0"/>
              <a:t>бить.</a:t>
            </a:r>
          </a:p>
          <a:p>
            <a:pPr algn="ctr"/>
            <a:r>
              <a:rPr lang="ru-RU" sz="3600" dirty="0"/>
              <a:t>(Баклуши)</a:t>
            </a:r>
            <a:endParaRPr lang="ru-RU" sz="3600" b="1" dirty="0" smtClean="0"/>
          </a:p>
          <a:p>
            <a:pPr algn="ctr"/>
            <a:r>
              <a:rPr lang="ru-RU" sz="3600" b="1" i="1" dirty="0" err="1">
                <a:solidFill>
                  <a:srgbClr val="C00000"/>
                </a:solidFill>
              </a:rPr>
              <a:t>Нэ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бачит</a:t>
            </a:r>
            <a:r>
              <a:rPr lang="ru-RU" sz="3600" b="1" dirty="0"/>
              <a:t> сова, </a:t>
            </a:r>
            <a:r>
              <a:rPr lang="ru-RU" sz="3600" b="1" i="1" dirty="0">
                <a:solidFill>
                  <a:srgbClr val="C00000"/>
                </a:solidFill>
              </a:rPr>
              <a:t>яка</a:t>
            </a:r>
            <a:r>
              <a:rPr lang="ru-RU" sz="3600" b="1" dirty="0"/>
              <a:t> сама. </a:t>
            </a:r>
            <a:endParaRPr lang="ru-RU" sz="3600" b="1" dirty="0" smtClean="0"/>
          </a:p>
          <a:p>
            <a:pPr algn="ctr"/>
            <a:r>
              <a:rPr lang="ru-RU" sz="3600" dirty="0"/>
              <a:t>(Не видит, какая)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363" y="548679"/>
            <a:ext cx="902041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ЛЕКСИКА КУБАНСКИХ ГОВОРОВ</a:t>
            </a:r>
            <a:endParaRPr lang="ru-RU" sz="4800" b="1" cap="none" spc="0" dirty="0">
              <a:ln w="24500" cmpd="dbl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9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034848" cy="5904656"/>
          </a:xfrm>
          <a:prstGeom prst="rect">
            <a:avLst/>
          </a:prstGeom>
        </p:spPr>
      </p:pic>
      <p:pic>
        <p:nvPicPr>
          <p:cNvPr id="3" name="AUD-20190416-WA00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132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РОДСТВЕННЫЕ СЛОВА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8776" y="1916832"/>
            <a:ext cx="2869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РОДИНА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325424" y="2933809"/>
            <a:ext cx="1929692" cy="67907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РОДНОЙ</a:t>
            </a:r>
            <a:endParaRPr lang="ru-RU" sz="3200" b="1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40499" y="4497297"/>
            <a:ext cx="2376264" cy="794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РОДИТЕЛИ</a:t>
            </a:r>
            <a:endParaRPr lang="ru-RU" sz="3200" b="1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958776" y="3342632"/>
            <a:ext cx="2088232" cy="68134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НАРОД</a:t>
            </a:r>
            <a:endParaRPr lang="ru-RU" sz="3200" b="1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768439" y="5686676"/>
            <a:ext cx="2088232" cy="55389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РОДНИК</a:t>
            </a:r>
            <a:endParaRPr lang="ru-RU" sz="3200" b="1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752020" y="4365928"/>
            <a:ext cx="2340260" cy="7101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РОДНЯ</a:t>
            </a:r>
            <a:endParaRPr lang="ru-RU" sz="3200" b="1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92280" y="2840162"/>
            <a:ext cx="1512168" cy="6995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РОД</a:t>
            </a:r>
            <a:endParaRPr lang="ru-RU" sz="3200" b="1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228184" y="5686676"/>
            <a:ext cx="2577575" cy="72060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ДОРОДНЫЙ</a:t>
            </a:r>
            <a:endParaRPr lang="ru-RU" sz="3200" b="1" dirty="0"/>
          </a:p>
        </p:txBody>
      </p:sp>
      <p:sp>
        <p:nvSpPr>
          <p:cNvPr id="16" name="Пятно 1 15"/>
          <p:cNvSpPr/>
          <p:nvPr/>
        </p:nvSpPr>
        <p:spPr>
          <a:xfrm>
            <a:off x="827584" y="2408655"/>
            <a:ext cx="576064" cy="5251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8" name="Пятно 1 27"/>
          <p:cNvSpPr/>
          <p:nvPr/>
        </p:nvSpPr>
        <p:spPr>
          <a:xfrm>
            <a:off x="1092246" y="4099511"/>
            <a:ext cx="576064" cy="5251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9" name="Пятно 1 28"/>
          <p:cNvSpPr/>
          <p:nvPr/>
        </p:nvSpPr>
        <p:spPr>
          <a:xfrm>
            <a:off x="3467320" y="2814989"/>
            <a:ext cx="576064" cy="5251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0" name="Пятно 1 29"/>
          <p:cNvSpPr/>
          <p:nvPr/>
        </p:nvSpPr>
        <p:spPr>
          <a:xfrm>
            <a:off x="3582496" y="5153980"/>
            <a:ext cx="576064" cy="5251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31" name="Пятно 1 30"/>
          <p:cNvSpPr/>
          <p:nvPr/>
        </p:nvSpPr>
        <p:spPr>
          <a:xfrm>
            <a:off x="5860834" y="3841061"/>
            <a:ext cx="576064" cy="5251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2" name="Пятно 1 31"/>
          <p:cNvSpPr/>
          <p:nvPr/>
        </p:nvSpPr>
        <p:spPr>
          <a:xfrm>
            <a:off x="7639674" y="2340873"/>
            <a:ext cx="576064" cy="5251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3" name="Пятно 1 32"/>
          <p:cNvSpPr/>
          <p:nvPr/>
        </p:nvSpPr>
        <p:spPr>
          <a:xfrm>
            <a:off x="7459565" y="5182433"/>
            <a:ext cx="576064" cy="5251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36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1250</TotalTime>
  <Words>299</Words>
  <Application>Microsoft Office PowerPoint</Application>
  <PresentationFormat>Экран (4:3)</PresentationFormat>
  <Paragraphs>50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«ИСПОЛЬЗОВАНИЕ СОВРЕМЕННЫХ ОБРАЗОВАТЕЛЬНЫХ ТЕХНОЛОГИЙ  В ВОСПИТАНИИ ПАТРИОТИЧЕСКИХ ЧУВСТВ У ДЕТЕЙ 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56</cp:revision>
  <dcterms:created xsi:type="dcterms:W3CDTF">2019-04-04T17:25:15Z</dcterms:created>
  <dcterms:modified xsi:type="dcterms:W3CDTF">2019-04-16T19:33:12Z</dcterms:modified>
</cp:coreProperties>
</file>