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3"/>
    <p:sldId id="272" r:id="rId4"/>
    <p:sldId id="257" r:id="rId5"/>
    <p:sldId id="258" r:id="rId6"/>
    <p:sldId id="259" r:id="rId7"/>
    <p:sldId id="260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208"/>
        <p:guide pos="387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Изображение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77470"/>
            <a:ext cx="12192000" cy="685800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367665" y="262255"/>
            <a:ext cx="10589895" cy="18872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 sz="44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МАНУФАКТУРЫ В </a:t>
            </a:r>
            <a:r>
              <a:rPr lang="en-US" altLang="en-US" sz="44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XVII</a:t>
            </a:r>
            <a:r>
              <a:rPr lang="ru-RU" altLang="en-US" sz="44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ВЕКЕ    </a:t>
            </a:r>
            <a:endParaRPr lang="ru-RU" altLang="en-US" sz="440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320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Методический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школьного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урока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20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en-US" sz="320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истории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3200">
                <a:latin typeface="Arial" panose="020B0604020202020204" pitchFamily="34" charset="0"/>
                <a:cs typeface="Arial" panose="020B0604020202020204" pitchFamily="34" charset="0"/>
              </a:rPr>
              <a:t>       для 7 класса</a:t>
            </a:r>
            <a:endParaRPr lang="ru-RU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Изображение 7"/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4568" t="11123" r="10580" b="26389"/>
          <a:stretch>
            <a:fillRect/>
          </a:stretch>
        </p:blipFill>
        <p:spPr>
          <a:xfrm>
            <a:off x="8075930" y="1555750"/>
            <a:ext cx="3587750" cy="278003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Текстовое поле 8"/>
          <p:cNvSpPr txBox="1"/>
          <p:nvPr/>
        </p:nvSpPr>
        <p:spPr>
          <a:xfrm>
            <a:off x="7854315" y="4335780"/>
            <a:ext cx="4337685" cy="25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noAutofit/>
          </a:bodyPr>
          <a:p>
            <a:r>
              <a:rPr lang="ru-RU" altLang="en-US"/>
              <a:t>                       Подготовила : </a:t>
            </a:r>
            <a:endParaRPr lang="ru-RU" altLang="en-US"/>
          </a:p>
          <a:p>
            <a:pPr algn="ctr"/>
            <a:r>
              <a:rPr lang="ru-RU" altLang="en-US"/>
              <a:t>Волкова Татьяна Анатольевна</a:t>
            </a:r>
            <a:endParaRPr lang="ru-RU" altLang="en-US"/>
          </a:p>
          <a:p>
            <a:pPr algn="ctr"/>
            <a:r>
              <a:rPr lang="ru-RU" altLang="en-US"/>
              <a:t>учитель истории 1категории </a:t>
            </a:r>
            <a:endParaRPr lang="ru-RU" altLang="en-US"/>
          </a:p>
          <a:p>
            <a:pPr algn="ctr"/>
            <a:r>
              <a:rPr lang="ru-RU" altLang="en-US"/>
              <a:t>ГБУ ОО ЗО «СОШ №24 имени участника СВО Твердого И.В.» </a:t>
            </a:r>
            <a:endParaRPr lang="ru-RU" altLang="en-US"/>
          </a:p>
          <a:p>
            <a:pPr algn="ctr"/>
            <a:r>
              <a:rPr lang="ru-RU" altLang="en-US"/>
              <a:t>г.Мелитополь</a:t>
            </a:r>
            <a:endParaRPr lang="ru-RU" altLang="en-US"/>
          </a:p>
        </p:txBody>
      </p:sp>
      <p:pic>
        <p:nvPicPr>
          <p:cNvPr id="10" name="Изображение 9"/>
          <p:cNvPicPr/>
          <p:nvPr/>
        </p:nvPicPr>
        <p:blipFill>
          <a:blip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29740" r="52352" b="6490"/>
          <a:stretch>
            <a:fillRect/>
          </a:stretch>
        </p:blipFill>
        <p:spPr>
          <a:xfrm>
            <a:off x="577215" y="2033905"/>
            <a:ext cx="3497580" cy="306451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Изображение 11"/>
          <p:cNvPicPr/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074795" y="3722370"/>
            <a:ext cx="4000500" cy="291719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201295"/>
            <a:ext cx="12192000" cy="7261225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550545" y="0"/>
            <a:ext cx="11641455" cy="2766695"/>
          </a:xfrm>
          <a:prstGeom prst="rect">
            <a:avLst/>
          </a:prstGeom>
        </p:spPr>
        <p:txBody>
          <a:bodyPr wrap="square">
            <a:noAutofit/>
          </a:bodyPr>
          <a:p>
            <a:pPr algn="ctr" defTabSz="266700">
              <a:spcAft>
                <a:spcPct val="0"/>
              </a:spcAft>
            </a:pPr>
            <a:r>
              <a:rPr lang="en-US" altLang="zh-CN" sz="4000" b="1">
                <a:highlight>
                  <a:srgbClr val="00FF00"/>
                </a:highligh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Как работали мануфактуры?</a:t>
            </a:r>
            <a:endParaRPr lang="en-US" altLang="zh-CN" sz="4000" b="1">
              <a:highlight>
                <a:srgbClr val="00FF00"/>
              </a:highligh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l" defTabSz="266700">
              <a:spcAft>
                <a:spcPct val="0"/>
              </a:spcAft>
            </a:pPr>
            <a:endParaRPr lang="en-US" altLang="zh-CN" sz="4000" b="1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l" defTabSz="266700"/>
            <a:r>
              <a:rPr lang="en-US" altLang="zh-CN" sz="32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Факты:</a:t>
            </a:r>
            <a:r>
              <a:rPr lang="en-US" altLang="zh-CN" sz="3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en-US" altLang="zh-CN" sz="32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  <a:buFont typeface="Symbol" panose="05050102010706020507"/>
              <a:buChar char=""/>
            </a:pPr>
            <a:r>
              <a:rPr lang="en-US" altLang="zh-CN" sz="3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Рабочие: приписные крестьяне. </a:t>
            </a:r>
            <a:endParaRPr lang="en-US" altLang="zh-CN" sz="32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  <a:buFont typeface="Symbol" panose="05050102010706020507"/>
              <a:buChar char=""/>
            </a:pPr>
            <a:r>
              <a:rPr lang="en-US" altLang="zh-CN" sz="3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Проблемы: бунты, пожары.</a:t>
            </a:r>
            <a:endParaRPr lang="en-US" altLang="zh-CN" sz="160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  <a:buFont typeface="Symbol" panose="05050102010706020507"/>
              <a:buChar char=""/>
            </a:pPr>
            <a:endParaRPr lang="en-US" altLang="zh-CN" sz="160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  <a:buFont typeface="Symbol" panose="05050102010706020507"/>
              <a:buChar char=""/>
            </a:pPr>
            <a:endParaRPr lang="en-US" altLang="zh-CN" sz="1600">
              <a:latin typeface="Calibri" panose="020F0502020204030204"/>
              <a:ea typeface="SimSun" panose="02010600030101010101" pitchFamily="2" charset="-122"/>
            </a:endParaRPr>
          </a:p>
          <a:p>
            <a:pPr defTabSz="266700"/>
            <a:endParaRPr lang="en-US" altLang="zh-CN" sz="3200" i="1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Изображение 2"/>
          <p:cNvPicPr/>
          <p:nvPr/>
        </p:nvPicPr>
        <p:blipFill>
          <a:blip r:embed="rId2"/>
          <a:stretch>
            <a:fillRect/>
          </a:stretch>
        </p:blipFill>
        <p:spPr>
          <a:xfrm>
            <a:off x="4860290" y="2767330"/>
            <a:ext cx="7146925" cy="396621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365760" y="3343910"/>
            <a:ext cx="4591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Ролевая игра</a:t>
            </a:r>
            <a:r>
              <a:rPr lang="ru-RU" altLang="en-US" sz="3200">
                <a:latin typeface="Arial" panose="020B0604020202020204" pitchFamily="34" charset="0"/>
                <a:cs typeface="Arial" panose="020B0604020202020204" pitchFamily="34" charset="0"/>
              </a:rPr>
              <a:t> : один - приказчик, другие - рабочие. Что требуют?</a:t>
            </a:r>
            <a:endParaRPr lang="ru-RU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292100"/>
            <a:ext cx="12192000" cy="7261225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2"/>
          <a:srcRect l="5453" t="3821" r="8932" b="5489"/>
          <a:stretch>
            <a:fillRect/>
          </a:stretch>
        </p:blipFill>
        <p:spPr>
          <a:xfrm>
            <a:off x="324485" y="2322195"/>
            <a:ext cx="6484620" cy="453580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2774950" y="0"/>
            <a:ext cx="64376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Значение</a:t>
            </a:r>
            <a:r>
              <a:rPr lang="en-US" altLang="ru-RU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последствия</a:t>
            </a:r>
            <a:endParaRPr lang="en-US" altLang="en-US" sz="400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24485" y="886778"/>
            <a:ext cx="5080000" cy="1076325"/>
          </a:xfrm>
          <a:prstGeom prst="rect">
            <a:avLst/>
          </a:prstGeom>
        </p:spPr>
        <p:txBody>
          <a:bodyPr>
            <a:spAutoFit/>
          </a:bodyPr>
          <a:p>
            <a:pPr defTabSz="266700"/>
            <a:r>
              <a:rPr lang="en-US" altLang="zh-CN" sz="32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Плюсы и минусы (мозговой штурм):</a:t>
            </a:r>
            <a:r>
              <a:rPr lang="en-US" altLang="zh-CN" sz="3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en-US" altLang="zh-CN" sz="32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4370705" y="1223010"/>
            <a:ext cx="75615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Рост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экспорта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en-US" sz="320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Эксплуатация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6809105" y="2948305"/>
            <a:ext cx="49936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Заполните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тетрадях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таблицу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плюсов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минусов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282575"/>
            <a:ext cx="12192000" cy="732536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350135" y="0"/>
            <a:ext cx="8244205" cy="706755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266700">
              <a:spcAft>
                <a:spcPct val="0"/>
              </a:spcAft>
            </a:pPr>
            <a:r>
              <a:rPr lang="en-US" altLang="zh-CN" sz="4000" b="1">
                <a:highlight>
                  <a:srgbClr val="00FF00"/>
                </a:highligh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Выводы и проверка гипотезы</a:t>
            </a:r>
            <a:endParaRPr lang="en-US" altLang="zh-CN" sz="4000" b="1">
              <a:highlight>
                <a:srgbClr val="00FF00"/>
              </a:highligh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075690" y="980440"/>
            <a:ext cx="3774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Итог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урока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alt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60400" y="1680845"/>
            <a:ext cx="574611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Мануфактуры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начало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промышленности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ru-RU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320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Гипотеза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подтверждена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роль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государства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ключевая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Изображение 7"/>
          <p:cNvPicPr/>
          <p:nvPr/>
        </p:nvPicPr>
        <p:blipFill>
          <a:blip r:embed="rId2"/>
          <a:stretch>
            <a:fillRect/>
          </a:stretch>
        </p:blipFill>
        <p:spPr>
          <a:xfrm>
            <a:off x="440055" y="3742055"/>
            <a:ext cx="5753735" cy="2920365"/>
          </a:xfrm>
          <a:prstGeom prst="rect">
            <a:avLst/>
          </a:prstGeom>
        </p:spPr>
      </p:pic>
      <p:pic>
        <p:nvPicPr>
          <p:cNvPr id="9" name="Изображение 8"/>
          <p:cNvPicPr/>
          <p:nvPr/>
        </p:nvPicPr>
        <p:blipFill>
          <a:blip r:embed="rId3"/>
          <a:stretch>
            <a:fillRect/>
          </a:stretch>
        </p:blipFill>
        <p:spPr>
          <a:xfrm>
            <a:off x="6193790" y="1070610"/>
            <a:ext cx="5273040" cy="43389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292100"/>
            <a:ext cx="12192000" cy="7261225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3556000" y="-93027"/>
            <a:ext cx="5080000" cy="1322070"/>
          </a:xfrm>
          <a:prstGeom prst="rect">
            <a:avLst/>
          </a:prstGeom>
        </p:spPr>
        <p:txBody>
          <a:bodyPr>
            <a:spAutoFit/>
          </a:bodyPr>
          <a:p>
            <a:pPr algn="l" defTabSz="266700">
              <a:spcAft>
                <a:spcPct val="0"/>
              </a:spcAft>
            </a:pPr>
            <a:r>
              <a:rPr lang="en-US" altLang="zh-CN" sz="4000" b="1">
                <a:highlight>
                  <a:srgbClr val="00FF00"/>
                </a:highligh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Домашнее зада</a:t>
            </a:r>
            <a:r>
              <a:rPr lang="ru-RU" altLang="en-US" sz="4000" b="1">
                <a:highlight>
                  <a:srgbClr val="00FF00"/>
                </a:highligh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ние</a:t>
            </a:r>
            <a:endParaRPr lang="en-US" altLang="zh-CN" sz="4000" b="1">
              <a:highlight>
                <a:srgbClr val="00FF00"/>
              </a:highligh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defTabSz="266700"/>
            <a:endParaRPr lang="en-US" altLang="zh-CN" sz="4000" b="1">
              <a:highlight>
                <a:srgbClr val="00FF00"/>
              </a:highligh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04825" y="1132840"/>
            <a:ext cx="5785485" cy="1593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 sz="3200">
                <a:latin typeface="Arial" panose="020B0604020202020204" pitchFamily="34" charset="0"/>
                <a:cs typeface="Arial" panose="020B0604020202020204" pitchFamily="34" charset="0"/>
              </a:rPr>
              <a:t>1. Прочитать параграф 29-30 п.4-5</a:t>
            </a:r>
            <a:endParaRPr lang="ru-RU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320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Найдите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мануфактуре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20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ашем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регионе</a:t>
            </a:r>
            <a:r>
              <a:rPr lang="ru-RU" altLang="en-US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Изображение 6"/>
          <p:cNvPicPr/>
          <p:nvPr/>
        </p:nvPicPr>
        <p:blipFill>
          <a:blip r:embed="rId2"/>
          <a:srcRect l="21292" t="12676" r="26215" b="9398"/>
          <a:stretch>
            <a:fillRect/>
          </a:stretch>
        </p:blipFill>
        <p:spPr>
          <a:xfrm>
            <a:off x="6497955" y="808355"/>
            <a:ext cx="5161915" cy="559054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1049655" y="4985385"/>
            <a:ext cx="4968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Оценки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урок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292100"/>
            <a:ext cx="12192000" cy="726122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400175" y="224790"/>
            <a:ext cx="8508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Список используемых источников :</a:t>
            </a:r>
            <a:endParaRPr lang="ru-RU" altLang="en-US" sz="400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374140" y="1120140"/>
            <a:ext cx="900112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1</a:t>
            </a:r>
            <a:r>
              <a:rPr lang="ru-RU" altLang="en-US" sz="2800">
                <a:latin typeface="Arial" panose="020B0604020202020204" pitchFamily="34" charset="0"/>
                <a:cs typeface="Arial" panose="020B0604020202020204" pitchFamily="34" charset="0"/>
              </a:rPr>
              <a:t>. Учебник :В.Р.Мединский., А.В.Торкунов История России 7 класс. Москва Просвещение 2025</a:t>
            </a:r>
            <a:endParaRPr lang="ru-RU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280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Методическое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пособие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Артемова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Методика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преподавания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истории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средней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школе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Академия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, 2020. (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Глава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5: "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экономическими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источниками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XVII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века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").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280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Опись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Тульского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оружейного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завода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(1670-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Русская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историческая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библиотека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. 12.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СПб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., 1888.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280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Электронная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библиотека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Исторические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источники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": elib.shpl.ru –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раздел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XVII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века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" (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поиск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мануфактуры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").</a:t>
            </a: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77470"/>
            <a:ext cx="12192000" cy="693547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320040" y="311785"/>
            <a:ext cx="11551920" cy="6078855"/>
          </a:xfrm>
          <a:prstGeom prst="rect">
            <a:avLst/>
          </a:prstGeom>
        </p:spPr>
        <p:txBody>
          <a:bodyPr wrap="square">
            <a:noAutofit/>
          </a:bodyPr>
          <a:p>
            <a:pPr defTabSz="266700">
              <a:buFont typeface="Symbol" panose="05050102010706020507"/>
              <a:buChar char=""/>
            </a:pPr>
            <a:r>
              <a:rPr lang="en-US" altLang="zh-CN" sz="32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Цели урока:</a:t>
            </a:r>
            <a:r>
              <a:rPr lang="en-US" altLang="zh-CN" sz="3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Знать причины и примеры мануфактур; развивать навыки анализа источников. </a:t>
            </a:r>
            <a:endParaRPr lang="en-US" altLang="zh-CN" sz="32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defTabSz="266700">
              <a:buFont typeface="Symbol" panose="05050102010706020507"/>
              <a:buChar char=""/>
            </a:pPr>
            <a:r>
              <a:rPr lang="en-US" altLang="zh-CN" sz="32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Формы работы:</a:t>
            </a:r>
            <a:r>
              <a:rPr lang="en-US" altLang="zh-CN" sz="3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Фронтальная, групповая, парная, ролевая игра. </a:t>
            </a:r>
            <a:endParaRPr lang="en-US" altLang="zh-CN" sz="32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defTabSz="266700">
              <a:buFont typeface="Symbol" panose="05050102010706020507"/>
              <a:buChar char=""/>
            </a:pPr>
            <a:r>
              <a:rPr lang="en-US" altLang="zh-CN" sz="32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Оборудование:</a:t>
            </a:r>
            <a:r>
              <a:rPr lang="en-US" altLang="zh-CN" sz="3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Компьютер, проектор. Иллюстрации из Wikimedia Commons и музейных сайтов. </a:t>
            </a:r>
            <a:endParaRPr lang="en-US" altLang="zh-CN" sz="32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defTabSz="266700">
              <a:buFont typeface="Symbol" panose="05050102010706020507"/>
              <a:buChar char=""/>
            </a:pPr>
            <a:r>
              <a:rPr lang="en-US" altLang="zh-CN" sz="32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Дифференциация:</a:t>
            </a:r>
            <a:r>
              <a:rPr lang="en-US" altLang="zh-CN" sz="3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Слабым — устные ответы; сильным — анализ источников дома. </a:t>
            </a:r>
            <a:endParaRPr lang="en-US" altLang="zh-CN" sz="32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defTabSz="266700">
              <a:buFont typeface="Symbol" panose="05050102010706020507"/>
              <a:buChar char=""/>
            </a:pPr>
            <a:r>
              <a:rPr lang="en-US" altLang="zh-CN" sz="32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Ожидаемые результаты:</a:t>
            </a:r>
            <a:r>
              <a:rPr lang="en-US" altLang="zh-CN" sz="3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80% учеников объяснят термин "мануфактура" и назовут 2 примера. </a:t>
            </a:r>
            <a:endParaRPr lang="en-US" altLang="zh-CN" sz="32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defTabSz="266700">
              <a:buFont typeface="Symbol" panose="05050102010706020507"/>
              <a:buChar char=""/>
            </a:pPr>
            <a:r>
              <a:rPr lang="en-US" altLang="zh-CN" sz="32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Связь с ФГОС:</a:t>
            </a:r>
            <a:r>
              <a:rPr lang="en-US" altLang="zh-CN" sz="3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Формирование метапредметных навыков (работа с таблицами, дискуссия). </a:t>
            </a:r>
            <a:endParaRPr lang="en-US" altLang="zh-CN" sz="32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154940"/>
            <a:ext cx="12192000" cy="7012940"/>
          </a:xfrm>
          <a:prstGeom prst="rect">
            <a:avLst/>
          </a:prstGeom>
        </p:spPr>
      </p:pic>
      <p:pic>
        <p:nvPicPr>
          <p:cNvPr id="7" name="Изображение 6"/>
          <p:cNvPicPr/>
          <p:nvPr/>
        </p:nvPicPr>
        <p:blipFill>
          <a:blip r:embed="rId2"/>
          <a:stretch>
            <a:fillRect/>
          </a:stretch>
        </p:blipFill>
        <p:spPr>
          <a:xfrm>
            <a:off x="266700" y="3482975"/>
            <a:ext cx="5829300" cy="3375025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3"/>
          <a:stretch>
            <a:fillRect/>
          </a:stretch>
        </p:blipFill>
        <p:spPr>
          <a:xfrm>
            <a:off x="6212840" y="3482975"/>
            <a:ext cx="5681980" cy="3375025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266700" y="0"/>
            <a:ext cx="12259945" cy="3661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Актуализация</a:t>
            </a:r>
            <a:r>
              <a:rPr lang="en-US" altLang="ru-RU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темы</a:t>
            </a:r>
            <a:endParaRPr lang="en-US" altLang="en-US" sz="440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класса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сегодня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ru-RU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charset="0"/>
              <a:buChar char="v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Обсудите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парах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минуты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мануфактуры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связаны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современными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заводами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ru-RU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charset="0"/>
              <a:buChar char="v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Примеры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Металлургия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Урала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экспорт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оружия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charset="0"/>
              <a:buChar char="v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Понимание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корней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российской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промышленности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154940"/>
            <a:ext cx="12192000" cy="701294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320675" y="0"/>
            <a:ext cx="11662410" cy="2632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en-US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Гипотеза</a:t>
            </a:r>
            <a:r>
              <a:rPr lang="en-US" altLang="ru-RU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altLang="ru-RU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endParaRPr lang="en-US" altLang="en-US" sz="400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Гипотеза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урока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/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Мануфактуры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XVII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века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появились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благодаря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указам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Романовых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подготовили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Россию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реформам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Петра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I. </a:t>
            </a:r>
            <a:endParaRPr lang="en-US" altLang="ru-RU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2213610"/>
            <a:ext cx="6002020" cy="428498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6623050" y="2958465"/>
            <a:ext cx="5692775" cy="2305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Задание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Согласны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вы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?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Обоснуйте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конце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урока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ru-RU" altLang="en-US"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154940"/>
            <a:ext cx="12192000" cy="701294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2973070" y="260350"/>
            <a:ext cx="6245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4000">
                <a:solidFill>
                  <a:schemeClr val="tx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Что такое мануфактура?</a:t>
            </a:r>
            <a:endParaRPr lang="ru-RU" altLang="en-US" sz="4000">
              <a:solidFill>
                <a:schemeClr val="tx1"/>
              </a:solidFill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67995" y="967105"/>
            <a:ext cx="6664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Определение для запоминания</a:t>
            </a:r>
            <a:endParaRPr lang="ru-RU" alt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0005" y="1416685"/>
            <a:ext cx="70923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3200">
                <a:latin typeface="Arial" panose="020B0604020202020204" pitchFamily="34" charset="0"/>
                <a:cs typeface="Arial" panose="020B0604020202020204" pitchFamily="34" charset="0"/>
              </a:rPr>
              <a:t>Мануфактура - предприятие, основанное на разделении труда и ручной ремесленной технике.</a:t>
            </a:r>
            <a:endParaRPr lang="ru-RU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551930" y="2985135"/>
            <a:ext cx="551751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Нарисуйте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схему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мастер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20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мануфак</a:t>
            </a:r>
            <a:r>
              <a:rPr lang="ru-RU" altLang="en-US" sz="3200">
                <a:latin typeface="Arial" panose="020B0604020202020204" pitchFamily="34" charset="0"/>
                <a:cs typeface="Arial" panose="020B0604020202020204" pitchFamily="34" charset="0"/>
              </a:rPr>
              <a:t>тура.</a:t>
            </a:r>
            <a:endParaRPr lang="ru-RU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3200" b="1" i="1">
                <a:latin typeface="Arial" panose="020B0604020202020204" pitchFamily="34" charset="0"/>
                <a:cs typeface="Arial" panose="020B0604020202020204" pitchFamily="34" charset="0"/>
              </a:rPr>
              <a:t>Слова-помощники:</a:t>
            </a:r>
            <a:r>
              <a:rPr lang="ru-RU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200">
                <a:latin typeface="Arial" panose="020B0604020202020204" pitchFamily="34" charset="0"/>
                <a:cs typeface="Arial" panose="020B0604020202020204" pitchFamily="34" charset="0"/>
              </a:rPr>
              <a:t>владелец, мануфактура, мастер, рабочие, сырьё, оборудование, товар.</a:t>
            </a:r>
            <a:endParaRPr lang="ru-RU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Изображение 6"/>
          <p:cNvPicPr/>
          <p:nvPr/>
        </p:nvPicPr>
        <p:blipFill>
          <a:blip r:embed="rId2"/>
          <a:stretch>
            <a:fillRect/>
          </a:stretch>
        </p:blipFill>
        <p:spPr>
          <a:xfrm>
            <a:off x="467995" y="2967990"/>
            <a:ext cx="5942965" cy="35553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154940"/>
            <a:ext cx="12192000" cy="701294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2465705" y="220345"/>
            <a:ext cx="7489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Причины</a:t>
            </a:r>
            <a:r>
              <a:rPr lang="en-US" altLang="ru-RU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появления</a:t>
            </a:r>
            <a:r>
              <a:rPr lang="en-US" altLang="ru-RU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en-US" altLang="en-US" sz="400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88950" y="927100"/>
            <a:ext cx="7507605" cy="452310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endParaRPr lang="en-US" altLang="zh-CN" sz="3200" b="1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defTabSz="266700"/>
            <a:r>
              <a:rPr lang="en-US" altLang="zh-CN" sz="32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Обсудите (группами ): </a:t>
            </a:r>
            <a:endParaRPr lang="en-US" altLang="zh-CN" sz="160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rabicPeriod"/>
            </a:pPr>
            <a:r>
              <a:rPr lang="en-US" altLang="zh-CN" sz="3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Нужды армии. </a:t>
            </a:r>
            <a:endParaRPr lang="en-US" altLang="zh-CN" sz="32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rabicPeriod"/>
            </a:pPr>
            <a:r>
              <a:rPr lang="en-US" altLang="zh-CN" sz="3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Торговля с Европой. </a:t>
            </a:r>
            <a:endParaRPr lang="en-US" altLang="zh-CN" sz="32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rabicPeriod"/>
            </a:pPr>
            <a:r>
              <a:rPr lang="en-US" altLang="zh-CN" sz="3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Указы царей.</a:t>
            </a:r>
            <a:endParaRPr lang="en-US" altLang="zh-CN" sz="32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defTabSz="266700"/>
            <a:endParaRPr lang="en-US" altLang="zh-CN" sz="3200" b="1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 defTabSz="266700"/>
            <a:r>
              <a:rPr lang="en-US" altLang="zh-CN" sz="3200" b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Быстроопрос:</a:t>
            </a:r>
            <a:r>
              <a:rPr lang="en-US" altLang="zh-CN" sz="3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Поднимите руки — кто думает, что главное — армия?</a:t>
            </a:r>
            <a:endParaRPr lang="en-US" altLang="zh-CN" sz="32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defTabSz="266700"/>
            <a:endParaRPr lang="en-US" altLang="zh-CN" sz="3200" i="1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359410"/>
            <a:ext cx="12268835" cy="7217410"/>
          </a:xfrm>
          <a:prstGeom prst="rect">
            <a:avLst/>
          </a:prstGeom>
        </p:spPr>
      </p:pic>
      <p:pic>
        <p:nvPicPr>
          <p:cNvPr id="2" name="Изображение 1"/>
          <p:cNvPicPr/>
          <p:nvPr/>
        </p:nvPicPr>
        <p:blipFill>
          <a:blip r:embed="rId2"/>
          <a:srcRect l="8464" t="11318" r="2072" b="7661"/>
          <a:stretch>
            <a:fillRect/>
          </a:stretch>
        </p:blipFill>
        <p:spPr>
          <a:xfrm>
            <a:off x="2165350" y="-360045"/>
            <a:ext cx="7678420" cy="72180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282575"/>
            <a:ext cx="12192000" cy="7140575"/>
          </a:xfrm>
          <a:prstGeom prst="rect">
            <a:avLst/>
          </a:prstGeom>
        </p:spPr>
      </p:pic>
      <p:graphicFrame>
        <p:nvGraphicFramePr>
          <p:cNvPr id="2" name="Таблица 1"/>
          <p:cNvGraphicFramePr/>
          <p:nvPr>
            <p:custDataLst>
              <p:tags r:id="rId2"/>
            </p:custDataLst>
          </p:nvPr>
        </p:nvGraphicFramePr>
        <p:xfrm>
          <a:off x="1350010" y="1527810"/>
          <a:ext cx="9491980" cy="350393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641600"/>
                <a:gridCol w="2104390"/>
                <a:gridCol w="2372995"/>
                <a:gridCol w="2372995"/>
              </a:tblGrid>
              <a:tr h="8832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4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МАНУФАКТУРА</a:t>
                      </a:r>
                      <a:endParaRPr lang="ru-RU" altLang="en-US" sz="240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4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altLang="en-US" sz="240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4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</a:t>
                      </a:r>
                      <a:endParaRPr lang="ru-RU" altLang="en-US" sz="240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40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</a:t>
                      </a:r>
                      <a:endParaRPr lang="ru-RU" altLang="en-US" sz="240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</a:tr>
              <a:tr h="8832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ПУШЕЧНЫЙ        ДВОР</a:t>
                      </a:r>
                      <a:endParaRPr lang="ru-RU" alt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1630-Е ГГ.</a:t>
                      </a:r>
                      <a:endParaRPr lang="ru-RU" alt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ПУШКИ</a:t>
                      </a:r>
                      <a:endParaRPr lang="ru-RU" alt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</a:t>
                      </a:r>
                      <a:endParaRPr lang="ru-RU" alt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5407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ОРУЖЕЙНАЯ</a:t>
                      </a:r>
                      <a:endParaRPr lang="ru-RU" alt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1640-Е ГГ.</a:t>
                      </a:r>
                      <a:endParaRPr lang="ru-RU" alt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РУЖЬЯ</a:t>
                      </a:r>
                      <a:endParaRPr lang="ru-RU" alt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ТУЛА</a:t>
                      </a:r>
                      <a:endParaRPr lang="ru-RU" alt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8328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КОЖЕВЕННАЯ</a:t>
                      </a:r>
                      <a:endParaRPr lang="ru-RU" alt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1650-Е ГГ.</a:t>
                      </a:r>
                      <a:endParaRPr lang="ru-RU" alt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КОЖА</a:t>
                      </a:r>
                      <a:endParaRPr lang="ru-RU" alt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ЯРОСЛАВЛЬ</a:t>
                      </a:r>
                      <a:endParaRPr lang="ru-RU" alt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3540125" y="118110"/>
            <a:ext cx="5815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400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Первые мануфактуры</a:t>
            </a:r>
            <a:endParaRPr lang="ru-RU" altLang="en-US" sz="400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88975" y="884555"/>
            <a:ext cx="8409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>
                <a:latin typeface="Arial" panose="020B0604020202020204" pitchFamily="34" charset="0"/>
                <a:cs typeface="Arial" panose="020B0604020202020204" pitchFamily="34" charset="0"/>
              </a:rPr>
              <a:t>Таблица для анализа</a:t>
            </a:r>
            <a:endParaRPr lang="ru-RU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14985" y="5437505"/>
            <a:ext cx="10912475" cy="14211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Выберите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одну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расскажите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соседу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зачем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она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нужна</a:t>
            </a:r>
            <a:r>
              <a:rPr lang="en-US" altLang="ru-RU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282575"/>
            <a:ext cx="12192000" cy="726122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2760345"/>
            <a:ext cx="9093835" cy="373761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3895725" y="6174740"/>
            <a:ext cx="3559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>
                <a:latin typeface="Arial" panose="020B0604020202020204" pitchFamily="34" charset="0"/>
                <a:cs typeface="Arial" panose="020B0604020202020204" pitchFamily="34" charset="0"/>
              </a:rPr>
              <a:t>Старинная сабля</a:t>
            </a:r>
            <a:endParaRPr lang="ru-RU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694170" y="196533"/>
            <a:ext cx="5080000" cy="2245360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lang="en-US" altLang="zh-CN" sz="2800" b="0" i="0">
                <a:latin typeface="Arial" panose="020B0604020202020204" pitchFamily="34" charset="0"/>
                <a:ea typeface="Stella Sans"/>
                <a:cs typeface="Arial" panose="020B0604020202020204" pitchFamily="34" charset="0"/>
              </a:rPr>
              <a:t>Сабля и ножны с поясом царя Михаила Федоровича. 1618 г., мастер Илия Просвит. Из собрания Оружейной палаты Московского кремля</a:t>
            </a:r>
            <a:endParaRPr lang="en-US" altLang="zh-CN" sz="2800" b="0" i="0">
              <a:latin typeface="Arial" panose="020B0604020202020204" pitchFamily="34" charset="0"/>
              <a:ea typeface="Stella Sans"/>
              <a:cs typeface="Arial" panose="020B0604020202020204" pitchFamily="34" charset="0"/>
            </a:endParaRPr>
          </a:p>
        </p:txBody>
      </p:sp>
      <p:pic>
        <p:nvPicPr>
          <p:cNvPr id="9" name="Изображение 8"/>
          <p:cNvPicPr/>
          <p:nvPr/>
        </p:nvPicPr>
        <p:blipFill>
          <a:blip r:embed="rId3"/>
          <a:srcRect l="13875" t="4685" b="4759"/>
          <a:stretch>
            <a:fillRect/>
          </a:stretch>
        </p:blipFill>
        <p:spPr>
          <a:xfrm rot="16200000">
            <a:off x="1773555" y="-1574800"/>
            <a:ext cx="3423920" cy="64179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47*275"/>
  <p:tag name="TABLE_ENDDRAG_RECT" val="26*120*747*2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3047</Words>
  <Application>WPS Presentation</Application>
  <PresentationFormat>宽屏</PresentationFormat>
  <Paragraphs>133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46" baseType="lpstr">
      <vt:lpstr>Arial</vt:lpstr>
      <vt:lpstr>SimSun</vt:lpstr>
      <vt:lpstr>Wingdings</vt:lpstr>
      <vt:lpstr>Calibri Light</vt:lpstr>
      <vt:lpstr>Wingdings</vt:lpstr>
      <vt:lpstr>Calibri</vt:lpstr>
      <vt:lpstr>Times New Roman</vt:lpstr>
      <vt:lpstr>Symbol</vt:lpstr>
      <vt:lpstr>Microsoft YaHei</vt:lpstr>
      <vt:lpstr>Arial Unicode MS</vt:lpstr>
      <vt:lpstr>Rockwell</vt:lpstr>
      <vt:lpstr>Poor Richard</vt:lpstr>
      <vt:lpstr>MingLiU-ExtB</vt:lpstr>
      <vt:lpstr>Lucida Calligraphy</vt:lpstr>
      <vt:lpstr>Kristen ITC</vt:lpstr>
      <vt:lpstr>Informal Roman</vt:lpstr>
      <vt:lpstr>Bodoni MT Black</vt:lpstr>
      <vt:lpstr>MingLiU</vt:lpstr>
      <vt:lpstr>Calibri</vt:lpstr>
      <vt:lpstr>Showcard Gothic</vt:lpstr>
      <vt:lpstr>Rod</vt:lpstr>
      <vt:lpstr>Rage Italic</vt:lpstr>
      <vt:lpstr>PMingLiU-ExtB</vt:lpstr>
      <vt:lpstr>OCR A Extended</vt:lpstr>
      <vt:lpstr>Narkisim</vt:lpstr>
      <vt:lpstr>Modern No. 20</vt:lpstr>
      <vt:lpstr>Stella Sans</vt:lpstr>
      <vt:lpstr>Segoe Print</vt:lpstr>
      <vt:lpstr>Times New Roman</vt:lpstr>
      <vt:lpstr>Open Sans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7</cp:revision>
  <dcterms:created xsi:type="dcterms:W3CDTF">2025-07-23T00:59:00Z</dcterms:created>
  <dcterms:modified xsi:type="dcterms:W3CDTF">2026-03-17T15:14:56Z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085C60E511F04A239572577812D91F04_13</vt:lpwstr>
  </property>
</Properties>
</file>