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96"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90D17E-EA3B-4327-88B7-CF2435373A5D}" type="doc">
      <dgm:prSet loTypeId="urn:microsoft.com/office/officeart/2005/8/layout/radial5" loCatId="cycle" qsTypeId="urn:microsoft.com/office/officeart/2005/8/quickstyle/3d1" qsCatId="3D" csTypeId="urn:microsoft.com/office/officeart/2005/8/colors/accent2_2" csCatId="accent2" phldr="1"/>
      <dgm:spPr/>
      <dgm:t>
        <a:bodyPr/>
        <a:lstStyle/>
        <a:p>
          <a:endParaRPr lang="ru-RU"/>
        </a:p>
      </dgm:t>
    </dgm:pt>
    <dgm:pt modelId="{8E571DA8-369E-46BB-BA6F-562A1AF75FA7}">
      <dgm:prSet phldrT="[Текст]" custT="1"/>
      <dgm:spPr>
        <a:solidFill>
          <a:srgbClr val="7030A0"/>
        </a:solidFill>
      </dgm:spPr>
      <dgm:t>
        <a:bodyPr/>
        <a:lstStyle/>
        <a:p>
          <a:r>
            <a:rPr lang="ru-RU" sz="2000" b="1" cap="none" spc="0" dirty="0">
              <a:ln w="22225">
                <a:solidFill>
                  <a:schemeClr val="accent5">
                    <a:lumMod val="75000"/>
                  </a:schemeClr>
                </a:solidFill>
                <a:prstDash val="solid"/>
              </a:ln>
              <a:solidFill>
                <a:schemeClr val="accent2">
                  <a:lumMod val="40000"/>
                  <a:lumOff val="60000"/>
                </a:schemeClr>
              </a:solidFill>
              <a:effectLst/>
            </a:rPr>
            <a:t>КОМПОНЕНТЫ</a:t>
          </a:r>
        </a:p>
        <a:p>
          <a:r>
            <a:rPr lang="ru-RU" sz="2000" b="1" cap="none" spc="0" dirty="0">
              <a:ln w="22225">
                <a:solidFill>
                  <a:schemeClr val="accent5">
                    <a:lumMod val="75000"/>
                  </a:schemeClr>
                </a:solidFill>
                <a:prstDash val="solid"/>
              </a:ln>
              <a:solidFill>
                <a:schemeClr val="accent2">
                  <a:lumMod val="40000"/>
                  <a:lumOff val="60000"/>
                </a:schemeClr>
              </a:solidFill>
              <a:effectLst/>
            </a:rPr>
            <a:t>ПРОФЕССИОНАЛЬНОЙ</a:t>
          </a:r>
        </a:p>
        <a:p>
          <a:r>
            <a:rPr lang="ru-RU" sz="2000" b="1" cap="none" spc="0" dirty="0">
              <a:ln w="22225">
                <a:solidFill>
                  <a:schemeClr val="accent5">
                    <a:lumMod val="75000"/>
                  </a:schemeClr>
                </a:solidFill>
                <a:prstDash val="solid"/>
              </a:ln>
              <a:solidFill>
                <a:schemeClr val="accent2">
                  <a:lumMod val="40000"/>
                  <a:lumOff val="60000"/>
                </a:schemeClr>
              </a:solidFill>
              <a:effectLst/>
            </a:rPr>
            <a:t>РЕЧИ ПЕДАГОГА</a:t>
          </a:r>
          <a:endParaRPr lang="ru-RU" sz="1300" b="1" dirty="0">
            <a:ln w="22225">
              <a:solidFill>
                <a:schemeClr val="accent5">
                  <a:lumMod val="75000"/>
                </a:schemeClr>
              </a:solidFill>
              <a:prstDash val="solid"/>
            </a:ln>
            <a:solidFill>
              <a:schemeClr val="accent5">
                <a:lumMod val="75000"/>
              </a:schemeClr>
            </a:solidFill>
          </a:endParaRPr>
        </a:p>
      </dgm:t>
    </dgm:pt>
    <dgm:pt modelId="{D285DAEE-0B09-449C-A139-4C9EBD2B83DD}" type="parTrans" cxnId="{AD79E2E4-998C-4B43-8075-7874CC6F1A38}">
      <dgm:prSet/>
      <dgm:spPr/>
      <dgm:t>
        <a:bodyPr/>
        <a:lstStyle/>
        <a:p>
          <a:endParaRPr lang="ru-RU"/>
        </a:p>
      </dgm:t>
    </dgm:pt>
    <dgm:pt modelId="{5813779F-3DB7-42D6-A88E-91020B0917A4}" type="sibTrans" cxnId="{AD79E2E4-998C-4B43-8075-7874CC6F1A38}">
      <dgm:prSet/>
      <dgm:spPr/>
      <dgm:t>
        <a:bodyPr/>
        <a:lstStyle/>
        <a:p>
          <a:endParaRPr lang="ru-RU"/>
        </a:p>
      </dgm:t>
    </dgm:pt>
    <dgm:pt modelId="{80FA324E-BD57-4CF0-B00B-EB4C8E2933F3}">
      <dgm:prSet phldrT="[Текст]" custT="1"/>
      <dgm:spPr/>
      <dgm:t>
        <a:bodyPr/>
        <a:lstStyle/>
        <a:p>
          <a:r>
            <a:rPr lang="ru-RU" sz="2000" b="1" dirty="0">
              <a:solidFill>
                <a:srgbClr val="7030A0"/>
              </a:solidFill>
            </a:rPr>
            <a:t>КАЧЕСТВО ЯЗЫКОВОГО ОФОРМЛЕНИЯ РЕЧИ</a:t>
          </a:r>
        </a:p>
      </dgm:t>
    </dgm:pt>
    <dgm:pt modelId="{4774A6FF-D7DC-4621-8EE8-B2C7035AF3B1}" type="parTrans" cxnId="{9920EF96-BFB7-467E-82E5-9CB38709C28A}">
      <dgm:prSet/>
      <dgm:spPr>
        <a:solidFill>
          <a:srgbClr val="7030A0"/>
        </a:solidFill>
      </dgm:spPr>
      <dgm:t>
        <a:bodyPr/>
        <a:lstStyle/>
        <a:p>
          <a:endParaRPr lang="ru-RU"/>
        </a:p>
      </dgm:t>
    </dgm:pt>
    <dgm:pt modelId="{F74C157D-1E1C-41C9-AB73-A9454D133509}" type="sibTrans" cxnId="{9920EF96-BFB7-467E-82E5-9CB38709C28A}">
      <dgm:prSet/>
      <dgm:spPr/>
      <dgm:t>
        <a:bodyPr/>
        <a:lstStyle/>
        <a:p>
          <a:endParaRPr lang="ru-RU"/>
        </a:p>
      </dgm:t>
    </dgm:pt>
    <dgm:pt modelId="{8CFBFA5A-152C-4C3A-8510-2A0C7D82A1A8}">
      <dgm:prSet phldrT="[Текст]" custT="1"/>
      <dgm:spPr/>
      <dgm:t>
        <a:bodyPr/>
        <a:lstStyle/>
        <a:p>
          <a:r>
            <a:rPr lang="ru-RU" sz="2000" b="1" dirty="0">
              <a:solidFill>
                <a:srgbClr val="7030A0"/>
              </a:solidFill>
            </a:rPr>
            <a:t>КОММУНИКАТИВНАЯ КОМПЕТЕНТНОСТЬ</a:t>
          </a:r>
        </a:p>
      </dgm:t>
    </dgm:pt>
    <dgm:pt modelId="{615AAE47-6FD4-434D-83E1-2FAD674CCD7D}" type="parTrans" cxnId="{006ACC37-7F0C-4E38-B313-9B3E64D9C70F}">
      <dgm:prSet/>
      <dgm:spPr>
        <a:solidFill>
          <a:srgbClr val="7030A0"/>
        </a:solidFill>
      </dgm:spPr>
      <dgm:t>
        <a:bodyPr/>
        <a:lstStyle/>
        <a:p>
          <a:endParaRPr lang="ru-RU"/>
        </a:p>
      </dgm:t>
    </dgm:pt>
    <dgm:pt modelId="{69848F65-2B37-4F1B-A84C-FEFB775CAB38}" type="sibTrans" cxnId="{006ACC37-7F0C-4E38-B313-9B3E64D9C70F}">
      <dgm:prSet/>
      <dgm:spPr/>
      <dgm:t>
        <a:bodyPr/>
        <a:lstStyle/>
        <a:p>
          <a:endParaRPr lang="ru-RU"/>
        </a:p>
      </dgm:t>
    </dgm:pt>
    <dgm:pt modelId="{C90CE4AE-7D62-469C-B8A0-4BE725B93D8C}">
      <dgm:prSet phldrT="[Текст]" custT="1"/>
      <dgm:spPr/>
      <dgm:t>
        <a:bodyPr/>
        <a:lstStyle/>
        <a:p>
          <a:r>
            <a:rPr lang="ru-RU" sz="2000" b="1" dirty="0">
              <a:solidFill>
                <a:srgbClr val="7030A0"/>
              </a:solidFill>
            </a:rPr>
            <a:t>ОРИЕНТАЦИЯ НА ПРОЦЕСС НЕПОСРЕДСТВЕННОЙ КОММУНИКАЦИИ</a:t>
          </a:r>
        </a:p>
      </dgm:t>
    </dgm:pt>
    <dgm:pt modelId="{D1CB07B6-26C4-4556-A57F-F749781C6D9C}" type="parTrans" cxnId="{59EE31D0-A5B8-4E1E-A078-834DF1A0005C}">
      <dgm:prSet/>
      <dgm:spPr>
        <a:solidFill>
          <a:srgbClr val="7030A0"/>
        </a:solidFill>
      </dgm:spPr>
      <dgm:t>
        <a:bodyPr/>
        <a:lstStyle/>
        <a:p>
          <a:endParaRPr lang="ru-RU"/>
        </a:p>
      </dgm:t>
    </dgm:pt>
    <dgm:pt modelId="{4BBABD25-62FB-46E1-86E3-6AF1D15DB16B}" type="sibTrans" cxnId="{59EE31D0-A5B8-4E1E-A078-834DF1A0005C}">
      <dgm:prSet/>
      <dgm:spPr/>
      <dgm:t>
        <a:bodyPr/>
        <a:lstStyle/>
        <a:p>
          <a:endParaRPr lang="ru-RU"/>
        </a:p>
      </dgm:t>
    </dgm:pt>
    <dgm:pt modelId="{B15DC23B-DA22-4438-AC7A-FF7A401D894A}">
      <dgm:prSet phldrT="[Текст]" custT="1"/>
      <dgm:spPr/>
      <dgm:t>
        <a:bodyPr/>
        <a:lstStyle/>
        <a:p>
          <a:r>
            <a:rPr lang="ru-RU" sz="2000" b="1" dirty="0">
              <a:solidFill>
                <a:srgbClr val="7030A0"/>
              </a:solidFill>
            </a:rPr>
            <a:t>ЧЕТКИЙ ОТБОР ИНФОРМАЦИИ ДЛЯ СОЗДАНИЯ ВЫСКАЗЫВАНИЯ</a:t>
          </a:r>
        </a:p>
      </dgm:t>
    </dgm:pt>
    <dgm:pt modelId="{95470991-EF77-4ECF-A15C-56F40C12AAF8}" type="parTrans" cxnId="{2545C4A8-1069-46D6-95E6-0C65842B2F05}">
      <dgm:prSet/>
      <dgm:spPr>
        <a:solidFill>
          <a:srgbClr val="7030A0"/>
        </a:solidFill>
      </dgm:spPr>
      <dgm:t>
        <a:bodyPr/>
        <a:lstStyle/>
        <a:p>
          <a:endParaRPr lang="ru-RU"/>
        </a:p>
      </dgm:t>
    </dgm:pt>
    <dgm:pt modelId="{059A2D57-3852-44DB-9C72-45145086EE17}" type="sibTrans" cxnId="{2545C4A8-1069-46D6-95E6-0C65842B2F05}">
      <dgm:prSet/>
      <dgm:spPr/>
      <dgm:t>
        <a:bodyPr/>
        <a:lstStyle/>
        <a:p>
          <a:endParaRPr lang="ru-RU"/>
        </a:p>
      </dgm:t>
    </dgm:pt>
    <dgm:pt modelId="{2E326E0B-DFC0-42B6-B99C-D9385C2E2D4A}">
      <dgm:prSet custT="1"/>
      <dgm:spPr/>
      <dgm:t>
        <a:bodyPr/>
        <a:lstStyle/>
        <a:p>
          <a:r>
            <a:rPr lang="ru-RU" sz="2000" b="1" dirty="0">
              <a:solidFill>
                <a:srgbClr val="7030A0"/>
              </a:solidFill>
            </a:rPr>
            <a:t>ЦЕННОСТНО-ЛИЧНОСТНЫЕ УСТАНОВКИ ПЕДАГОГА</a:t>
          </a:r>
        </a:p>
      </dgm:t>
    </dgm:pt>
    <dgm:pt modelId="{AFAEAD6D-2974-4C18-9F97-1B1DC2374AE4}" type="parTrans" cxnId="{DB9CF3E9-6B88-48BF-88B7-B416EB7D423F}">
      <dgm:prSet/>
      <dgm:spPr>
        <a:solidFill>
          <a:srgbClr val="7030A0"/>
        </a:solidFill>
      </dgm:spPr>
      <dgm:t>
        <a:bodyPr/>
        <a:lstStyle/>
        <a:p>
          <a:endParaRPr lang="ru-RU"/>
        </a:p>
      </dgm:t>
    </dgm:pt>
    <dgm:pt modelId="{2F09CC79-0E13-4C05-9985-B6EA1AD9E4B0}" type="sibTrans" cxnId="{DB9CF3E9-6B88-48BF-88B7-B416EB7D423F}">
      <dgm:prSet/>
      <dgm:spPr/>
      <dgm:t>
        <a:bodyPr/>
        <a:lstStyle/>
        <a:p>
          <a:endParaRPr lang="ru-RU"/>
        </a:p>
      </dgm:t>
    </dgm:pt>
    <dgm:pt modelId="{B9D084BB-89F2-410D-86F2-D0757E369F10}" type="pres">
      <dgm:prSet presAssocID="{9D90D17E-EA3B-4327-88B7-CF2435373A5D}" presName="Name0" presStyleCnt="0">
        <dgm:presLayoutVars>
          <dgm:chMax val="1"/>
          <dgm:dir/>
          <dgm:animLvl val="ctr"/>
          <dgm:resizeHandles val="exact"/>
        </dgm:presLayoutVars>
      </dgm:prSet>
      <dgm:spPr/>
    </dgm:pt>
    <dgm:pt modelId="{139A8CA2-F3BF-4D79-B768-74DD4C7EE9F3}" type="pres">
      <dgm:prSet presAssocID="{8E571DA8-369E-46BB-BA6F-562A1AF75FA7}" presName="centerShape" presStyleLbl="node0" presStyleIdx="0" presStyleCnt="1" custScaleX="249733" custScaleY="104618" custLinFactNeighborX="-1936" custLinFactNeighborY="-388"/>
      <dgm:spPr/>
    </dgm:pt>
    <dgm:pt modelId="{C9623AEA-E85D-4EA4-B141-EE9218F1323C}" type="pres">
      <dgm:prSet presAssocID="{4774A6FF-D7DC-4621-8EE8-B2C7035AF3B1}" presName="parTrans" presStyleLbl="sibTrans2D1" presStyleIdx="0" presStyleCnt="5" custAng="186532" custScaleX="154517" custLinFactNeighborX="-7557" custLinFactNeighborY="-4736"/>
      <dgm:spPr/>
    </dgm:pt>
    <dgm:pt modelId="{F5ED8A0A-DEC8-41A7-9FCF-78A9DEF3D37A}" type="pres">
      <dgm:prSet presAssocID="{4774A6FF-D7DC-4621-8EE8-B2C7035AF3B1}" presName="connectorText" presStyleLbl="sibTrans2D1" presStyleIdx="0" presStyleCnt="5"/>
      <dgm:spPr/>
    </dgm:pt>
    <dgm:pt modelId="{5F8D50C4-28F2-4AC6-82BF-3D465FA1E958}" type="pres">
      <dgm:prSet presAssocID="{80FA324E-BD57-4CF0-B00B-EB4C8E2933F3}" presName="node" presStyleLbl="node1" presStyleIdx="0" presStyleCnt="5" custScaleX="193290" custScaleY="82442" custRadScaleRad="99277" custRadScaleInc="-14768">
        <dgm:presLayoutVars>
          <dgm:bulletEnabled val="1"/>
        </dgm:presLayoutVars>
      </dgm:prSet>
      <dgm:spPr/>
    </dgm:pt>
    <dgm:pt modelId="{4704CAAD-028F-4512-BFB0-B6DF7342E02E}" type="pres">
      <dgm:prSet presAssocID="{615AAE47-6FD4-434D-83E1-2FAD674CCD7D}" presName="parTrans" presStyleLbl="sibTrans2D1" presStyleIdx="1" presStyleCnt="5" custAng="19968985"/>
      <dgm:spPr/>
    </dgm:pt>
    <dgm:pt modelId="{1CED87E4-5E10-4271-BC00-AAE31DC29643}" type="pres">
      <dgm:prSet presAssocID="{615AAE47-6FD4-434D-83E1-2FAD674CCD7D}" presName="connectorText" presStyleLbl="sibTrans2D1" presStyleIdx="1" presStyleCnt="5"/>
      <dgm:spPr/>
    </dgm:pt>
    <dgm:pt modelId="{BBC21701-28E8-4631-A66A-EA7BC5A7763E}" type="pres">
      <dgm:prSet presAssocID="{8CFBFA5A-152C-4C3A-8510-2A0C7D82A1A8}" presName="node" presStyleLbl="node1" presStyleIdx="1" presStyleCnt="5" custScaleX="229767" custScaleY="76988" custRadScaleRad="166668" custRadScaleInc="-3196">
        <dgm:presLayoutVars>
          <dgm:bulletEnabled val="1"/>
        </dgm:presLayoutVars>
      </dgm:prSet>
      <dgm:spPr/>
    </dgm:pt>
    <dgm:pt modelId="{9105ABEF-A715-4689-9394-9CA616140213}" type="pres">
      <dgm:prSet presAssocID="{D1CB07B6-26C4-4556-A57F-F749781C6D9C}" presName="parTrans" presStyleLbl="sibTrans2D1" presStyleIdx="2" presStyleCnt="5" custAng="1702675" custLinFactNeighborX="53669" custLinFactNeighborY="-11151"/>
      <dgm:spPr/>
    </dgm:pt>
    <dgm:pt modelId="{6EB3B3B1-99FB-4612-9A92-9F72AB6568DB}" type="pres">
      <dgm:prSet presAssocID="{D1CB07B6-26C4-4556-A57F-F749781C6D9C}" presName="connectorText" presStyleLbl="sibTrans2D1" presStyleIdx="2" presStyleCnt="5"/>
      <dgm:spPr/>
    </dgm:pt>
    <dgm:pt modelId="{4BE14518-C202-4545-B5D9-B0920D831D9F}" type="pres">
      <dgm:prSet presAssocID="{C90CE4AE-7D62-469C-B8A0-4BE725B93D8C}" presName="node" presStyleLbl="node1" presStyleIdx="2" presStyleCnt="5" custScaleX="237310" custRadScaleRad="150921" custRadScaleInc="-60547">
        <dgm:presLayoutVars>
          <dgm:bulletEnabled val="1"/>
        </dgm:presLayoutVars>
      </dgm:prSet>
      <dgm:spPr/>
    </dgm:pt>
    <dgm:pt modelId="{A593093D-01B2-4EE1-BC62-858BE7BEEC1A}" type="pres">
      <dgm:prSet presAssocID="{95470991-EF77-4ECF-A15C-56F40C12AAF8}" presName="parTrans" presStyleLbl="sibTrans2D1" presStyleIdx="3" presStyleCnt="5" custAng="19636748" custLinFactNeighborX="-51465" custLinFactNeighborY="-11151"/>
      <dgm:spPr/>
    </dgm:pt>
    <dgm:pt modelId="{B3766C9F-6B1D-4460-ADC8-84736DFA8096}" type="pres">
      <dgm:prSet presAssocID="{95470991-EF77-4ECF-A15C-56F40C12AAF8}" presName="connectorText" presStyleLbl="sibTrans2D1" presStyleIdx="3" presStyleCnt="5"/>
      <dgm:spPr/>
    </dgm:pt>
    <dgm:pt modelId="{708A3767-866C-4FAB-9056-699DEDF74A09}" type="pres">
      <dgm:prSet presAssocID="{B15DC23B-DA22-4438-AC7A-FF7A401D894A}" presName="node" presStyleLbl="node1" presStyleIdx="3" presStyleCnt="5" custScaleX="181617" custRadScaleRad="145398" custRadScaleInc="57472">
        <dgm:presLayoutVars>
          <dgm:bulletEnabled val="1"/>
        </dgm:presLayoutVars>
      </dgm:prSet>
      <dgm:spPr/>
    </dgm:pt>
    <dgm:pt modelId="{D743AA5B-6322-455D-B1A3-3769C9CA356D}" type="pres">
      <dgm:prSet presAssocID="{AFAEAD6D-2974-4C18-9F97-1B1DC2374AE4}" presName="parTrans" presStyleLbl="sibTrans2D1" presStyleIdx="4" presStyleCnt="5" custAng="1701361"/>
      <dgm:spPr/>
    </dgm:pt>
    <dgm:pt modelId="{4BCD3AB9-D22E-4277-A05A-AE8185EDE147}" type="pres">
      <dgm:prSet presAssocID="{AFAEAD6D-2974-4C18-9F97-1B1DC2374AE4}" presName="connectorText" presStyleLbl="sibTrans2D1" presStyleIdx="4" presStyleCnt="5"/>
      <dgm:spPr/>
    </dgm:pt>
    <dgm:pt modelId="{14A939FD-56F3-493B-A025-579FC52BD568}" type="pres">
      <dgm:prSet presAssocID="{2E326E0B-DFC0-42B6-B99C-D9385C2E2D4A}" presName="node" presStyleLbl="node1" presStyleIdx="4" presStyleCnt="5" custScaleX="165427" custScaleY="87820" custRadScaleRad="169249" custRadScaleInc="-6037">
        <dgm:presLayoutVars>
          <dgm:bulletEnabled val="1"/>
        </dgm:presLayoutVars>
      </dgm:prSet>
      <dgm:spPr/>
    </dgm:pt>
  </dgm:ptLst>
  <dgm:cxnLst>
    <dgm:cxn modelId="{CDAAA305-0BB1-4EF3-B57D-7A6E2D1008F8}" type="presOf" srcId="{AFAEAD6D-2974-4C18-9F97-1B1DC2374AE4}" destId="{D743AA5B-6322-455D-B1A3-3769C9CA356D}" srcOrd="0" destOrd="0" presId="urn:microsoft.com/office/officeart/2005/8/layout/radial5"/>
    <dgm:cxn modelId="{A40E5008-115D-4A72-90E4-7915E20A3A5D}" type="presOf" srcId="{95470991-EF77-4ECF-A15C-56F40C12AAF8}" destId="{B3766C9F-6B1D-4460-ADC8-84736DFA8096}" srcOrd="1" destOrd="0" presId="urn:microsoft.com/office/officeart/2005/8/layout/radial5"/>
    <dgm:cxn modelId="{82D63316-25EE-44D6-B795-CAA437E02122}" type="presOf" srcId="{AFAEAD6D-2974-4C18-9F97-1B1DC2374AE4}" destId="{4BCD3AB9-D22E-4277-A05A-AE8185EDE147}" srcOrd="1" destOrd="0" presId="urn:microsoft.com/office/officeart/2005/8/layout/radial5"/>
    <dgm:cxn modelId="{CE0B5518-9A57-4BA1-9A79-32B9A2DFC3AD}" type="presOf" srcId="{80FA324E-BD57-4CF0-B00B-EB4C8E2933F3}" destId="{5F8D50C4-28F2-4AC6-82BF-3D465FA1E958}" srcOrd="0" destOrd="0" presId="urn:microsoft.com/office/officeart/2005/8/layout/radial5"/>
    <dgm:cxn modelId="{E391BF36-A773-463E-8F72-055609AECEC8}" type="presOf" srcId="{D1CB07B6-26C4-4556-A57F-F749781C6D9C}" destId="{6EB3B3B1-99FB-4612-9A92-9F72AB6568DB}" srcOrd="1" destOrd="0" presId="urn:microsoft.com/office/officeart/2005/8/layout/radial5"/>
    <dgm:cxn modelId="{006ACC37-7F0C-4E38-B313-9B3E64D9C70F}" srcId="{8E571DA8-369E-46BB-BA6F-562A1AF75FA7}" destId="{8CFBFA5A-152C-4C3A-8510-2A0C7D82A1A8}" srcOrd="1" destOrd="0" parTransId="{615AAE47-6FD4-434D-83E1-2FAD674CCD7D}" sibTransId="{69848F65-2B37-4F1B-A84C-FEFB775CAB38}"/>
    <dgm:cxn modelId="{DE4AC870-73BD-4847-8563-C4B16C393801}" type="presOf" srcId="{B15DC23B-DA22-4438-AC7A-FF7A401D894A}" destId="{708A3767-866C-4FAB-9056-699DEDF74A09}" srcOrd="0" destOrd="0" presId="urn:microsoft.com/office/officeart/2005/8/layout/radial5"/>
    <dgm:cxn modelId="{5272A28B-EF01-41F3-A13F-4A01435B84B1}" type="presOf" srcId="{4774A6FF-D7DC-4621-8EE8-B2C7035AF3B1}" destId="{F5ED8A0A-DEC8-41A7-9FCF-78A9DEF3D37A}" srcOrd="1" destOrd="0" presId="urn:microsoft.com/office/officeart/2005/8/layout/radial5"/>
    <dgm:cxn modelId="{BBAA9691-CC42-4500-B3B2-347D9DFCE230}" type="presOf" srcId="{8E571DA8-369E-46BB-BA6F-562A1AF75FA7}" destId="{139A8CA2-F3BF-4D79-B768-74DD4C7EE9F3}" srcOrd="0" destOrd="0" presId="urn:microsoft.com/office/officeart/2005/8/layout/radial5"/>
    <dgm:cxn modelId="{9920EF96-BFB7-467E-82E5-9CB38709C28A}" srcId="{8E571DA8-369E-46BB-BA6F-562A1AF75FA7}" destId="{80FA324E-BD57-4CF0-B00B-EB4C8E2933F3}" srcOrd="0" destOrd="0" parTransId="{4774A6FF-D7DC-4621-8EE8-B2C7035AF3B1}" sibTransId="{F74C157D-1E1C-41C9-AB73-A9454D133509}"/>
    <dgm:cxn modelId="{0532849E-306B-4777-98D6-E9B1C9C08710}" type="presOf" srcId="{95470991-EF77-4ECF-A15C-56F40C12AAF8}" destId="{A593093D-01B2-4EE1-BC62-858BE7BEEC1A}" srcOrd="0" destOrd="0" presId="urn:microsoft.com/office/officeart/2005/8/layout/radial5"/>
    <dgm:cxn modelId="{36A9ADA1-1037-4E0D-A0C8-02B6BBDE8BEE}" type="presOf" srcId="{D1CB07B6-26C4-4556-A57F-F749781C6D9C}" destId="{9105ABEF-A715-4689-9394-9CA616140213}" srcOrd="0" destOrd="0" presId="urn:microsoft.com/office/officeart/2005/8/layout/radial5"/>
    <dgm:cxn modelId="{61024EA8-4123-4D7B-B484-956AE74A287B}" type="presOf" srcId="{615AAE47-6FD4-434D-83E1-2FAD674CCD7D}" destId="{4704CAAD-028F-4512-BFB0-B6DF7342E02E}" srcOrd="0" destOrd="0" presId="urn:microsoft.com/office/officeart/2005/8/layout/radial5"/>
    <dgm:cxn modelId="{4AA151A8-3D15-45CF-BDEA-7038109177B3}" type="presOf" srcId="{8CFBFA5A-152C-4C3A-8510-2A0C7D82A1A8}" destId="{BBC21701-28E8-4631-A66A-EA7BC5A7763E}" srcOrd="0" destOrd="0" presId="urn:microsoft.com/office/officeart/2005/8/layout/radial5"/>
    <dgm:cxn modelId="{2545C4A8-1069-46D6-95E6-0C65842B2F05}" srcId="{8E571DA8-369E-46BB-BA6F-562A1AF75FA7}" destId="{B15DC23B-DA22-4438-AC7A-FF7A401D894A}" srcOrd="3" destOrd="0" parTransId="{95470991-EF77-4ECF-A15C-56F40C12AAF8}" sibTransId="{059A2D57-3852-44DB-9C72-45145086EE17}"/>
    <dgm:cxn modelId="{556517CA-0888-4BA5-8681-BC0C641D402B}" type="presOf" srcId="{C90CE4AE-7D62-469C-B8A0-4BE725B93D8C}" destId="{4BE14518-C202-4545-B5D9-B0920D831D9F}" srcOrd="0" destOrd="0" presId="urn:microsoft.com/office/officeart/2005/8/layout/radial5"/>
    <dgm:cxn modelId="{59EE31D0-A5B8-4E1E-A078-834DF1A0005C}" srcId="{8E571DA8-369E-46BB-BA6F-562A1AF75FA7}" destId="{C90CE4AE-7D62-469C-B8A0-4BE725B93D8C}" srcOrd="2" destOrd="0" parTransId="{D1CB07B6-26C4-4556-A57F-F749781C6D9C}" sibTransId="{4BBABD25-62FB-46E1-86E3-6AF1D15DB16B}"/>
    <dgm:cxn modelId="{AEFC9FD0-827B-4E3C-AD86-0EF4BAEDA3B2}" type="presOf" srcId="{4774A6FF-D7DC-4621-8EE8-B2C7035AF3B1}" destId="{C9623AEA-E85D-4EA4-B141-EE9218F1323C}" srcOrd="0" destOrd="0" presId="urn:microsoft.com/office/officeart/2005/8/layout/radial5"/>
    <dgm:cxn modelId="{BA39B2E0-ABCA-4F43-B7E2-B60CDCCE664B}" type="presOf" srcId="{9D90D17E-EA3B-4327-88B7-CF2435373A5D}" destId="{B9D084BB-89F2-410D-86F2-D0757E369F10}" srcOrd="0" destOrd="0" presId="urn:microsoft.com/office/officeart/2005/8/layout/radial5"/>
    <dgm:cxn modelId="{AD79E2E4-998C-4B43-8075-7874CC6F1A38}" srcId="{9D90D17E-EA3B-4327-88B7-CF2435373A5D}" destId="{8E571DA8-369E-46BB-BA6F-562A1AF75FA7}" srcOrd="0" destOrd="0" parTransId="{D285DAEE-0B09-449C-A139-4C9EBD2B83DD}" sibTransId="{5813779F-3DB7-42D6-A88E-91020B0917A4}"/>
    <dgm:cxn modelId="{DB9CF3E9-6B88-48BF-88B7-B416EB7D423F}" srcId="{8E571DA8-369E-46BB-BA6F-562A1AF75FA7}" destId="{2E326E0B-DFC0-42B6-B99C-D9385C2E2D4A}" srcOrd="4" destOrd="0" parTransId="{AFAEAD6D-2974-4C18-9F97-1B1DC2374AE4}" sibTransId="{2F09CC79-0E13-4C05-9985-B6EA1AD9E4B0}"/>
    <dgm:cxn modelId="{624F24F2-0C7F-4709-AB1B-88071E30A17F}" type="presOf" srcId="{2E326E0B-DFC0-42B6-B99C-D9385C2E2D4A}" destId="{14A939FD-56F3-493B-A025-579FC52BD568}" srcOrd="0" destOrd="0" presId="urn:microsoft.com/office/officeart/2005/8/layout/radial5"/>
    <dgm:cxn modelId="{8CC445F2-1292-4B39-9D78-278B3D2A1718}" type="presOf" srcId="{615AAE47-6FD4-434D-83E1-2FAD674CCD7D}" destId="{1CED87E4-5E10-4271-BC00-AAE31DC29643}" srcOrd="1" destOrd="0" presId="urn:microsoft.com/office/officeart/2005/8/layout/radial5"/>
    <dgm:cxn modelId="{790B7F1D-4AD4-4BF0-A8D6-F2B50730BAD9}" type="presParOf" srcId="{B9D084BB-89F2-410D-86F2-D0757E369F10}" destId="{139A8CA2-F3BF-4D79-B768-74DD4C7EE9F3}" srcOrd="0" destOrd="0" presId="urn:microsoft.com/office/officeart/2005/8/layout/radial5"/>
    <dgm:cxn modelId="{67F3C6D2-E51A-49A4-A141-7A96F6A51A5B}" type="presParOf" srcId="{B9D084BB-89F2-410D-86F2-D0757E369F10}" destId="{C9623AEA-E85D-4EA4-B141-EE9218F1323C}" srcOrd="1" destOrd="0" presId="urn:microsoft.com/office/officeart/2005/8/layout/radial5"/>
    <dgm:cxn modelId="{C69759C9-2463-46CC-865E-D96BC3AE69A1}" type="presParOf" srcId="{C9623AEA-E85D-4EA4-B141-EE9218F1323C}" destId="{F5ED8A0A-DEC8-41A7-9FCF-78A9DEF3D37A}" srcOrd="0" destOrd="0" presId="urn:microsoft.com/office/officeart/2005/8/layout/radial5"/>
    <dgm:cxn modelId="{8925672C-0AE6-44A9-97F3-D054EEC8CB59}" type="presParOf" srcId="{B9D084BB-89F2-410D-86F2-D0757E369F10}" destId="{5F8D50C4-28F2-4AC6-82BF-3D465FA1E958}" srcOrd="2" destOrd="0" presId="urn:microsoft.com/office/officeart/2005/8/layout/radial5"/>
    <dgm:cxn modelId="{CC3979A7-4BE3-43CF-AC79-850C8B0393C7}" type="presParOf" srcId="{B9D084BB-89F2-410D-86F2-D0757E369F10}" destId="{4704CAAD-028F-4512-BFB0-B6DF7342E02E}" srcOrd="3" destOrd="0" presId="urn:microsoft.com/office/officeart/2005/8/layout/radial5"/>
    <dgm:cxn modelId="{D426BF00-B22F-47A9-B6DE-F3856207FC5B}" type="presParOf" srcId="{4704CAAD-028F-4512-BFB0-B6DF7342E02E}" destId="{1CED87E4-5E10-4271-BC00-AAE31DC29643}" srcOrd="0" destOrd="0" presId="urn:microsoft.com/office/officeart/2005/8/layout/radial5"/>
    <dgm:cxn modelId="{C466F4DB-EBE6-413E-A0E3-3C40FB4F14BB}" type="presParOf" srcId="{B9D084BB-89F2-410D-86F2-D0757E369F10}" destId="{BBC21701-28E8-4631-A66A-EA7BC5A7763E}" srcOrd="4" destOrd="0" presId="urn:microsoft.com/office/officeart/2005/8/layout/radial5"/>
    <dgm:cxn modelId="{50727F23-39BA-4C15-B261-7016740B9052}" type="presParOf" srcId="{B9D084BB-89F2-410D-86F2-D0757E369F10}" destId="{9105ABEF-A715-4689-9394-9CA616140213}" srcOrd="5" destOrd="0" presId="urn:microsoft.com/office/officeart/2005/8/layout/radial5"/>
    <dgm:cxn modelId="{41D92552-E5E7-427F-823D-50DEADC63B22}" type="presParOf" srcId="{9105ABEF-A715-4689-9394-9CA616140213}" destId="{6EB3B3B1-99FB-4612-9A92-9F72AB6568DB}" srcOrd="0" destOrd="0" presId="urn:microsoft.com/office/officeart/2005/8/layout/radial5"/>
    <dgm:cxn modelId="{963AD8F3-621E-47AA-A892-CD9EC93539C8}" type="presParOf" srcId="{B9D084BB-89F2-410D-86F2-D0757E369F10}" destId="{4BE14518-C202-4545-B5D9-B0920D831D9F}" srcOrd="6" destOrd="0" presId="urn:microsoft.com/office/officeart/2005/8/layout/radial5"/>
    <dgm:cxn modelId="{E2AAA723-D115-4CB0-9230-1DF38CAC28C5}" type="presParOf" srcId="{B9D084BB-89F2-410D-86F2-D0757E369F10}" destId="{A593093D-01B2-4EE1-BC62-858BE7BEEC1A}" srcOrd="7" destOrd="0" presId="urn:microsoft.com/office/officeart/2005/8/layout/radial5"/>
    <dgm:cxn modelId="{03DEE32E-A1D3-4FD9-B917-20601E10CA60}" type="presParOf" srcId="{A593093D-01B2-4EE1-BC62-858BE7BEEC1A}" destId="{B3766C9F-6B1D-4460-ADC8-84736DFA8096}" srcOrd="0" destOrd="0" presId="urn:microsoft.com/office/officeart/2005/8/layout/radial5"/>
    <dgm:cxn modelId="{A988ACED-6001-4DFE-9508-57E7ACC64131}" type="presParOf" srcId="{B9D084BB-89F2-410D-86F2-D0757E369F10}" destId="{708A3767-866C-4FAB-9056-699DEDF74A09}" srcOrd="8" destOrd="0" presId="urn:microsoft.com/office/officeart/2005/8/layout/radial5"/>
    <dgm:cxn modelId="{5206C6B3-3CBA-40E9-9F03-0259EB735E4F}" type="presParOf" srcId="{B9D084BB-89F2-410D-86F2-D0757E369F10}" destId="{D743AA5B-6322-455D-B1A3-3769C9CA356D}" srcOrd="9" destOrd="0" presId="urn:microsoft.com/office/officeart/2005/8/layout/radial5"/>
    <dgm:cxn modelId="{F9FE5163-FC7B-44E6-A9F9-2CF6EEAF61F8}" type="presParOf" srcId="{D743AA5B-6322-455D-B1A3-3769C9CA356D}" destId="{4BCD3AB9-D22E-4277-A05A-AE8185EDE147}" srcOrd="0" destOrd="0" presId="urn:microsoft.com/office/officeart/2005/8/layout/radial5"/>
    <dgm:cxn modelId="{38A05B78-8D42-40CC-89DF-E3F1A8FB9963}" type="presParOf" srcId="{B9D084BB-89F2-410D-86F2-D0757E369F10}" destId="{14A939FD-56F3-493B-A025-579FC52BD568}"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D6131D-3C92-4C8A-B41F-74AF72C2D462}" type="doc">
      <dgm:prSet loTypeId="urn:microsoft.com/office/officeart/2005/8/layout/pyramid2" loCatId="list" qsTypeId="urn:microsoft.com/office/officeart/2005/8/quickstyle/3d1" qsCatId="3D" csTypeId="urn:microsoft.com/office/officeart/2005/8/colors/accent1_2" csCatId="accent1" phldr="1"/>
      <dgm:spPr/>
    </dgm:pt>
    <dgm:pt modelId="{DB28F6CF-5EB4-44A3-8344-AF4F256C4831}">
      <dgm:prSet phldrT="[Текст]"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ПРАВИЛЬНОСТЬ</a:t>
          </a:r>
          <a:r>
            <a:rPr lang="ru-RU" sz="2000" b="1" cap="none" spc="0" dirty="0">
              <a:ln w="0"/>
              <a:solidFill>
                <a:srgbClr val="7030A0"/>
              </a:solidFill>
              <a:effectLst>
                <a:outerShdw blurRad="38100" dist="25400" dir="5400000" algn="ctr" rotWithShape="0">
                  <a:srgbClr val="6E747A">
                    <a:alpha val="43000"/>
                  </a:srgbClr>
                </a:outerShdw>
              </a:effectLst>
            </a:rPr>
            <a:t> – </a:t>
          </a:r>
        </a:p>
        <a:p>
          <a:r>
            <a:rPr lang="ru-RU" sz="1800" b="0" cap="none" spc="0" dirty="0">
              <a:ln w="0"/>
              <a:solidFill>
                <a:srgbClr val="7030A0"/>
              </a:solidFill>
              <a:effectLst>
                <a:outerShdw blurRad="38100" dist="25400" dir="5400000" algn="ctr" rotWithShape="0">
                  <a:srgbClr val="6E747A">
                    <a:alpha val="43000"/>
                  </a:srgbClr>
                </a:outerShdw>
              </a:effectLst>
            </a:rPr>
            <a:t>Соответствие речи языковым нормам</a:t>
          </a:r>
        </a:p>
      </dgm:t>
    </dgm:pt>
    <dgm:pt modelId="{AF90E0D2-83B7-43C5-9625-8BE5B20E5F68}" type="parTrans" cxnId="{434D3F93-4170-4A36-A45C-13D31277C2B1}">
      <dgm:prSet/>
      <dgm:spPr/>
      <dgm:t>
        <a:bodyPr/>
        <a:lstStyle/>
        <a:p>
          <a:endParaRPr lang="ru-RU"/>
        </a:p>
      </dgm:t>
    </dgm:pt>
    <dgm:pt modelId="{93C88D50-DAE3-4848-8A3D-FAD555C42FEC}" type="sibTrans" cxnId="{434D3F93-4170-4A36-A45C-13D31277C2B1}">
      <dgm:prSet/>
      <dgm:spPr/>
      <dgm:t>
        <a:bodyPr/>
        <a:lstStyle/>
        <a:p>
          <a:endParaRPr lang="ru-RU"/>
        </a:p>
      </dgm:t>
    </dgm:pt>
    <dgm:pt modelId="{844EAD27-BEC4-4767-B135-2C03F65324A1}">
      <dgm:prSet phldrT="[Текст]"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БОГАТСТВО</a:t>
          </a:r>
          <a:r>
            <a:rPr lang="ru-RU" sz="2000" b="1" u="none" cap="none" spc="0" dirty="0">
              <a:ln w="0"/>
              <a:solidFill>
                <a:srgbClr val="7030A0"/>
              </a:solidFill>
              <a:effectLst>
                <a:outerShdw blurRad="38100" dist="25400" dir="5400000" algn="ctr" rotWithShape="0">
                  <a:srgbClr val="6E747A">
                    <a:alpha val="43000"/>
                  </a:srgbClr>
                </a:outerShdw>
              </a:effectLst>
            </a:rPr>
            <a:t> – </a:t>
          </a:r>
        </a:p>
        <a:p>
          <a:r>
            <a:rPr lang="ru-RU" sz="1800" b="0" u="none" cap="none" spc="0" dirty="0">
              <a:ln w="0"/>
              <a:solidFill>
                <a:srgbClr val="7030A0"/>
              </a:solidFill>
              <a:effectLst>
                <a:outerShdw blurRad="38100" dist="25400" dir="5400000" algn="ctr" rotWithShape="0">
                  <a:srgbClr val="6E747A">
                    <a:alpha val="43000"/>
                  </a:srgbClr>
                </a:outerShdw>
              </a:effectLst>
            </a:rPr>
            <a:t>Умение использования всех языковых единиц с целью оптимального выражения информации</a:t>
          </a:r>
        </a:p>
      </dgm:t>
    </dgm:pt>
    <dgm:pt modelId="{696CE556-B510-4C74-9B8F-C9A9C14806A7}" type="parTrans" cxnId="{C4444FF2-D01F-4601-9981-07F049B164D8}">
      <dgm:prSet/>
      <dgm:spPr/>
      <dgm:t>
        <a:bodyPr/>
        <a:lstStyle/>
        <a:p>
          <a:endParaRPr lang="ru-RU"/>
        </a:p>
      </dgm:t>
    </dgm:pt>
    <dgm:pt modelId="{CB4C9320-739B-4A97-95EC-AFD0AA97432B}" type="sibTrans" cxnId="{C4444FF2-D01F-4601-9981-07F049B164D8}">
      <dgm:prSet/>
      <dgm:spPr/>
      <dgm:t>
        <a:bodyPr/>
        <a:lstStyle/>
        <a:p>
          <a:endParaRPr lang="ru-RU"/>
        </a:p>
      </dgm:t>
    </dgm:pt>
    <dgm:pt modelId="{2B92311C-1A9A-4A42-952B-49D2B933243C}">
      <dgm:prSet phldrT="[Текст]"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УМЕСТНОСТЬ</a:t>
          </a:r>
          <a:r>
            <a:rPr lang="ru-RU" sz="2000" b="1" u="none" cap="none" spc="0" dirty="0">
              <a:ln w="0"/>
              <a:solidFill>
                <a:srgbClr val="7030A0"/>
              </a:solidFill>
              <a:effectLst>
                <a:outerShdw blurRad="38100" dist="25400" dir="5400000" algn="ctr" rotWithShape="0">
                  <a:srgbClr val="6E747A">
                    <a:alpha val="43000"/>
                  </a:srgbClr>
                </a:outerShdw>
              </a:effectLst>
            </a:rPr>
            <a:t> – </a:t>
          </a:r>
        </a:p>
        <a:p>
          <a:r>
            <a:rPr lang="ru-RU" sz="1800" b="0" u="none" cap="none" spc="0" dirty="0">
              <a:ln w="0"/>
              <a:solidFill>
                <a:srgbClr val="7030A0"/>
              </a:solidFill>
              <a:effectLst>
                <a:outerShdw blurRad="38100" dist="25400" dir="5400000" algn="ctr" rotWithShape="0">
                  <a:srgbClr val="6E747A">
                    <a:alpha val="43000"/>
                  </a:srgbClr>
                </a:outerShdw>
              </a:effectLst>
            </a:rPr>
            <a:t>Употребление в речи единиц, соответствующих ситуации и условиям общения</a:t>
          </a:r>
          <a:endParaRPr lang="ru-RU" sz="1800" b="0" u="sng" cap="none" spc="0" dirty="0">
            <a:ln w="0"/>
            <a:solidFill>
              <a:srgbClr val="7030A0"/>
            </a:solidFill>
            <a:effectLst>
              <a:outerShdw blurRad="38100" dist="25400" dir="5400000" algn="ctr" rotWithShape="0">
                <a:srgbClr val="6E747A">
                  <a:alpha val="43000"/>
                </a:srgbClr>
              </a:outerShdw>
            </a:effectLst>
          </a:endParaRPr>
        </a:p>
      </dgm:t>
    </dgm:pt>
    <dgm:pt modelId="{FA2206F2-A895-45E6-AEB1-101B8A88CACD}" type="parTrans" cxnId="{D95A5D93-33C8-4DA9-87FD-7BB94B11D777}">
      <dgm:prSet/>
      <dgm:spPr/>
      <dgm:t>
        <a:bodyPr/>
        <a:lstStyle/>
        <a:p>
          <a:endParaRPr lang="ru-RU"/>
        </a:p>
      </dgm:t>
    </dgm:pt>
    <dgm:pt modelId="{B400B9D3-8AA1-43B9-993A-91310B0C7105}" type="sibTrans" cxnId="{D95A5D93-33C8-4DA9-87FD-7BB94B11D777}">
      <dgm:prSet/>
      <dgm:spPr/>
      <dgm:t>
        <a:bodyPr/>
        <a:lstStyle/>
        <a:p>
          <a:endParaRPr lang="ru-RU"/>
        </a:p>
      </dgm:t>
    </dgm:pt>
    <dgm:pt modelId="{61040CAD-8527-4692-9BA0-81179015B803}">
      <dgm:prSet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ТОЧНОСТЬ</a:t>
          </a:r>
          <a:r>
            <a:rPr lang="ru-RU" sz="2000" b="1" cap="none" spc="0" dirty="0">
              <a:ln w="0"/>
              <a:solidFill>
                <a:srgbClr val="7030A0"/>
              </a:solidFill>
              <a:effectLst>
                <a:outerShdw blurRad="38100" dist="25400" dir="5400000" algn="ctr" rotWithShape="0">
                  <a:srgbClr val="6E747A">
                    <a:alpha val="43000"/>
                  </a:srgbClr>
                </a:outerShdw>
              </a:effectLst>
            </a:rPr>
            <a:t> – </a:t>
          </a:r>
        </a:p>
        <a:p>
          <a:r>
            <a:rPr lang="ru-RU" sz="1800" b="0" cap="none" spc="0" dirty="0">
              <a:ln w="0"/>
              <a:solidFill>
                <a:srgbClr val="7030A0"/>
              </a:solidFill>
              <a:effectLst>
                <a:outerShdw blurRad="38100" dist="25400" dir="5400000" algn="ctr" rotWithShape="0">
                  <a:srgbClr val="6E747A">
                    <a:alpha val="43000"/>
                  </a:srgbClr>
                </a:outerShdw>
              </a:effectLst>
            </a:rPr>
            <a:t>Соответствие смыслового содержания речи и информации, которая лежит в её основе</a:t>
          </a:r>
        </a:p>
      </dgm:t>
    </dgm:pt>
    <dgm:pt modelId="{921B7B91-92FB-4CA0-919D-19D61D5E8D62}" type="parTrans" cxnId="{875ED049-E773-4796-98B2-4E176E2FFF20}">
      <dgm:prSet/>
      <dgm:spPr/>
      <dgm:t>
        <a:bodyPr/>
        <a:lstStyle/>
        <a:p>
          <a:endParaRPr lang="ru-RU"/>
        </a:p>
      </dgm:t>
    </dgm:pt>
    <dgm:pt modelId="{C0E75061-2562-44D5-BF70-04CE6D701EA5}" type="sibTrans" cxnId="{875ED049-E773-4796-98B2-4E176E2FFF20}">
      <dgm:prSet/>
      <dgm:spPr/>
      <dgm:t>
        <a:bodyPr/>
        <a:lstStyle/>
        <a:p>
          <a:endParaRPr lang="ru-RU"/>
        </a:p>
      </dgm:t>
    </dgm:pt>
    <dgm:pt modelId="{81FF9A81-041C-43ED-BA93-BEB3B855A6C6}">
      <dgm:prSet custT="1"/>
      <dgm:spPr>
        <a:solidFill>
          <a:schemeClr val="accent3">
            <a:lumMod val="40000"/>
            <a:lumOff val="60000"/>
            <a:alpha val="90000"/>
          </a:schemeClr>
        </a:solidFill>
      </dgm:spPr>
      <dgm:t>
        <a:bodyPr/>
        <a:lstStyle/>
        <a:p>
          <a:pPr algn="ctr"/>
          <a:r>
            <a:rPr lang="ru-RU" sz="2000" b="1" u="sng" cap="none" spc="0" dirty="0">
              <a:ln w="0"/>
              <a:solidFill>
                <a:srgbClr val="7030A0"/>
              </a:solidFill>
              <a:effectLst>
                <a:outerShdw blurRad="38100" dist="25400" dir="5400000" algn="ctr" rotWithShape="0">
                  <a:srgbClr val="6E747A">
                    <a:alpha val="43000"/>
                  </a:srgbClr>
                </a:outerShdw>
              </a:effectLst>
            </a:rPr>
            <a:t>ЛОГИЧНОСТЬ</a:t>
          </a:r>
          <a:r>
            <a:rPr lang="ru-RU" sz="2000" b="1" u="none" cap="none" spc="0" dirty="0">
              <a:ln w="0"/>
              <a:solidFill>
                <a:srgbClr val="7030A0"/>
              </a:solidFill>
              <a:effectLst>
                <a:outerShdw blurRad="38100" dist="25400" dir="5400000" algn="ctr" rotWithShape="0">
                  <a:srgbClr val="6E747A">
                    <a:alpha val="43000"/>
                  </a:srgbClr>
                </a:outerShdw>
              </a:effectLst>
            </a:rPr>
            <a:t> – </a:t>
          </a:r>
        </a:p>
        <a:p>
          <a:pPr algn="ctr"/>
          <a:r>
            <a:rPr lang="ru-RU" sz="1800" b="0" u="none" cap="none" spc="0" dirty="0">
              <a:ln w="0"/>
              <a:solidFill>
                <a:srgbClr val="7030A0"/>
              </a:solidFill>
              <a:effectLst>
                <a:outerShdw blurRad="38100" dist="25400" dir="5400000" algn="ctr" rotWithShape="0">
                  <a:srgbClr val="6E747A">
                    <a:alpha val="43000"/>
                  </a:srgbClr>
                </a:outerShdw>
              </a:effectLst>
            </a:rPr>
            <a:t>Выражение в смысловых связях компонентов речи и отношений между частями и компонентами мысли</a:t>
          </a:r>
        </a:p>
      </dgm:t>
    </dgm:pt>
    <dgm:pt modelId="{484DD9C5-3AD8-43D4-8F5A-F73579203B62}" type="parTrans" cxnId="{1E70E30C-7485-491E-9A5D-F743A3405DAD}">
      <dgm:prSet/>
      <dgm:spPr/>
      <dgm:t>
        <a:bodyPr/>
        <a:lstStyle/>
        <a:p>
          <a:endParaRPr lang="ru-RU"/>
        </a:p>
      </dgm:t>
    </dgm:pt>
    <dgm:pt modelId="{45F65CB1-50B8-4C74-93F8-9ACCBCB0DC05}" type="sibTrans" cxnId="{1E70E30C-7485-491E-9A5D-F743A3405DAD}">
      <dgm:prSet/>
      <dgm:spPr/>
      <dgm:t>
        <a:bodyPr/>
        <a:lstStyle/>
        <a:p>
          <a:endParaRPr lang="ru-RU"/>
        </a:p>
      </dgm:t>
    </dgm:pt>
    <dgm:pt modelId="{AAE5C8B0-F85D-455D-8B2D-49650D661794}">
      <dgm:prSet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ЧИСТОТА</a:t>
          </a:r>
          <a:r>
            <a:rPr lang="ru-RU" sz="2000" b="1" u="none" cap="none" spc="0" dirty="0">
              <a:ln w="0"/>
              <a:solidFill>
                <a:srgbClr val="7030A0"/>
              </a:solidFill>
              <a:effectLst>
                <a:outerShdw blurRad="38100" dist="25400" dir="5400000" algn="ctr" rotWithShape="0">
                  <a:srgbClr val="6E747A">
                    <a:alpha val="43000"/>
                  </a:srgbClr>
                </a:outerShdw>
              </a:effectLst>
            </a:rPr>
            <a:t> – </a:t>
          </a:r>
        </a:p>
        <a:p>
          <a:r>
            <a:rPr lang="ru-RU" sz="1800" b="0" u="none" cap="none" spc="0" dirty="0">
              <a:ln w="0"/>
              <a:solidFill>
                <a:srgbClr val="7030A0"/>
              </a:solidFill>
              <a:effectLst>
                <a:outerShdw blurRad="38100" dist="25400" dir="5400000" algn="ctr" rotWithShape="0">
                  <a:srgbClr val="6E747A">
                    <a:alpha val="43000"/>
                  </a:srgbClr>
                </a:outerShdw>
              </a:effectLst>
            </a:rPr>
            <a:t>Отсутствие в речи элементов, чуждых литературному языку</a:t>
          </a:r>
        </a:p>
      </dgm:t>
    </dgm:pt>
    <dgm:pt modelId="{0802B4B7-E699-4D38-A9CF-23F882AFFC37}" type="parTrans" cxnId="{4D6CE1E0-FE0F-47B5-83B0-314FCB5F9D52}">
      <dgm:prSet/>
      <dgm:spPr/>
      <dgm:t>
        <a:bodyPr/>
        <a:lstStyle/>
        <a:p>
          <a:endParaRPr lang="ru-RU"/>
        </a:p>
      </dgm:t>
    </dgm:pt>
    <dgm:pt modelId="{C147DD02-FB0B-4C04-BA1D-20D9ADCFF296}" type="sibTrans" cxnId="{4D6CE1E0-FE0F-47B5-83B0-314FCB5F9D52}">
      <dgm:prSet/>
      <dgm:spPr/>
      <dgm:t>
        <a:bodyPr/>
        <a:lstStyle/>
        <a:p>
          <a:endParaRPr lang="ru-RU"/>
        </a:p>
      </dgm:t>
    </dgm:pt>
    <dgm:pt modelId="{A86836F1-ED89-410C-916B-1ECC76D2452A}">
      <dgm:prSet custT="1"/>
      <dgm:spPr>
        <a:solidFill>
          <a:schemeClr val="accent3">
            <a:lumMod val="40000"/>
            <a:lumOff val="60000"/>
            <a:alpha val="90000"/>
          </a:schemeClr>
        </a:solidFill>
      </dgm:spPr>
      <dgm:t>
        <a:bodyPr/>
        <a:lstStyle/>
        <a:p>
          <a:r>
            <a:rPr lang="ru-RU" sz="2000" b="1" u="sng" cap="none" spc="0" dirty="0">
              <a:ln w="0"/>
              <a:solidFill>
                <a:srgbClr val="7030A0"/>
              </a:solidFill>
              <a:effectLst>
                <a:outerShdw blurRad="38100" dist="25400" dir="5400000" algn="ctr" rotWithShape="0">
                  <a:srgbClr val="6E747A">
                    <a:alpha val="43000"/>
                  </a:srgbClr>
                </a:outerShdw>
              </a:effectLst>
            </a:rPr>
            <a:t>ВЫРАЗИТЕЛЬНОСТЬ</a:t>
          </a:r>
          <a:r>
            <a:rPr lang="ru-RU" sz="2000" b="1" u="none" cap="none" spc="0" dirty="0">
              <a:ln w="0"/>
              <a:solidFill>
                <a:srgbClr val="7030A0"/>
              </a:solidFill>
              <a:effectLst>
                <a:outerShdw blurRad="38100" dist="25400" dir="5400000" algn="ctr" rotWithShape="0">
                  <a:srgbClr val="6E747A">
                    <a:alpha val="43000"/>
                  </a:srgbClr>
                </a:outerShdw>
              </a:effectLst>
            </a:rPr>
            <a:t> – </a:t>
          </a:r>
        </a:p>
        <a:p>
          <a:r>
            <a:rPr lang="ru-RU" sz="1800" b="0" u="none" cap="none" spc="0" dirty="0">
              <a:ln w="0"/>
              <a:solidFill>
                <a:srgbClr val="7030A0"/>
              </a:solidFill>
              <a:effectLst>
                <a:outerShdw blurRad="38100" dist="25400" dir="5400000" algn="ctr" rotWithShape="0">
                  <a:srgbClr val="6E747A">
                    <a:alpha val="43000"/>
                  </a:srgbClr>
                </a:outerShdw>
              </a:effectLst>
            </a:rPr>
            <a:t>Особенность речи, захватывающая внимание ребенка</a:t>
          </a:r>
          <a:endParaRPr lang="ru-RU" sz="1800" b="0" u="sng" cap="none" spc="0" dirty="0">
            <a:ln w="0"/>
            <a:solidFill>
              <a:srgbClr val="7030A0"/>
            </a:solidFill>
            <a:effectLst>
              <a:outerShdw blurRad="38100" dist="25400" dir="5400000" algn="ctr" rotWithShape="0">
                <a:srgbClr val="6E747A">
                  <a:alpha val="43000"/>
                </a:srgbClr>
              </a:outerShdw>
            </a:effectLst>
          </a:endParaRPr>
        </a:p>
      </dgm:t>
    </dgm:pt>
    <dgm:pt modelId="{8528A0E5-993A-4C57-A9D1-75FA1E9294F5}" type="parTrans" cxnId="{8F0545F2-52BD-45C5-BB90-9E0488C47406}">
      <dgm:prSet/>
      <dgm:spPr/>
      <dgm:t>
        <a:bodyPr/>
        <a:lstStyle/>
        <a:p>
          <a:endParaRPr lang="ru-RU"/>
        </a:p>
      </dgm:t>
    </dgm:pt>
    <dgm:pt modelId="{D592CAE8-57FA-43CA-83D9-AC5906FF574D}" type="sibTrans" cxnId="{8F0545F2-52BD-45C5-BB90-9E0488C47406}">
      <dgm:prSet/>
      <dgm:spPr/>
      <dgm:t>
        <a:bodyPr/>
        <a:lstStyle/>
        <a:p>
          <a:endParaRPr lang="ru-RU"/>
        </a:p>
      </dgm:t>
    </dgm:pt>
    <dgm:pt modelId="{A7EEC981-0940-4E17-9B01-9FAE64A966B9}" type="pres">
      <dgm:prSet presAssocID="{3ED6131D-3C92-4C8A-B41F-74AF72C2D462}" presName="compositeShape" presStyleCnt="0">
        <dgm:presLayoutVars>
          <dgm:dir/>
          <dgm:resizeHandles/>
        </dgm:presLayoutVars>
      </dgm:prSet>
      <dgm:spPr/>
    </dgm:pt>
    <dgm:pt modelId="{E25C34E2-FD63-4C6D-8382-0A22D06C6B4B}" type="pres">
      <dgm:prSet presAssocID="{3ED6131D-3C92-4C8A-B41F-74AF72C2D462}" presName="pyramid" presStyleLbl="node1" presStyleIdx="0" presStyleCnt="1" custScaleX="69054" custScaleY="64183" custLinFactNeighborX="-32774" custLinFactNeighborY="143"/>
      <dgm:spPr>
        <a:prstGeom prst="ellipse">
          <a:avLst/>
        </a:prstGeom>
      </dgm:spPr>
    </dgm:pt>
    <dgm:pt modelId="{5DD28B45-6504-407B-A842-091E3A95D866}" type="pres">
      <dgm:prSet presAssocID="{3ED6131D-3C92-4C8A-B41F-74AF72C2D462}" presName="theList" presStyleCnt="0"/>
      <dgm:spPr/>
    </dgm:pt>
    <dgm:pt modelId="{DE2C631A-BA85-4916-BEE9-2D6A5BD05D54}" type="pres">
      <dgm:prSet presAssocID="{DB28F6CF-5EB4-44A3-8344-AF4F256C4831}" presName="aNode" presStyleLbl="fgAcc1" presStyleIdx="0" presStyleCnt="7" custScaleX="178411" custScaleY="1738878" custLinFactY="-847963" custLinFactNeighborX="39064" custLinFactNeighborY="-900000">
        <dgm:presLayoutVars>
          <dgm:bulletEnabled val="1"/>
        </dgm:presLayoutVars>
      </dgm:prSet>
      <dgm:spPr/>
    </dgm:pt>
    <dgm:pt modelId="{B980DCB6-F975-4144-B84B-F293D71F2E10}" type="pres">
      <dgm:prSet presAssocID="{DB28F6CF-5EB4-44A3-8344-AF4F256C4831}" presName="aSpace" presStyleCnt="0"/>
      <dgm:spPr/>
    </dgm:pt>
    <dgm:pt modelId="{87245636-37FC-4DC4-911D-CF203D0A4D6E}" type="pres">
      <dgm:prSet presAssocID="{61040CAD-8527-4692-9BA0-81179015B803}" presName="aNode" presStyleLbl="fgAcc1" presStyleIdx="1" presStyleCnt="7" custScaleX="178388" custScaleY="2000000" custLinFactY="-483208" custLinFactNeighborX="35439" custLinFactNeighborY="-500000">
        <dgm:presLayoutVars>
          <dgm:bulletEnabled val="1"/>
        </dgm:presLayoutVars>
      </dgm:prSet>
      <dgm:spPr/>
    </dgm:pt>
    <dgm:pt modelId="{8725C3AC-19D5-4D85-AE4A-CD0BF30AB5A3}" type="pres">
      <dgm:prSet presAssocID="{61040CAD-8527-4692-9BA0-81179015B803}" presName="aSpace" presStyleCnt="0"/>
      <dgm:spPr/>
    </dgm:pt>
    <dgm:pt modelId="{2BBE8CF4-3F1D-468B-AECB-F52E1B6BBCB5}" type="pres">
      <dgm:prSet presAssocID="{81FF9A81-041C-43ED-BA93-BEB3B855A6C6}" presName="aNode" presStyleLbl="fgAcc1" presStyleIdx="2" presStyleCnt="7" custScaleX="178411" custScaleY="2000000" custLinFactY="-232594" custLinFactNeighborX="36291" custLinFactNeighborY="-300000">
        <dgm:presLayoutVars>
          <dgm:bulletEnabled val="1"/>
        </dgm:presLayoutVars>
      </dgm:prSet>
      <dgm:spPr/>
    </dgm:pt>
    <dgm:pt modelId="{960E7970-6E76-4CD9-B481-3570C2A04DBD}" type="pres">
      <dgm:prSet presAssocID="{81FF9A81-041C-43ED-BA93-BEB3B855A6C6}" presName="aSpace" presStyleCnt="0"/>
      <dgm:spPr/>
    </dgm:pt>
    <dgm:pt modelId="{788B5659-7EC2-4219-8EC1-4F0FB8B849D9}" type="pres">
      <dgm:prSet presAssocID="{AAE5C8B0-F85D-455D-8B2D-49650D661794}" presName="aNode" presStyleLbl="fgAcc1" presStyleIdx="3" presStyleCnt="7" custScaleX="178411" custScaleY="1931700" custLinFactY="36512" custLinFactNeighborX="36291" custLinFactNeighborY="100000">
        <dgm:presLayoutVars>
          <dgm:bulletEnabled val="1"/>
        </dgm:presLayoutVars>
      </dgm:prSet>
      <dgm:spPr/>
    </dgm:pt>
    <dgm:pt modelId="{6DDC7805-5A0D-4DF1-B60D-2BC114208C7C}" type="pres">
      <dgm:prSet presAssocID="{AAE5C8B0-F85D-455D-8B2D-49650D661794}" presName="aSpace" presStyleCnt="0"/>
      <dgm:spPr/>
    </dgm:pt>
    <dgm:pt modelId="{70CFACAB-9778-4309-AEDE-BB13E8D1EBE1}" type="pres">
      <dgm:prSet presAssocID="{A86836F1-ED89-410C-916B-1ECC76D2452A}" presName="aNode" presStyleLbl="fgAcc1" presStyleIdx="4" presStyleCnt="7" custScaleX="178411" custScaleY="1824400" custLinFactY="351276" custLinFactNeighborX="36291" custLinFactNeighborY="400000">
        <dgm:presLayoutVars>
          <dgm:bulletEnabled val="1"/>
        </dgm:presLayoutVars>
      </dgm:prSet>
      <dgm:spPr/>
    </dgm:pt>
    <dgm:pt modelId="{FEE2544F-291B-46DC-9D02-A735F94D8156}" type="pres">
      <dgm:prSet presAssocID="{A86836F1-ED89-410C-916B-1ECC76D2452A}" presName="aSpace" presStyleCnt="0"/>
      <dgm:spPr/>
    </dgm:pt>
    <dgm:pt modelId="{DB92756E-D003-4591-9049-1C07AD2F2795}" type="pres">
      <dgm:prSet presAssocID="{844EAD27-BEC4-4767-B135-2C03F65324A1}" presName="aNode" presStyleLbl="fgAcc1" presStyleIdx="5" presStyleCnt="7" custScaleX="178397" custScaleY="2000000" custLinFactY="575986" custLinFactNeighborX="36291" custLinFactNeighborY="600000">
        <dgm:presLayoutVars>
          <dgm:bulletEnabled val="1"/>
        </dgm:presLayoutVars>
      </dgm:prSet>
      <dgm:spPr/>
    </dgm:pt>
    <dgm:pt modelId="{39041D56-5627-4414-A2C8-0004766FB252}" type="pres">
      <dgm:prSet presAssocID="{844EAD27-BEC4-4767-B135-2C03F65324A1}" presName="aSpace" presStyleCnt="0"/>
      <dgm:spPr/>
    </dgm:pt>
    <dgm:pt modelId="{DB2F0D0E-004A-47E4-8F9F-40F91C185E1D}" type="pres">
      <dgm:prSet presAssocID="{2B92311C-1A9A-4A42-952B-49D2B933243C}" presName="aNode" presStyleLbl="fgAcc1" presStyleIdx="6" presStyleCnt="7" custScaleX="178397" custScaleY="2000000" custLinFactY="745003" custLinFactNeighborX="35435" custLinFactNeighborY="800000">
        <dgm:presLayoutVars>
          <dgm:bulletEnabled val="1"/>
        </dgm:presLayoutVars>
      </dgm:prSet>
      <dgm:spPr/>
    </dgm:pt>
    <dgm:pt modelId="{72ACEB31-78F5-47BE-97C0-C6CC7B5B816B}" type="pres">
      <dgm:prSet presAssocID="{2B92311C-1A9A-4A42-952B-49D2B933243C}" presName="aSpace" presStyleCnt="0"/>
      <dgm:spPr/>
    </dgm:pt>
  </dgm:ptLst>
  <dgm:cxnLst>
    <dgm:cxn modelId="{FDFCE004-09B6-45AA-AC51-0E85F44FA209}" type="presOf" srcId="{844EAD27-BEC4-4767-B135-2C03F65324A1}" destId="{DB92756E-D003-4591-9049-1C07AD2F2795}" srcOrd="0" destOrd="0" presId="urn:microsoft.com/office/officeart/2005/8/layout/pyramid2"/>
    <dgm:cxn modelId="{1E70E30C-7485-491E-9A5D-F743A3405DAD}" srcId="{3ED6131D-3C92-4C8A-B41F-74AF72C2D462}" destId="{81FF9A81-041C-43ED-BA93-BEB3B855A6C6}" srcOrd="2" destOrd="0" parTransId="{484DD9C5-3AD8-43D4-8F5A-F73579203B62}" sibTransId="{45F65CB1-50B8-4C74-93F8-9ACCBCB0DC05}"/>
    <dgm:cxn modelId="{875ED049-E773-4796-98B2-4E176E2FFF20}" srcId="{3ED6131D-3C92-4C8A-B41F-74AF72C2D462}" destId="{61040CAD-8527-4692-9BA0-81179015B803}" srcOrd="1" destOrd="0" parTransId="{921B7B91-92FB-4CA0-919D-19D61D5E8D62}" sibTransId="{C0E75061-2562-44D5-BF70-04CE6D701EA5}"/>
    <dgm:cxn modelId="{F6875B6E-0A89-4C94-AD67-F997491E7011}" type="presOf" srcId="{A86836F1-ED89-410C-916B-1ECC76D2452A}" destId="{70CFACAB-9778-4309-AEDE-BB13E8D1EBE1}" srcOrd="0" destOrd="0" presId="urn:microsoft.com/office/officeart/2005/8/layout/pyramid2"/>
    <dgm:cxn modelId="{0FB53F81-4A70-43CC-8536-A958D4F76902}" type="presOf" srcId="{DB28F6CF-5EB4-44A3-8344-AF4F256C4831}" destId="{DE2C631A-BA85-4916-BEE9-2D6A5BD05D54}" srcOrd="0" destOrd="0" presId="urn:microsoft.com/office/officeart/2005/8/layout/pyramid2"/>
    <dgm:cxn modelId="{434D3F93-4170-4A36-A45C-13D31277C2B1}" srcId="{3ED6131D-3C92-4C8A-B41F-74AF72C2D462}" destId="{DB28F6CF-5EB4-44A3-8344-AF4F256C4831}" srcOrd="0" destOrd="0" parTransId="{AF90E0D2-83B7-43C5-9625-8BE5B20E5F68}" sibTransId="{93C88D50-DAE3-4848-8A3D-FAD555C42FEC}"/>
    <dgm:cxn modelId="{D95A5D93-33C8-4DA9-87FD-7BB94B11D777}" srcId="{3ED6131D-3C92-4C8A-B41F-74AF72C2D462}" destId="{2B92311C-1A9A-4A42-952B-49D2B933243C}" srcOrd="6" destOrd="0" parTransId="{FA2206F2-A895-45E6-AEB1-101B8A88CACD}" sibTransId="{B400B9D3-8AA1-43B9-993A-91310B0C7105}"/>
    <dgm:cxn modelId="{7987EFB9-9936-40CA-A7AC-F19B37DA6EEC}" type="presOf" srcId="{AAE5C8B0-F85D-455D-8B2D-49650D661794}" destId="{788B5659-7EC2-4219-8EC1-4F0FB8B849D9}" srcOrd="0" destOrd="0" presId="urn:microsoft.com/office/officeart/2005/8/layout/pyramid2"/>
    <dgm:cxn modelId="{23BFC8C4-D280-4CBB-B49A-60E4E1E8E338}" type="presOf" srcId="{61040CAD-8527-4692-9BA0-81179015B803}" destId="{87245636-37FC-4DC4-911D-CF203D0A4D6E}" srcOrd="0" destOrd="0" presId="urn:microsoft.com/office/officeart/2005/8/layout/pyramid2"/>
    <dgm:cxn modelId="{B09801CA-088F-4AE9-A9B1-0AD642CC095A}" type="presOf" srcId="{2B92311C-1A9A-4A42-952B-49D2B933243C}" destId="{DB2F0D0E-004A-47E4-8F9F-40F91C185E1D}" srcOrd="0" destOrd="0" presId="urn:microsoft.com/office/officeart/2005/8/layout/pyramid2"/>
    <dgm:cxn modelId="{4D6CE1E0-FE0F-47B5-83B0-314FCB5F9D52}" srcId="{3ED6131D-3C92-4C8A-B41F-74AF72C2D462}" destId="{AAE5C8B0-F85D-455D-8B2D-49650D661794}" srcOrd="3" destOrd="0" parTransId="{0802B4B7-E699-4D38-A9CF-23F882AFFC37}" sibTransId="{C147DD02-FB0B-4C04-BA1D-20D9ADCFF296}"/>
    <dgm:cxn modelId="{8F0545F2-52BD-45C5-BB90-9E0488C47406}" srcId="{3ED6131D-3C92-4C8A-B41F-74AF72C2D462}" destId="{A86836F1-ED89-410C-916B-1ECC76D2452A}" srcOrd="4" destOrd="0" parTransId="{8528A0E5-993A-4C57-A9D1-75FA1E9294F5}" sibTransId="{D592CAE8-57FA-43CA-83D9-AC5906FF574D}"/>
    <dgm:cxn modelId="{C4444FF2-D01F-4601-9981-07F049B164D8}" srcId="{3ED6131D-3C92-4C8A-B41F-74AF72C2D462}" destId="{844EAD27-BEC4-4767-B135-2C03F65324A1}" srcOrd="5" destOrd="0" parTransId="{696CE556-B510-4C74-9B8F-C9A9C14806A7}" sibTransId="{CB4C9320-739B-4A97-95EC-AFD0AA97432B}"/>
    <dgm:cxn modelId="{48E7A9F6-B9F5-4CB4-B670-1BE5B262212E}" type="presOf" srcId="{81FF9A81-041C-43ED-BA93-BEB3B855A6C6}" destId="{2BBE8CF4-3F1D-468B-AECB-F52E1B6BBCB5}" srcOrd="0" destOrd="0" presId="urn:microsoft.com/office/officeart/2005/8/layout/pyramid2"/>
    <dgm:cxn modelId="{930283FD-15D4-40E0-ABE5-4949097E2EBA}" type="presOf" srcId="{3ED6131D-3C92-4C8A-B41F-74AF72C2D462}" destId="{A7EEC981-0940-4E17-9B01-9FAE64A966B9}" srcOrd="0" destOrd="0" presId="urn:microsoft.com/office/officeart/2005/8/layout/pyramid2"/>
    <dgm:cxn modelId="{D103C99B-58D3-46D7-AC1A-F79A883B3207}" type="presParOf" srcId="{A7EEC981-0940-4E17-9B01-9FAE64A966B9}" destId="{E25C34E2-FD63-4C6D-8382-0A22D06C6B4B}" srcOrd="0" destOrd="0" presId="urn:microsoft.com/office/officeart/2005/8/layout/pyramid2"/>
    <dgm:cxn modelId="{AB56D2F1-F3DF-4F87-8617-E40A99E73F6B}" type="presParOf" srcId="{A7EEC981-0940-4E17-9B01-9FAE64A966B9}" destId="{5DD28B45-6504-407B-A842-091E3A95D866}" srcOrd="1" destOrd="0" presId="urn:microsoft.com/office/officeart/2005/8/layout/pyramid2"/>
    <dgm:cxn modelId="{1A8EC590-20F7-4B1D-B7A8-3E15477D3366}" type="presParOf" srcId="{5DD28B45-6504-407B-A842-091E3A95D866}" destId="{DE2C631A-BA85-4916-BEE9-2D6A5BD05D54}" srcOrd="0" destOrd="0" presId="urn:microsoft.com/office/officeart/2005/8/layout/pyramid2"/>
    <dgm:cxn modelId="{5EA284BE-CC99-43A4-BB47-B838E3649473}" type="presParOf" srcId="{5DD28B45-6504-407B-A842-091E3A95D866}" destId="{B980DCB6-F975-4144-B84B-F293D71F2E10}" srcOrd="1" destOrd="0" presId="urn:microsoft.com/office/officeart/2005/8/layout/pyramid2"/>
    <dgm:cxn modelId="{ACF2EAC8-C108-4B25-A68C-816DA07E1FB2}" type="presParOf" srcId="{5DD28B45-6504-407B-A842-091E3A95D866}" destId="{87245636-37FC-4DC4-911D-CF203D0A4D6E}" srcOrd="2" destOrd="0" presId="urn:microsoft.com/office/officeart/2005/8/layout/pyramid2"/>
    <dgm:cxn modelId="{5F3F42D2-3418-4F4D-83E1-FDA58C3EDE8D}" type="presParOf" srcId="{5DD28B45-6504-407B-A842-091E3A95D866}" destId="{8725C3AC-19D5-4D85-AE4A-CD0BF30AB5A3}" srcOrd="3" destOrd="0" presId="urn:microsoft.com/office/officeart/2005/8/layout/pyramid2"/>
    <dgm:cxn modelId="{7830A545-464A-4CEF-B5A2-AF7163AC769C}" type="presParOf" srcId="{5DD28B45-6504-407B-A842-091E3A95D866}" destId="{2BBE8CF4-3F1D-468B-AECB-F52E1B6BBCB5}" srcOrd="4" destOrd="0" presId="urn:microsoft.com/office/officeart/2005/8/layout/pyramid2"/>
    <dgm:cxn modelId="{148E6B01-6639-41A9-9225-2951D1B44108}" type="presParOf" srcId="{5DD28B45-6504-407B-A842-091E3A95D866}" destId="{960E7970-6E76-4CD9-B481-3570C2A04DBD}" srcOrd="5" destOrd="0" presId="urn:microsoft.com/office/officeart/2005/8/layout/pyramid2"/>
    <dgm:cxn modelId="{0443C30A-CE9F-4D2E-8257-CC831DB9859C}" type="presParOf" srcId="{5DD28B45-6504-407B-A842-091E3A95D866}" destId="{788B5659-7EC2-4219-8EC1-4F0FB8B849D9}" srcOrd="6" destOrd="0" presId="urn:microsoft.com/office/officeart/2005/8/layout/pyramid2"/>
    <dgm:cxn modelId="{DF435986-7773-460D-B97B-ECAC9CE6D531}" type="presParOf" srcId="{5DD28B45-6504-407B-A842-091E3A95D866}" destId="{6DDC7805-5A0D-4DF1-B60D-2BC114208C7C}" srcOrd="7" destOrd="0" presId="urn:microsoft.com/office/officeart/2005/8/layout/pyramid2"/>
    <dgm:cxn modelId="{4349F0E0-B61B-4A3B-9823-D3DF6D96C658}" type="presParOf" srcId="{5DD28B45-6504-407B-A842-091E3A95D866}" destId="{70CFACAB-9778-4309-AEDE-BB13E8D1EBE1}" srcOrd="8" destOrd="0" presId="urn:microsoft.com/office/officeart/2005/8/layout/pyramid2"/>
    <dgm:cxn modelId="{5E562F42-1759-417E-9E85-37C45559FBE9}" type="presParOf" srcId="{5DD28B45-6504-407B-A842-091E3A95D866}" destId="{FEE2544F-291B-46DC-9D02-A735F94D8156}" srcOrd="9" destOrd="0" presId="urn:microsoft.com/office/officeart/2005/8/layout/pyramid2"/>
    <dgm:cxn modelId="{88C749F8-C6D6-405D-825A-38A31D07161E}" type="presParOf" srcId="{5DD28B45-6504-407B-A842-091E3A95D866}" destId="{DB92756E-D003-4591-9049-1C07AD2F2795}" srcOrd="10" destOrd="0" presId="urn:microsoft.com/office/officeart/2005/8/layout/pyramid2"/>
    <dgm:cxn modelId="{3E08CB36-78D5-47C8-A0E8-509E31B693B8}" type="presParOf" srcId="{5DD28B45-6504-407B-A842-091E3A95D866}" destId="{39041D56-5627-4414-A2C8-0004766FB252}" srcOrd="11" destOrd="0" presId="urn:microsoft.com/office/officeart/2005/8/layout/pyramid2"/>
    <dgm:cxn modelId="{1DDCF8DF-CDC6-4587-8D04-28D60A231CF7}" type="presParOf" srcId="{5DD28B45-6504-407B-A842-091E3A95D866}" destId="{DB2F0D0E-004A-47E4-8F9F-40F91C185E1D}" srcOrd="12" destOrd="0" presId="urn:microsoft.com/office/officeart/2005/8/layout/pyramid2"/>
    <dgm:cxn modelId="{C6B9D393-8ECC-470C-A73C-E07D20E420C5}" type="presParOf" srcId="{5DD28B45-6504-407B-A842-091E3A95D866}" destId="{72ACEB31-78F5-47BE-97C0-C6CC7B5B816B}" srcOrd="1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6C4FA1-9C40-42D4-B8CD-FD7F1284053D}" type="doc">
      <dgm:prSet loTypeId="urn:microsoft.com/office/officeart/2005/8/layout/radial5" loCatId="cycle" qsTypeId="urn:microsoft.com/office/officeart/2005/8/quickstyle/3d1" qsCatId="3D" csTypeId="urn:microsoft.com/office/officeart/2005/8/colors/accent1_2" csCatId="accent1" phldr="1"/>
      <dgm:spPr/>
      <dgm:t>
        <a:bodyPr/>
        <a:lstStyle/>
        <a:p>
          <a:endParaRPr lang="ru-RU"/>
        </a:p>
      </dgm:t>
    </dgm:pt>
    <dgm:pt modelId="{F2AFD888-DDE2-422A-8D76-A8E2C0600F3D}">
      <dgm:prSet phldrT="[Текст]" custT="1"/>
      <dgm:spPr/>
      <dgm:t>
        <a:bodyPr>
          <a:scene3d>
            <a:camera prst="orthographicFront"/>
            <a:lightRig rig="soft" dir="t">
              <a:rot lat="0" lon="0" rev="15600000"/>
            </a:lightRig>
          </a:scene3d>
          <a:sp3d extrusionH="57150" prstMaterial="softEdge">
            <a:bevelT w="25400" h="38100"/>
          </a:sp3d>
        </a:bodyPr>
        <a:lstStyle/>
        <a:p>
          <a:r>
            <a:rPr lang="ru-RU" sz="2400" b="1" cap="none" spc="0" dirty="0">
              <a:ln>
                <a:solidFill>
                  <a:schemeClr val="accent5">
                    <a:lumMod val="75000"/>
                  </a:schemeClr>
                </a:solidFill>
              </a:ln>
              <a:solidFill>
                <a:srgbClr val="FFFF00"/>
              </a:solidFill>
              <a:effectLst/>
            </a:rPr>
            <a:t>МЕТОДЫ РЕЧЕВОГО РАЗВИТИЯ ДЕТЕЙ</a:t>
          </a:r>
        </a:p>
      </dgm:t>
    </dgm:pt>
    <dgm:pt modelId="{EF902C4C-1CB5-4632-8BD5-7D2A7B33023D}" type="parTrans" cxnId="{A2D8F196-915F-45E0-9224-CCE48272B0E8}">
      <dgm:prSet/>
      <dgm:spPr/>
      <dgm:t>
        <a:bodyPr/>
        <a:lstStyle/>
        <a:p>
          <a:endParaRPr lang="ru-RU"/>
        </a:p>
      </dgm:t>
    </dgm:pt>
    <dgm:pt modelId="{3A61ABD1-6488-47EB-AD77-365B53FEB665}" type="sibTrans" cxnId="{A2D8F196-915F-45E0-9224-CCE48272B0E8}">
      <dgm:prSet/>
      <dgm:spPr/>
      <dgm:t>
        <a:bodyPr/>
        <a:lstStyle/>
        <a:p>
          <a:endParaRPr lang="ru-RU"/>
        </a:p>
      </dgm:t>
    </dgm:pt>
    <dgm:pt modelId="{05B78B2A-8279-4B73-9E4D-E289B91A6F64}">
      <dgm:prSet phldrT="[Текст]" custT="1"/>
      <dgm:spPr/>
      <dgm:t>
        <a:bodyPr/>
        <a:lstStyle/>
        <a:p>
          <a:pPr algn="ctr">
            <a:lnSpc>
              <a:spcPct val="90000"/>
            </a:lnSpc>
            <a:buNone/>
          </a:pPr>
          <a:endParaRPr lang="ru-RU" sz="2000" b="1" u="sng" dirty="0">
            <a:effectLst>
              <a:outerShdw blurRad="38100" dist="38100" dir="2700000" algn="tl">
                <a:srgbClr val="000000">
                  <a:alpha val="43137"/>
                </a:srgbClr>
              </a:outerShdw>
            </a:effectLst>
          </a:endParaRPr>
        </a:p>
        <a:p>
          <a:pPr algn="ctr">
            <a:lnSpc>
              <a:spcPct val="90000"/>
            </a:lnSpc>
            <a:buNone/>
          </a:pPr>
          <a:r>
            <a:rPr lang="ru-RU" sz="2000" b="1" u="sng" dirty="0">
              <a:effectLst>
                <a:outerShdw blurRad="38100" dist="38100" dir="2700000" algn="tl">
                  <a:srgbClr val="000000">
                    <a:alpha val="43137"/>
                  </a:srgbClr>
                </a:outerShdw>
              </a:effectLst>
            </a:rPr>
            <a:t>НАГЛЯДНЫЕ</a:t>
          </a:r>
        </a:p>
        <a:p>
          <a:pPr algn="ctr">
            <a:lnSpc>
              <a:spcPct val="90000"/>
            </a:lnSpc>
            <a:buFont typeface="Wingdings" panose="05000000000000000000" pitchFamily="2" charset="2"/>
            <a:buChar char="§"/>
          </a:pPr>
          <a:r>
            <a:rPr lang="ru-RU" sz="1400" b="1" i="1" u="none" dirty="0">
              <a:effectLst/>
            </a:rPr>
            <a:t>1. НЕПОСРЕДСТВЕННЫЕ</a:t>
          </a:r>
        </a:p>
        <a:p>
          <a:pPr algn="l">
            <a:lnSpc>
              <a:spcPct val="100000"/>
            </a:lnSpc>
            <a:buFontTx/>
            <a:buNone/>
          </a:pPr>
          <a:r>
            <a:rPr lang="ru-RU" sz="1400" b="0" i="0" u="none" dirty="0">
              <a:effectLst/>
            </a:rPr>
            <a:t>- Экскурсии</a:t>
          </a:r>
        </a:p>
        <a:p>
          <a:pPr algn="l">
            <a:lnSpc>
              <a:spcPct val="100000"/>
            </a:lnSpc>
            <a:buFontTx/>
            <a:buNone/>
          </a:pPr>
          <a:r>
            <a:rPr lang="ru-RU" sz="1400" b="0" i="0" u="none" dirty="0">
              <a:effectLst/>
            </a:rPr>
            <a:t>- Осмотры помещения</a:t>
          </a:r>
        </a:p>
        <a:p>
          <a:pPr algn="l">
            <a:lnSpc>
              <a:spcPct val="100000"/>
            </a:lnSpc>
            <a:buFontTx/>
            <a:buNone/>
          </a:pPr>
          <a:r>
            <a:rPr lang="ru-RU" sz="1400" b="0" i="0" u="none" dirty="0">
              <a:effectLst/>
            </a:rPr>
            <a:t>- Рассматривание натуральных предметов</a:t>
          </a:r>
        </a:p>
        <a:p>
          <a:pPr algn="l">
            <a:lnSpc>
              <a:spcPct val="90000"/>
            </a:lnSpc>
            <a:buFontTx/>
            <a:buNone/>
          </a:pPr>
          <a:r>
            <a:rPr lang="ru-RU" sz="1400" b="0" i="0" u="none" dirty="0">
              <a:effectLst/>
            </a:rPr>
            <a:t>Эти методы направлены на накопление содержания речи и обеспечивают связь двух сигнальных систем</a:t>
          </a:r>
        </a:p>
        <a:p>
          <a:pPr algn="ctr">
            <a:lnSpc>
              <a:spcPct val="90000"/>
            </a:lnSpc>
            <a:buFontTx/>
            <a:buNone/>
          </a:pPr>
          <a:r>
            <a:rPr lang="ru-RU" sz="1400" b="1" i="1" u="none" dirty="0">
              <a:effectLst/>
            </a:rPr>
            <a:t>2. ОПОСРЕДОВАННЫЕ</a:t>
          </a:r>
        </a:p>
        <a:p>
          <a:pPr algn="l">
            <a:lnSpc>
              <a:spcPct val="90000"/>
            </a:lnSpc>
            <a:buFontTx/>
            <a:buNone/>
          </a:pPr>
          <a:r>
            <a:rPr lang="ru-RU" sz="1400" b="0" i="0" u="none" dirty="0">
              <a:effectLst/>
            </a:rPr>
            <a:t>- Рассматривание игрушек, картин, фотографий</a:t>
          </a:r>
        </a:p>
        <a:p>
          <a:pPr algn="l">
            <a:lnSpc>
              <a:spcPct val="90000"/>
            </a:lnSpc>
            <a:buFontTx/>
            <a:buNone/>
          </a:pPr>
          <a:r>
            <a:rPr lang="ru-RU" sz="1400" b="0" i="0" u="none" dirty="0">
              <a:effectLst/>
            </a:rPr>
            <a:t>- Описание картин и игрушек</a:t>
          </a:r>
        </a:p>
        <a:p>
          <a:pPr algn="l">
            <a:lnSpc>
              <a:spcPct val="90000"/>
            </a:lnSpc>
            <a:buFontTx/>
            <a:buNone/>
          </a:pPr>
          <a:r>
            <a:rPr lang="ru-RU" sz="1400" b="0" i="0" u="none" dirty="0">
              <a:effectLst/>
            </a:rPr>
            <a:t>- Рассказывание по игрушкам и картинам</a:t>
          </a:r>
        </a:p>
        <a:p>
          <a:pPr algn="l">
            <a:lnSpc>
              <a:spcPct val="90000"/>
            </a:lnSpc>
            <a:buFontTx/>
            <a:buNone/>
          </a:pPr>
          <a:r>
            <a:rPr lang="ru-RU" sz="1400" b="0" i="0" u="none" dirty="0">
              <a:effectLst/>
            </a:rPr>
            <a:t>	Эти методы используются для закрепления знаний; словаря; развития обобщающей функции слова; обучения связной речи; для ознакомления с объектами и явлениями, с которыми невозможно познакомиться непосредственно.</a:t>
          </a:r>
        </a:p>
        <a:p>
          <a:pPr algn="ctr">
            <a:lnSpc>
              <a:spcPct val="90000"/>
            </a:lnSpc>
            <a:buFontTx/>
            <a:buNone/>
          </a:pPr>
          <a:endParaRPr lang="ru-RU" sz="1800" b="0" i="0" u="none" dirty="0">
            <a:effectLst/>
          </a:endParaRPr>
        </a:p>
      </dgm:t>
    </dgm:pt>
    <dgm:pt modelId="{82C0D8E6-6911-4121-8C8A-23A28B431F2B}" type="parTrans" cxnId="{9F6B5013-9475-4DEA-B27A-EBC298B6FEA0}">
      <dgm:prSet/>
      <dgm:spPr>
        <a:solidFill>
          <a:schemeClr val="accent1"/>
        </a:solidFill>
      </dgm:spPr>
      <dgm:t>
        <a:bodyPr/>
        <a:lstStyle/>
        <a:p>
          <a:endParaRPr lang="ru-RU"/>
        </a:p>
      </dgm:t>
    </dgm:pt>
    <dgm:pt modelId="{97DA87C5-FC4E-45AF-9152-EE8E88E3A082}" type="sibTrans" cxnId="{9F6B5013-9475-4DEA-B27A-EBC298B6FEA0}">
      <dgm:prSet/>
      <dgm:spPr/>
      <dgm:t>
        <a:bodyPr/>
        <a:lstStyle/>
        <a:p>
          <a:endParaRPr lang="ru-RU"/>
        </a:p>
      </dgm:t>
    </dgm:pt>
    <dgm:pt modelId="{240D19CD-6BB7-442B-8D9C-C2C4B9F3D96E}">
      <dgm:prSet phldrT="[Текст]" custT="1"/>
      <dgm:spPr/>
      <dgm:t>
        <a:bodyPr/>
        <a:lstStyle/>
        <a:p>
          <a:pPr algn="ctr"/>
          <a:endParaRPr lang="ru-RU" sz="1800" b="1" u="sng" dirty="0">
            <a:effectLst>
              <a:outerShdw blurRad="38100" dist="38100" dir="2700000" algn="tl">
                <a:srgbClr val="000000">
                  <a:alpha val="43137"/>
                </a:srgbClr>
              </a:outerShdw>
            </a:effectLst>
          </a:endParaRPr>
        </a:p>
        <a:p>
          <a:pPr algn="ctr"/>
          <a:r>
            <a:rPr lang="ru-RU" sz="1800" b="1" u="sng" dirty="0">
              <a:effectLst>
                <a:outerShdw blurRad="38100" dist="38100" dir="2700000" algn="tl">
                  <a:srgbClr val="000000">
                    <a:alpha val="43137"/>
                  </a:srgbClr>
                </a:outerShdw>
              </a:effectLst>
            </a:rPr>
            <a:t>ПРАКТИЧЕСКИЕ</a:t>
          </a:r>
        </a:p>
        <a:p>
          <a:pPr algn="l"/>
          <a:r>
            <a:rPr lang="ru-RU" sz="1400" b="0" u="none" dirty="0">
              <a:effectLst>
                <a:outerShdw blurRad="38100" dist="38100" dir="2700000" algn="tl">
                  <a:srgbClr val="000000">
                    <a:alpha val="43137"/>
                  </a:srgbClr>
                </a:outerShdw>
              </a:effectLst>
            </a:rPr>
            <a:t>- Дидактические игры;</a:t>
          </a:r>
        </a:p>
        <a:p>
          <a:pPr algn="l"/>
          <a:r>
            <a:rPr lang="ru-RU" sz="1400" b="0" u="none" dirty="0">
              <a:effectLst>
                <a:outerShdw blurRad="38100" dist="38100" dir="2700000" algn="tl">
                  <a:srgbClr val="000000">
                    <a:alpha val="43137"/>
                  </a:srgbClr>
                </a:outerShdw>
              </a:effectLst>
            </a:rPr>
            <a:t>- игры-драматизации;</a:t>
          </a:r>
        </a:p>
        <a:p>
          <a:pPr algn="l"/>
          <a:r>
            <a:rPr lang="ru-RU" sz="1400" b="0" u="none" dirty="0">
              <a:effectLst>
                <a:outerShdw blurRad="38100" dist="38100" dir="2700000" algn="tl">
                  <a:srgbClr val="000000">
                    <a:alpha val="43137"/>
                  </a:srgbClr>
                </a:outerShdw>
              </a:effectLst>
            </a:rPr>
            <a:t>- инсценировки;</a:t>
          </a:r>
        </a:p>
        <a:p>
          <a:pPr algn="l"/>
          <a:r>
            <a:rPr lang="ru-RU" sz="1400" b="0" u="none" dirty="0">
              <a:effectLst>
                <a:outerShdw blurRad="38100" dist="38100" dir="2700000" algn="tl">
                  <a:srgbClr val="000000">
                    <a:alpha val="43137"/>
                  </a:srgbClr>
                </a:outerShdw>
              </a:effectLst>
            </a:rPr>
            <a:t>- Дидактические упражнения;</a:t>
          </a:r>
        </a:p>
        <a:p>
          <a:pPr algn="l"/>
          <a:r>
            <a:rPr lang="ru-RU" sz="1400" b="0" u="none" dirty="0">
              <a:effectLst>
                <a:outerShdw blurRad="38100" dist="38100" dir="2700000" algn="tl">
                  <a:srgbClr val="000000">
                    <a:alpha val="43137"/>
                  </a:srgbClr>
                </a:outerShdw>
              </a:effectLst>
            </a:rPr>
            <a:t>- Пластические этюды;</a:t>
          </a:r>
        </a:p>
        <a:p>
          <a:pPr algn="l"/>
          <a:r>
            <a:rPr lang="ru-RU" sz="1400" b="0" u="none" dirty="0">
              <a:effectLst>
                <a:outerShdw blurRad="38100" dist="38100" dir="2700000" algn="tl">
                  <a:srgbClr val="000000">
                    <a:alpha val="43137"/>
                  </a:srgbClr>
                </a:outerShdw>
              </a:effectLst>
            </a:rPr>
            <a:t>- Хороводные игры</a:t>
          </a:r>
        </a:p>
        <a:p>
          <a:pPr algn="l"/>
          <a:r>
            <a:rPr lang="ru-RU" sz="1400" b="0" u="none" dirty="0">
              <a:effectLst>
                <a:outerShdw blurRad="38100" dist="38100" dir="2700000" algn="tl">
                  <a:srgbClr val="000000">
                    <a:alpha val="43137"/>
                  </a:srgbClr>
                </a:outerShdw>
              </a:effectLst>
            </a:rPr>
            <a:t>	Данные методы используются для решения всех речевых задач.</a:t>
          </a:r>
          <a:endParaRPr lang="ru-RU" sz="1400" b="0" u="none" dirty="0">
            <a:effectLst/>
          </a:endParaRPr>
        </a:p>
        <a:p>
          <a:pPr algn="ctr"/>
          <a:endParaRPr lang="ru-RU" sz="1800" b="0" u="none" dirty="0">
            <a:effectLst/>
          </a:endParaRPr>
        </a:p>
      </dgm:t>
    </dgm:pt>
    <dgm:pt modelId="{FBCB9F88-493B-45A9-9DB0-7179D22D7D96}" type="sibTrans" cxnId="{EBA54EFF-1576-4503-B1E2-97A0378BA881}">
      <dgm:prSet/>
      <dgm:spPr/>
      <dgm:t>
        <a:bodyPr/>
        <a:lstStyle/>
        <a:p>
          <a:endParaRPr lang="ru-RU"/>
        </a:p>
      </dgm:t>
    </dgm:pt>
    <dgm:pt modelId="{7712F661-21D1-4101-A55F-69E7E4554D9C}" type="parTrans" cxnId="{EBA54EFF-1576-4503-B1E2-97A0378BA881}">
      <dgm:prSet/>
      <dgm:spPr>
        <a:solidFill>
          <a:schemeClr val="accent1"/>
        </a:solidFill>
      </dgm:spPr>
      <dgm:t>
        <a:bodyPr/>
        <a:lstStyle/>
        <a:p>
          <a:endParaRPr lang="ru-RU"/>
        </a:p>
      </dgm:t>
    </dgm:pt>
    <dgm:pt modelId="{01C2D124-8419-42A8-94FC-B28EC53B6108}">
      <dgm:prSet phldrT="[Текст]" custT="1"/>
      <dgm:spPr/>
      <dgm:t>
        <a:bodyPr/>
        <a:lstStyle/>
        <a:p>
          <a:pPr algn="ctr"/>
          <a:endParaRPr lang="ru-RU" sz="1800" b="1" u="sng" dirty="0">
            <a:effectLst>
              <a:outerShdw blurRad="38100" dist="38100" dir="2700000" algn="tl">
                <a:srgbClr val="000000">
                  <a:alpha val="43137"/>
                </a:srgbClr>
              </a:outerShdw>
            </a:effectLst>
          </a:endParaRPr>
        </a:p>
        <a:p>
          <a:pPr algn="ctr"/>
          <a:endParaRPr lang="ru-RU" sz="1800" b="1" u="sng" dirty="0">
            <a:effectLst>
              <a:outerShdw blurRad="38100" dist="38100" dir="2700000" algn="tl">
                <a:srgbClr val="000000">
                  <a:alpha val="43137"/>
                </a:srgbClr>
              </a:outerShdw>
            </a:effectLst>
          </a:endParaRPr>
        </a:p>
        <a:p>
          <a:pPr algn="ctr"/>
          <a:endParaRPr lang="ru-RU" sz="1800" b="1" u="sng" dirty="0">
            <a:effectLst>
              <a:outerShdw blurRad="38100" dist="38100" dir="2700000" algn="tl">
                <a:srgbClr val="000000">
                  <a:alpha val="43137"/>
                </a:srgbClr>
              </a:outerShdw>
            </a:effectLst>
          </a:endParaRPr>
        </a:p>
        <a:p>
          <a:pPr algn="ctr"/>
          <a:r>
            <a:rPr lang="ru-RU" sz="1800" b="1" u="sng" dirty="0">
              <a:effectLst>
                <a:outerShdw blurRad="38100" dist="38100" dir="2700000" algn="tl">
                  <a:srgbClr val="000000">
                    <a:alpha val="43137"/>
                  </a:srgbClr>
                </a:outerShdw>
              </a:effectLst>
            </a:rPr>
            <a:t>СЛОВЕСНЫЕ</a:t>
          </a:r>
        </a:p>
        <a:p>
          <a:pPr algn="l"/>
          <a:r>
            <a:rPr lang="ru-RU" sz="1400" b="0" u="none" dirty="0">
              <a:effectLst>
                <a:outerShdw blurRad="38100" dist="38100" dir="2700000" algn="tl">
                  <a:srgbClr val="000000">
                    <a:alpha val="43137"/>
                  </a:srgbClr>
                </a:outerShdw>
              </a:effectLst>
            </a:rPr>
            <a:t>- Чтение и рассказывание художественных произведений;</a:t>
          </a:r>
        </a:p>
        <a:p>
          <a:pPr algn="l"/>
          <a:r>
            <a:rPr lang="ru-RU" sz="1400" b="0" u="none" dirty="0">
              <a:effectLst>
                <a:outerShdw blurRad="38100" dist="38100" dir="2700000" algn="tl">
                  <a:srgbClr val="000000">
                    <a:alpha val="43137"/>
                  </a:srgbClr>
                </a:outerShdw>
              </a:effectLst>
            </a:rPr>
            <a:t>- Заучивание наизусть;</a:t>
          </a:r>
        </a:p>
        <a:p>
          <a:pPr algn="l"/>
          <a:r>
            <a:rPr lang="ru-RU" sz="1400" b="0" u="none" dirty="0">
              <a:effectLst>
                <a:outerShdw blurRad="38100" dist="38100" dir="2700000" algn="tl">
                  <a:srgbClr val="000000">
                    <a:alpha val="43137"/>
                  </a:srgbClr>
                </a:outerShdw>
              </a:effectLst>
            </a:rPr>
            <a:t>- Пересказ;</a:t>
          </a:r>
        </a:p>
        <a:p>
          <a:pPr algn="l"/>
          <a:r>
            <a:rPr lang="ru-RU" sz="1400" b="0" u="none" dirty="0">
              <a:effectLst>
                <a:outerShdw blurRad="38100" dist="38100" dir="2700000" algn="tl">
                  <a:srgbClr val="000000">
                    <a:alpha val="43137"/>
                  </a:srgbClr>
                </a:outerShdw>
              </a:effectLst>
            </a:rPr>
            <a:t>- Обобщающая беседа;</a:t>
          </a:r>
        </a:p>
        <a:p>
          <a:pPr algn="l"/>
          <a:r>
            <a:rPr lang="ru-RU" sz="1400" b="0" u="none" dirty="0">
              <a:effectLst>
                <a:outerShdw blurRad="38100" dist="38100" dir="2700000" algn="tl">
                  <a:srgbClr val="000000">
                    <a:alpha val="43137"/>
                  </a:srgbClr>
                </a:outerShdw>
              </a:effectLst>
            </a:rPr>
            <a:t>- Рассказывание без опоры на наглядный материал.</a:t>
          </a:r>
        </a:p>
        <a:p>
          <a:pPr algn="l"/>
          <a:r>
            <a:rPr lang="ru-RU" sz="1400" b="0" u="none" dirty="0">
              <a:effectLst>
                <a:outerShdw blurRad="38100" dist="38100" dir="2700000" algn="tl">
                  <a:srgbClr val="000000">
                    <a:alpha val="43137"/>
                  </a:srgbClr>
                </a:outerShdw>
              </a:effectLst>
            </a:rPr>
            <a:t>	Во всех словесных методах используются наглядные приемы: показ предметов, игрушек, картин, рассматривание иллюстраций.</a:t>
          </a:r>
          <a:endParaRPr lang="ru-RU" sz="1400" b="0" u="none" dirty="0">
            <a:effectLst/>
          </a:endParaRPr>
        </a:p>
        <a:p>
          <a:pPr algn="ctr"/>
          <a:endParaRPr lang="ru-RU" sz="1800" b="0" u="none" dirty="0">
            <a:effectLst>
              <a:outerShdw blurRad="38100" dist="38100" dir="2700000" algn="tl">
                <a:srgbClr val="000000">
                  <a:alpha val="43137"/>
                </a:srgbClr>
              </a:outerShdw>
            </a:effectLst>
          </a:endParaRPr>
        </a:p>
        <a:p>
          <a:pPr algn="ctr"/>
          <a:endParaRPr lang="ru-RU" sz="1400" b="0" u="none" dirty="0">
            <a:effectLst/>
          </a:endParaRPr>
        </a:p>
        <a:p>
          <a:pPr algn="ctr"/>
          <a:endParaRPr lang="ru-RU" sz="1800" b="0" u="none" dirty="0">
            <a:effectLst>
              <a:outerShdw blurRad="38100" dist="38100" dir="2700000" algn="tl">
                <a:srgbClr val="000000">
                  <a:alpha val="43137"/>
                </a:srgbClr>
              </a:outerShdw>
            </a:effectLst>
          </a:endParaRPr>
        </a:p>
      </dgm:t>
    </dgm:pt>
    <dgm:pt modelId="{AA405A18-E878-4E22-8A4A-AC6752D35A8D}" type="sibTrans" cxnId="{11A2AC9F-E37E-471E-815A-E7CE70EC6EDF}">
      <dgm:prSet/>
      <dgm:spPr/>
      <dgm:t>
        <a:bodyPr/>
        <a:lstStyle/>
        <a:p>
          <a:endParaRPr lang="ru-RU"/>
        </a:p>
      </dgm:t>
    </dgm:pt>
    <dgm:pt modelId="{2F9E20F7-5852-4F63-8953-024171C78CA0}" type="parTrans" cxnId="{11A2AC9F-E37E-471E-815A-E7CE70EC6EDF}">
      <dgm:prSet/>
      <dgm:spPr>
        <a:solidFill>
          <a:schemeClr val="accent1"/>
        </a:solidFill>
      </dgm:spPr>
      <dgm:t>
        <a:bodyPr/>
        <a:lstStyle/>
        <a:p>
          <a:endParaRPr lang="ru-RU"/>
        </a:p>
      </dgm:t>
    </dgm:pt>
    <dgm:pt modelId="{B1433ED8-E934-4E03-99E6-26F442AC75A8}" type="pres">
      <dgm:prSet presAssocID="{9D6C4FA1-9C40-42D4-B8CD-FD7F1284053D}" presName="Name0" presStyleCnt="0">
        <dgm:presLayoutVars>
          <dgm:chMax val="1"/>
          <dgm:dir/>
          <dgm:animLvl val="ctr"/>
          <dgm:resizeHandles val="exact"/>
        </dgm:presLayoutVars>
      </dgm:prSet>
      <dgm:spPr/>
    </dgm:pt>
    <dgm:pt modelId="{30C03A52-77E9-4833-840D-FA268BEEEB35}" type="pres">
      <dgm:prSet presAssocID="{F2AFD888-DDE2-422A-8D76-A8E2C0600F3D}" presName="centerShape" presStyleLbl="node0" presStyleIdx="0" presStyleCnt="1" custScaleX="292994" custScaleY="32125" custLinFactNeighborX="185" custLinFactNeighborY="-55681"/>
      <dgm:spPr>
        <a:prstGeom prst="flowChartAlternateProcess">
          <a:avLst/>
        </a:prstGeom>
      </dgm:spPr>
    </dgm:pt>
    <dgm:pt modelId="{C0F92AF6-7B20-46A6-9E70-0A305FA4FB8E}" type="pres">
      <dgm:prSet presAssocID="{2F9E20F7-5852-4F63-8953-024171C78CA0}" presName="parTrans" presStyleLbl="sibTrans2D1" presStyleIdx="0" presStyleCnt="3" custAng="240442" custScaleX="158996" custLinFactNeighborX="61028"/>
      <dgm:spPr/>
    </dgm:pt>
    <dgm:pt modelId="{FD43B408-1328-4623-A306-987FDCD91970}" type="pres">
      <dgm:prSet presAssocID="{2F9E20F7-5852-4F63-8953-024171C78CA0}" presName="connectorText" presStyleLbl="sibTrans2D1" presStyleIdx="0" presStyleCnt="3"/>
      <dgm:spPr/>
    </dgm:pt>
    <dgm:pt modelId="{C72C8A47-CDC6-4912-838C-7EA4B12B4059}" type="pres">
      <dgm:prSet presAssocID="{01C2D124-8419-42A8-94FC-B28EC53B6108}" presName="node" presStyleLbl="node1" presStyleIdx="0" presStyleCnt="3" custScaleX="145099" custScaleY="192359" custRadScaleRad="18135" custRadScaleInc="249307">
        <dgm:presLayoutVars>
          <dgm:bulletEnabled val="1"/>
        </dgm:presLayoutVars>
      </dgm:prSet>
      <dgm:spPr>
        <a:prstGeom prst="flowChartAlternateProcess">
          <a:avLst/>
        </a:prstGeom>
      </dgm:spPr>
    </dgm:pt>
    <dgm:pt modelId="{1FD735B2-30F8-4350-BE41-149A438106CA}" type="pres">
      <dgm:prSet presAssocID="{7712F661-21D1-4101-A55F-69E7E4554D9C}" presName="parTrans" presStyleLbl="sibTrans2D1" presStyleIdx="1" presStyleCnt="3" custAng="1094914" custScaleX="74323" custLinFactNeighborX="37456" custLinFactNeighborY="-19556"/>
      <dgm:spPr/>
    </dgm:pt>
    <dgm:pt modelId="{4590AEFE-F0C1-4B1C-B4BA-368CD53DDE73}" type="pres">
      <dgm:prSet presAssocID="{7712F661-21D1-4101-A55F-69E7E4554D9C}" presName="connectorText" presStyleLbl="sibTrans2D1" presStyleIdx="1" presStyleCnt="3"/>
      <dgm:spPr/>
    </dgm:pt>
    <dgm:pt modelId="{9886E583-4069-4E0C-BE3E-A69A2E659BAC}" type="pres">
      <dgm:prSet presAssocID="{240D19CD-6BB7-442B-8D9C-C2C4B9F3D96E}" presName="node" presStyleLbl="node1" presStyleIdx="1" presStyleCnt="3" custScaleX="139061" custScaleY="159579" custRadScaleRad="135766" custRadScaleInc="-53786">
        <dgm:presLayoutVars>
          <dgm:bulletEnabled val="1"/>
        </dgm:presLayoutVars>
      </dgm:prSet>
      <dgm:spPr>
        <a:prstGeom prst="flowChartAlternateProcess">
          <a:avLst/>
        </a:prstGeom>
      </dgm:spPr>
    </dgm:pt>
    <dgm:pt modelId="{7F48C760-CF09-47C6-A5E1-AF2F00295DFC}" type="pres">
      <dgm:prSet presAssocID="{82C0D8E6-6911-4121-8C8A-23A28B431F2B}" presName="parTrans" presStyleLbl="sibTrans2D1" presStyleIdx="2" presStyleCnt="3"/>
      <dgm:spPr/>
    </dgm:pt>
    <dgm:pt modelId="{F907C0DD-38A1-4836-B963-2ACD00EF55ED}" type="pres">
      <dgm:prSet presAssocID="{82C0D8E6-6911-4121-8C8A-23A28B431F2B}" presName="connectorText" presStyleLbl="sibTrans2D1" presStyleIdx="2" presStyleCnt="3"/>
      <dgm:spPr/>
    </dgm:pt>
    <dgm:pt modelId="{4041F596-73A0-4703-AE1E-9B8B23CA128F}" type="pres">
      <dgm:prSet presAssocID="{05B78B2A-8279-4B73-9E4D-E289B91A6F64}" presName="node" presStyleLbl="node1" presStyleIdx="2" presStyleCnt="3" custScaleX="210801" custScaleY="271922" custRadScaleRad="137266" custRadScaleInc="48196">
        <dgm:presLayoutVars>
          <dgm:bulletEnabled val="1"/>
        </dgm:presLayoutVars>
      </dgm:prSet>
      <dgm:spPr>
        <a:prstGeom prst="flowChartAlternateProcess">
          <a:avLst/>
        </a:prstGeom>
      </dgm:spPr>
    </dgm:pt>
  </dgm:ptLst>
  <dgm:cxnLst>
    <dgm:cxn modelId="{9F6B5013-9475-4DEA-B27A-EBC298B6FEA0}" srcId="{F2AFD888-DDE2-422A-8D76-A8E2C0600F3D}" destId="{05B78B2A-8279-4B73-9E4D-E289B91A6F64}" srcOrd="2" destOrd="0" parTransId="{82C0D8E6-6911-4121-8C8A-23A28B431F2B}" sibTransId="{97DA87C5-FC4E-45AF-9152-EE8E88E3A082}"/>
    <dgm:cxn modelId="{FF25803A-0C6E-4A03-B67C-76EA80FF4A03}" type="presOf" srcId="{7712F661-21D1-4101-A55F-69E7E4554D9C}" destId="{1FD735B2-30F8-4350-BE41-149A438106CA}" srcOrd="0" destOrd="0" presId="urn:microsoft.com/office/officeart/2005/8/layout/radial5"/>
    <dgm:cxn modelId="{3021C13E-F4CD-4EA7-B27A-5528FD261546}" type="presOf" srcId="{240D19CD-6BB7-442B-8D9C-C2C4B9F3D96E}" destId="{9886E583-4069-4E0C-BE3E-A69A2E659BAC}" srcOrd="0" destOrd="0" presId="urn:microsoft.com/office/officeart/2005/8/layout/radial5"/>
    <dgm:cxn modelId="{5DC39C60-2A90-4DC9-A611-C8016F709D22}" type="presOf" srcId="{82C0D8E6-6911-4121-8C8A-23A28B431F2B}" destId="{7F48C760-CF09-47C6-A5E1-AF2F00295DFC}" srcOrd="0" destOrd="0" presId="urn:microsoft.com/office/officeart/2005/8/layout/radial5"/>
    <dgm:cxn modelId="{101AE742-5B54-430D-ABE2-02B3DCDAFD33}" type="presOf" srcId="{01C2D124-8419-42A8-94FC-B28EC53B6108}" destId="{C72C8A47-CDC6-4912-838C-7EA4B12B4059}" srcOrd="0" destOrd="0" presId="urn:microsoft.com/office/officeart/2005/8/layout/radial5"/>
    <dgm:cxn modelId="{1360F56F-B473-430D-ACE2-708821E7D29E}" type="presOf" srcId="{2F9E20F7-5852-4F63-8953-024171C78CA0}" destId="{C0F92AF6-7B20-46A6-9E70-0A305FA4FB8E}" srcOrd="0" destOrd="0" presId="urn:microsoft.com/office/officeart/2005/8/layout/radial5"/>
    <dgm:cxn modelId="{DE6B2471-EA82-40ED-AB6A-6A41132BA3B1}" type="presOf" srcId="{82C0D8E6-6911-4121-8C8A-23A28B431F2B}" destId="{F907C0DD-38A1-4836-B963-2ACD00EF55ED}" srcOrd="1" destOrd="0" presId="urn:microsoft.com/office/officeart/2005/8/layout/radial5"/>
    <dgm:cxn modelId="{19B4C18C-5F9D-483B-A356-79CB0F88C236}" type="presOf" srcId="{7712F661-21D1-4101-A55F-69E7E4554D9C}" destId="{4590AEFE-F0C1-4B1C-B4BA-368CD53DDE73}" srcOrd="1" destOrd="0" presId="urn:microsoft.com/office/officeart/2005/8/layout/radial5"/>
    <dgm:cxn modelId="{F0E16892-3DA7-4DD8-806D-68E649563AD7}" type="presOf" srcId="{05B78B2A-8279-4B73-9E4D-E289B91A6F64}" destId="{4041F596-73A0-4703-AE1E-9B8B23CA128F}" srcOrd="0" destOrd="0" presId="urn:microsoft.com/office/officeart/2005/8/layout/radial5"/>
    <dgm:cxn modelId="{A2D8F196-915F-45E0-9224-CCE48272B0E8}" srcId="{9D6C4FA1-9C40-42D4-B8CD-FD7F1284053D}" destId="{F2AFD888-DDE2-422A-8D76-A8E2C0600F3D}" srcOrd="0" destOrd="0" parTransId="{EF902C4C-1CB5-4632-8BD5-7D2A7B33023D}" sibTransId="{3A61ABD1-6488-47EB-AD77-365B53FEB665}"/>
    <dgm:cxn modelId="{14D81497-6B71-44CF-91E9-9C9AC386C183}" type="presOf" srcId="{F2AFD888-DDE2-422A-8D76-A8E2C0600F3D}" destId="{30C03A52-77E9-4833-840D-FA268BEEEB35}" srcOrd="0" destOrd="0" presId="urn:microsoft.com/office/officeart/2005/8/layout/radial5"/>
    <dgm:cxn modelId="{11A2AC9F-E37E-471E-815A-E7CE70EC6EDF}" srcId="{F2AFD888-DDE2-422A-8D76-A8E2C0600F3D}" destId="{01C2D124-8419-42A8-94FC-B28EC53B6108}" srcOrd="0" destOrd="0" parTransId="{2F9E20F7-5852-4F63-8953-024171C78CA0}" sibTransId="{AA405A18-E878-4E22-8A4A-AC6752D35A8D}"/>
    <dgm:cxn modelId="{0FA352C1-75F3-462D-833D-1DBE52A81AF8}" type="presOf" srcId="{9D6C4FA1-9C40-42D4-B8CD-FD7F1284053D}" destId="{B1433ED8-E934-4E03-99E6-26F442AC75A8}" srcOrd="0" destOrd="0" presId="urn:microsoft.com/office/officeart/2005/8/layout/radial5"/>
    <dgm:cxn modelId="{5E03D7EF-9AD6-472F-B342-A52EE2F4153C}" type="presOf" srcId="{2F9E20F7-5852-4F63-8953-024171C78CA0}" destId="{FD43B408-1328-4623-A306-987FDCD91970}" srcOrd="1" destOrd="0" presId="urn:microsoft.com/office/officeart/2005/8/layout/radial5"/>
    <dgm:cxn modelId="{EBA54EFF-1576-4503-B1E2-97A0378BA881}" srcId="{F2AFD888-DDE2-422A-8D76-A8E2C0600F3D}" destId="{240D19CD-6BB7-442B-8D9C-C2C4B9F3D96E}" srcOrd="1" destOrd="0" parTransId="{7712F661-21D1-4101-A55F-69E7E4554D9C}" sibTransId="{FBCB9F88-493B-45A9-9DB0-7179D22D7D96}"/>
    <dgm:cxn modelId="{2D9A643D-5FEB-4359-97DE-0E8F5EF1BFB8}" type="presParOf" srcId="{B1433ED8-E934-4E03-99E6-26F442AC75A8}" destId="{30C03A52-77E9-4833-840D-FA268BEEEB35}" srcOrd="0" destOrd="0" presId="urn:microsoft.com/office/officeart/2005/8/layout/radial5"/>
    <dgm:cxn modelId="{EA06DD2A-0439-4B51-AFF4-D943D03DDB01}" type="presParOf" srcId="{B1433ED8-E934-4E03-99E6-26F442AC75A8}" destId="{C0F92AF6-7B20-46A6-9E70-0A305FA4FB8E}" srcOrd="1" destOrd="0" presId="urn:microsoft.com/office/officeart/2005/8/layout/radial5"/>
    <dgm:cxn modelId="{08C65608-9A16-4412-8A2F-4467E87C99BC}" type="presParOf" srcId="{C0F92AF6-7B20-46A6-9E70-0A305FA4FB8E}" destId="{FD43B408-1328-4623-A306-987FDCD91970}" srcOrd="0" destOrd="0" presId="urn:microsoft.com/office/officeart/2005/8/layout/radial5"/>
    <dgm:cxn modelId="{4CF3A596-7DE5-4A75-9D37-0CA516E11C5F}" type="presParOf" srcId="{B1433ED8-E934-4E03-99E6-26F442AC75A8}" destId="{C72C8A47-CDC6-4912-838C-7EA4B12B4059}" srcOrd="2" destOrd="0" presId="urn:microsoft.com/office/officeart/2005/8/layout/radial5"/>
    <dgm:cxn modelId="{2B6650D1-4ACD-4CE9-8600-9C4DD04850B5}" type="presParOf" srcId="{B1433ED8-E934-4E03-99E6-26F442AC75A8}" destId="{1FD735B2-30F8-4350-BE41-149A438106CA}" srcOrd="3" destOrd="0" presId="urn:microsoft.com/office/officeart/2005/8/layout/radial5"/>
    <dgm:cxn modelId="{AC6E4FD4-0A63-4B3F-99BD-53029B7B8390}" type="presParOf" srcId="{1FD735B2-30F8-4350-BE41-149A438106CA}" destId="{4590AEFE-F0C1-4B1C-B4BA-368CD53DDE73}" srcOrd="0" destOrd="0" presId="urn:microsoft.com/office/officeart/2005/8/layout/radial5"/>
    <dgm:cxn modelId="{23251D25-AF6A-4EB4-A7F2-705680614E32}" type="presParOf" srcId="{B1433ED8-E934-4E03-99E6-26F442AC75A8}" destId="{9886E583-4069-4E0C-BE3E-A69A2E659BAC}" srcOrd="4" destOrd="0" presId="urn:microsoft.com/office/officeart/2005/8/layout/radial5"/>
    <dgm:cxn modelId="{A5ED40AF-6ED6-4F07-AC27-879D500A6CDD}" type="presParOf" srcId="{B1433ED8-E934-4E03-99E6-26F442AC75A8}" destId="{7F48C760-CF09-47C6-A5E1-AF2F00295DFC}" srcOrd="5" destOrd="0" presId="urn:microsoft.com/office/officeart/2005/8/layout/radial5"/>
    <dgm:cxn modelId="{494A8BDA-4477-44AA-8E37-C6F07817CEB6}" type="presParOf" srcId="{7F48C760-CF09-47C6-A5E1-AF2F00295DFC}" destId="{F907C0DD-38A1-4836-B963-2ACD00EF55ED}" srcOrd="0" destOrd="0" presId="urn:microsoft.com/office/officeart/2005/8/layout/radial5"/>
    <dgm:cxn modelId="{8A506D5E-9800-4835-913A-DD1A3A34086D}" type="presParOf" srcId="{B1433ED8-E934-4E03-99E6-26F442AC75A8}" destId="{4041F596-73A0-4703-AE1E-9B8B23CA128F}"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9A8CA2-F3BF-4D79-B768-74DD4C7EE9F3}">
      <dsp:nvSpPr>
        <dsp:cNvPr id="0" name=""/>
        <dsp:cNvSpPr/>
      </dsp:nvSpPr>
      <dsp:spPr>
        <a:xfrm>
          <a:off x="2992514" y="2256645"/>
          <a:ext cx="4254911" cy="1782464"/>
        </a:xfrm>
        <a:prstGeom prst="ellipse">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cap="none" spc="0" dirty="0">
              <a:ln w="22225">
                <a:solidFill>
                  <a:schemeClr val="accent5">
                    <a:lumMod val="75000"/>
                  </a:schemeClr>
                </a:solidFill>
                <a:prstDash val="solid"/>
              </a:ln>
              <a:solidFill>
                <a:schemeClr val="accent2">
                  <a:lumMod val="40000"/>
                  <a:lumOff val="60000"/>
                </a:schemeClr>
              </a:solidFill>
              <a:effectLst/>
            </a:rPr>
            <a:t>КОМПОНЕНТЫ</a:t>
          </a:r>
        </a:p>
        <a:p>
          <a:pPr marL="0" lvl="0" indent="0" algn="ctr" defTabSz="889000">
            <a:lnSpc>
              <a:spcPct val="90000"/>
            </a:lnSpc>
            <a:spcBef>
              <a:spcPct val="0"/>
            </a:spcBef>
            <a:spcAft>
              <a:spcPct val="35000"/>
            </a:spcAft>
            <a:buNone/>
          </a:pPr>
          <a:r>
            <a:rPr lang="ru-RU" sz="2000" b="1" kern="1200" cap="none" spc="0" dirty="0">
              <a:ln w="22225">
                <a:solidFill>
                  <a:schemeClr val="accent5">
                    <a:lumMod val="75000"/>
                  </a:schemeClr>
                </a:solidFill>
                <a:prstDash val="solid"/>
              </a:ln>
              <a:solidFill>
                <a:schemeClr val="accent2">
                  <a:lumMod val="40000"/>
                  <a:lumOff val="60000"/>
                </a:schemeClr>
              </a:solidFill>
              <a:effectLst/>
            </a:rPr>
            <a:t>ПРОФЕССИОНАЛЬНОЙ</a:t>
          </a:r>
        </a:p>
        <a:p>
          <a:pPr marL="0" lvl="0" indent="0" algn="ctr" defTabSz="889000">
            <a:lnSpc>
              <a:spcPct val="90000"/>
            </a:lnSpc>
            <a:spcBef>
              <a:spcPct val="0"/>
            </a:spcBef>
            <a:spcAft>
              <a:spcPct val="35000"/>
            </a:spcAft>
            <a:buNone/>
          </a:pPr>
          <a:r>
            <a:rPr lang="ru-RU" sz="2000" b="1" kern="1200" cap="none" spc="0" dirty="0">
              <a:ln w="22225">
                <a:solidFill>
                  <a:schemeClr val="accent5">
                    <a:lumMod val="75000"/>
                  </a:schemeClr>
                </a:solidFill>
                <a:prstDash val="solid"/>
              </a:ln>
              <a:solidFill>
                <a:schemeClr val="accent2">
                  <a:lumMod val="40000"/>
                  <a:lumOff val="60000"/>
                </a:schemeClr>
              </a:solidFill>
              <a:effectLst/>
            </a:rPr>
            <a:t>РЕЧИ ПЕДАГОГА</a:t>
          </a:r>
          <a:endParaRPr lang="ru-RU" sz="1300" b="1" kern="1200" dirty="0">
            <a:ln w="22225">
              <a:solidFill>
                <a:schemeClr val="accent5">
                  <a:lumMod val="75000"/>
                </a:schemeClr>
              </a:solidFill>
              <a:prstDash val="solid"/>
            </a:ln>
            <a:solidFill>
              <a:schemeClr val="accent5">
                <a:lumMod val="75000"/>
              </a:schemeClr>
            </a:solidFill>
          </a:endParaRPr>
        </a:p>
      </dsp:txBody>
      <dsp:txXfrm>
        <a:off x="3615631" y="2517681"/>
        <a:ext cx="3008677" cy="1260392"/>
      </dsp:txXfrm>
    </dsp:sp>
    <dsp:sp modelId="{C9623AEA-E85D-4EA4-B141-EE9218F1323C}">
      <dsp:nvSpPr>
        <dsp:cNvPr id="0" name=""/>
        <dsp:cNvSpPr/>
      </dsp:nvSpPr>
      <dsp:spPr>
        <a:xfrm rot="16200000">
          <a:off x="4715784" y="1577677"/>
          <a:ext cx="612354" cy="579286"/>
        </a:xfrm>
        <a:prstGeom prst="rightArrow">
          <a:avLst>
            <a:gd name="adj1" fmla="val 60000"/>
            <a:gd name="adj2" fmla="val 50000"/>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rot="10800000">
        <a:off x="4802677" y="1780427"/>
        <a:ext cx="438568" cy="347572"/>
      </dsp:txXfrm>
    </dsp:sp>
    <dsp:sp modelId="{5F8D50C4-28F2-4AC6-82BF-3D465FA1E958}">
      <dsp:nvSpPr>
        <dsp:cNvPr id="0" name=""/>
        <dsp:cNvSpPr/>
      </dsp:nvSpPr>
      <dsp:spPr>
        <a:xfrm>
          <a:off x="3346268" y="105791"/>
          <a:ext cx="3293244" cy="1404633"/>
        </a:xfrm>
        <a:prstGeom prst="ellipse">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rgbClr val="7030A0"/>
              </a:solidFill>
            </a:rPr>
            <a:t>КАЧЕСТВО ЯЗЫКОВОГО ОФОРМЛЕНИЯ РЕЧИ</a:t>
          </a:r>
        </a:p>
      </dsp:txBody>
      <dsp:txXfrm>
        <a:off x="3828552" y="311495"/>
        <a:ext cx="2328676" cy="993225"/>
      </dsp:txXfrm>
    </dsp:sp>
    <dsp:sp modelId="{4704CAAD-028F-4512-BFB0-B6DF7342E02E}">
      <dsp:nvSpPr>
        <dsp:cNvPr id="0" name=""/>
        <dsp:cNvSpPr/>
      </dsp:nvSpPr>
      <dsp:spPr>
        <a:xfrm rot="18860443">
          <a:off x="6947531" y="2172982"/>
          <a:ext cx="446660" cy="579286"/>
        </a:xfrm>
        <a:prstGeom prst="rightArrow">
          <a:avLst>
            <a:gd name="adj1" fmla="val 60000"/>
            <a:gd name="adj2" fmla="val 50000"/>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a:off x="6967703" y="2336756"/>
        <a:ext cx="312662" cy="347572"/>
      </dsp:txXfrm>
    </dsp:sp>
    <dsp:sp modelId="{BBC21701-28E8-4631-A66A-EA7BC5A7763E}">
      <dsp:nvSpPr>
        <dsp:cNvPr id="0" name=""/>
        <dsp:cNvSpPr/>
      </dsp:nvSpPr>
      <dsp:spPr>
        <a:xfrm>
          <a:off x="7011166" y="1206126"/>
          <a:ext cx="3914733" cy="1311709"/>
        </a:xfrm>
        <a:prstGeom prst="ellipse">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rgbClr val="7030A0"/>
              </a:solidFill>
            </a:rPr>
            <a:t>КОММУНИКАТИВНАЯ КОМПЕТЕНТНОСТЬ</a:t>
          </a:r>
        </a:p>
      </dsp:txBody>
      <dsp:txXfrm>
        <a:off x="7584465" y="1398221"/>
        <a:ext cx="2768135" cy="927519"/>
      </dsp:txXfrm>
    </dsp:sp>
    <dsp:sp modelId="{9105ABEF-A715-4689-9394-9CA616140213}">
      <dsp:nvSpPr>
        <dsp:cNvPr id="0" name=""/>
        <dsp:cNvSpPr/>
      </dsp:nvSpPr>
      <dsp:spPr>
        <a:xfrm rot="3603580">
          <a:off x="6723235" y="3771786"/>
          <a:ext cx="500914" cy="579286"/>
        </a:xfrm>
        <a:prstGeom prst="rightArrow">
          <a:avLst>
            <a:gd name="adj1" fmla="val 60000"/>
            <a:gd name="adj2" fmla="val 50000"/>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a:off x="6760871" y="3822533"/>
        <a:ext cx="350640" cy="347572"/>
      </dsp:txXfrm>
    </dsp:sp>
    <dsp:sp modelId="{4BE14518-C202-4545-B5D9-B0920D831D9F}">
      <dsp:nvSpPr>
        <dsp:cNvPr id="0" name=""/>
        <dsp:cNvSpPr/>
      </dsp:nvSpPr>
      <dsp:spPr>
        <a:xfrm>
          <a:off x="6237381" y="4233312"/>
          <a:ext cx="4043250" cy="1703784"/>
        </a:xfrm>
        <a:prstGeom prst="ellipse">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rgbClr val="7030A0"/>
              </a:solidFill>
            </a:rPr>
            <a:t>ОРИЕНТАЦИЯ НА ПРОЦЕСС НЕПОСРЕДСТВЕННОЙ КОММУНИКАЦИИ</a:t>
          </a:r>
        </a:p>
      </dsp:txBody>
      <dsp:txXfrm>
        <a:off x="6829501" y="4482825"/>
        <a:ext cx="2859010" cy="1204758"/>
      </dsp:txXfrm>
    </dsp:sp>
    <dsp:sp modelId="{A593093D-01B2-4EE1-BC62-858BE7BEEC1A}">
      <dsp:nvSpPr>
        <dsp:cNvPr id="0" name=""/>
        <dsp:cNvSpPr/>
      </dsp:nvSpPr>
      <dsp:spPr>
        <a:xfrm rot="6771250">
          <a:off x="3182759" y="3796044"/>
          <a:ext cx="467748" cy="579286"/>
        </a:xfrm>
        <a:prstGeom prst="rightArrow">
          <a:avLst>
            <a:gd name="adj1" fmla="val 60000"/>
            <a:gd name="adj2" fmla="val 50000"/>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rot="10800000">
        <a:off x="3280171" y="3847247"/>
        <a:ext cx="327424" cy="347572"/>
      </dsp:txXfrm>
    </dsp:sp>
    <dsp:sp modelId="{708A3767-866C-4FAB-9056-699DEDF74A09}">
      <dsp:nvSpPr>
        <dsp:cNvPr id="0" name=""/>
        <dsp:cNvSpPr/>
      </dsp:nvSpPr>
      <dsp:spPr>
        <a:xfrm>
          <a:off x="766259" y="4219453"/>
          <a:ext cx="3094361" cy="1703784"/>
        </a:xfrm>
        <a:prstGeom prst="ellipse">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rgbClr val="7030A0"/>
              </a:solidFill>
            </a:rPr>
            <a:t>ЧЕТКИЙ ОТБОР ИНФОРМАЦИИ ДЛЯ СОЗДАНИЯ ВЫСКАЗЫВАНИЯ</a:t>
          </a:r>
        </a:p>
      </dsp:txBody>
      <dsp:txXfrm>
        <a:off x="1219418" y="4468966"/>
        <a:ext cx="2188043" cy="1204758"/>
      </dsp:txXfrm>
    </dsp:sp>
    <dsp:sp modelId="{D743AA5B-6322-455D-B1A3-3769C9CA356D}">
      <dsp:nvSpPr>
        <dsp:cNvPr id="0" name=""/>
        <dsp:cNvSpPr/>
      </dsp:nvSpPr>
      <dsp:spPr>
        <a:xfrm rot="13477332">
          <a:off x="2818693" y="2245563"/>
          <a:ext cx="403011" cy="579286"/>
        </a:xfrm>
        <a:prstGeom prst="rightArrow">
          <a:avLst>
            <a:gd name="adj1" fmla="val 60000"/>
            <a:gd name="adj2" fmla="val 50000"/>
          </a:avLst>
        </a:prstGeom>
        <a:solidFill>
          <a:srgbClr val="7030A0"/>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rot="10800000">
        <a:off x="2922171" y="2403883"/>
        <a:ext cx="282108" cy="347572"/>
      </dsp:txXfrm>
    </dsp:sp>
    <dsp:sp modelId="{14A939FD-56F3-493B-A025-579FC52BD568}">
      <dsp:nvSpPr>
        <dsp:cNvPr id="0" name=""/>
        <dsp:cNvSpPr/>
      </dsp:nvSpPr>
      <dsp:spPr>
        <a:xfrm>
          <a:off x="0" y="1317034"/>
          <a:ext cx="2818519" cy="1496263"/>
        </a:xfrm>
        <a:prstGeom prst="ellipse">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rgbClr val="7030A0"/>
              </a:solidFill>
            </a:rPr>
            <a:t>ЦЕННОСТНО-ЛИЧНОСТНЫЕ УСТАНОВКИ ПЕДАГОГА</a:t>
          </a:r>
        </a:p>
      </dsp:txBody>
      <dsp:txXfrm>
        <a:off x="412763" y="1536157"/>
        <a:ext cx="1992993" cy="10580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5C34E2-FD63-4C6D-8382-0A22D06C6B4B}">
      <dsp:nvSpPr>
        <dsp:cNvPr id="0" name=""/>
        <dsp:cNvSpPr/>
      </dsp:nvSpPr>
      <dsp:spPr>
        <a:xfrm>
          <a:off x="0" y="1237971"/>
          <a:ext cx="4735723" cy="4401670"/>
        </a:xfrm>
        <a:prstGeom prst="ellipse">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E2C631A-BA85-4916-BEE9-2D6A5BD05D54}">
      <dsp:nvSpPr>
        <dsp:cNvPr id="0" name=""/>
        <dsp:cNvSpPr/>
      </dsp:nvSpPr>
      <dsp:spPr>
        <a:xfrm>
          <a:off x="3778724" y="297864"/>
          <a:ext cx="7953027" cy="702382"/>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ПРАВИЛЬНОСТЬ</a:t>
          </a:r>
          <a:r>
            <a:rPr lang="ru-RU" sz="2000" b="1"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kern="1200" cap="none" spc="0" dirty="0">
              <a:ln w="0"/>
              <a:solidFill>
                <a:srgbClr val="7030A0"/>
              </a:solidFill>
              <a:effectLst>
                <a:outerShdw blurRad="38100" dist="25400" dir="5400000" algn="ctr" rotWithShape="0">
                  <a:srgbClr val="6E747A">
                    <a:alpha val="43000"/>
                  </a:srgbClr>
                </a:outerShdw>
              </a:effectLst>
            </a:rPr>
            <a:t>Соответствие речи языковым нормам</a:t>
          </a:r>
        </a:p>
      </dsp:txBody>
      <dsp:txXfrm>
        <a:off x="3813011" y="332151"/>
        <a:ext cx="7884453" cy="633808"/>
      </dsp:txXfrm>
    </dsp:sp>
    <dsp:sp modelId="{87245636-37FC-4DC4-911D-CF203D0A4D6E}">
      <dsp:nvSpPr>
        <dsp:cNvPr id="0" name=""/>
        <dsp:cNvSpPr/>
      </dsp:nvSpPr>
      <dsp:spPr>
        <a:xfrm>
          <a:off x="3779738" y="1172827"/>
          <a:ext cx="7952001" cy="807857"/>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ТОЧНОСТЬ</a:t>
          </a:r>
          <a:r>
            <a:rPr lang="ru-RU" sz="2000" b="1"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kern="1200" cap="none" spc="0" dirty="0">
              <a:ln w="0"/>
              <a:solidFill>
                <a:srgbClr val="7030A0"/>
              </a:solidFill>
              <a:effectLst>
                <a:outerShdw blurRad="38100" dist="25400" dir="5400000" algn="ctr" rotWithShape="0">
                  <a:srgbClr val="6E747A">
                    <a:alpha val="43000"/>
                  </a:srgbClr>
                </a:outerShdw>
              </a:effectLst>
            </a:rPr>
            <a:t>Соответствие смыслового содержания речи и информации, которая лежит в её основе</a:t>
          </a:r>
        </a:p>
      </dsp:txBody>
      <dsp:txXfrm>
        <a:off x="3819174" y="1212263"/>
        <a:ext cx="7873129" cy="728985"/>
      </dsp:txXfrm>
    </dsp:sp>
    <dsp:sp modelId="{2BBE8CF4-3F1D-468B-AECB-F52E1B6BBCB5}">
      <dsp:nvSpPr>
        <dsp:cNvPr id="0" name=""/>
        <dsp:cNvSpPr/>
      </dsp:nvSpPr>
      <dsp:spPr>
        <a:xfrm>
          <a:off x="3778724" y="2097062"/>
          <a:ext cx="7953027" cy="807857"/>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ЛОГИЧНОСТЬ</a:t>
          </a:r>
          <a:r>
            <a:rPr lang="ru-RU" sz="2000" b="1" u="none"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u="none" kern="1200" cap="none" spc="0" dirty="0">
              <a:ln w="0"/>
              <a:solidFill>
                <a:srgbClr val="7030A0"/>
              </a:solidFill>
              <a:effectLst>
                <a:outerShdw blurRad="38100" dist="25400" dir="5400000" algn="ctr" rotWithShape="0">
                  <a:srgbClr val="6E747A">
                    <a:alpha val="43000"/>
                  </a:srgbClr>
                </a:outerShdw>
              </a:effectLst>
            </a:rPr>
            <a:t>Выражение в смысловых связях компонентов речи и отношений между частями и компонентами мысли</a:t>
          </a:r>
        </a:p>
      </dsp:txBody>
      <dsp:txXfrm>
        <a:off x="3818160" y="2136498"/>
        <a:ext cx="7874155" cy="728985"/>
      </dsp:txXfrm>
    </dsp:sp>
    <dsp:sp modelId="{788B5659-7EC2-4219-8EC1-4F0FB8B849D9}">
      <dsp:nvSpPr>
        <dsp:cNvPr id="0" name=""/>
        <dsp:cNvSpPr/>
      </dsp:nvSpPr>
      <dsp:spPr>
        <a:xfrm>
          <a:off x="3778724" y="3038865"/>
          <a:ext cx="7953027" cy="780269"/>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ЧИСТОТА</a:t>
          </a:r>
          <a:r>
            <a:rPr lang="ru-RU" sz="2000" b="1" u="none"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u="none" kern="1200" cap="none" spc="0" dirty="0">
              <a:ln w="0"/>
              <a:solidFill>
                <a:srgbClr val="7030A0"/>
              </a:solidFill>
              <a:effectLst>
                <a:outerShdw blurRad="38100" dist="25400" dir="5400000" algn="ctr" rotWithShape="0">
                  <a:srgbClr val="6E747A">
                    <a:alpha val="43000"/>
                  </a:srgbClr>
                </a:outerShdw>
              </a:effectLst>
            </a:rPr>
            <a:t>Отсутствие в речи элементов, чуждых литературному языку</a:t>
          </a:r>
        </a:p>
      </dsp:txBody>
      <dsp:txXfrm>
        <a:off x="3816814" y="3076955"/>
        <a:ext cx="7876847" cy="704089"/>
      </dsp:txXfrm>
    </dsp:sp>
    <dsp:sp modelId="{70CFACAB-9778-4309-AEDE-BB13E8D1EBE1}">
      <dsp:nvSpPr>
        <dsp:cNvPr id="0" name=""/>
        <dsp:cNvSpPr/>
      </dsp:nvSpPr>
      <dsp:spPr>
        <a:xfrm>
          <a:off x="3778724" y="3966473"/>
          <a:ext cx="7953027" cy="736927"/>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ВЫРАЗИТЕЛЬНОСТЬ</a:t>
          </a:r>
          <a:r>
            <a:rPr lang="ru-RU" sz="2000" b="1" u="none"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u="none" kern="1200" cap="none" spc="0" dirty="0">
              <a:ln w="0"/>
              <a:solidFill>
                <a:srgbClr val="7030A0"/>
              </a:solidFill>
              <a:effectLst>
                <a:outerShdw blurRad="38100" dist="25400" dir="5400000" algn="ctr" rotWithShape="0">
                  <a:srgbClr val="6E747A">
                    <a:alpha val="43000"/>
                  </a:srgbClr>
                </a:outerShdw>
              </a:effectLst>
            </a:rPr>
            <a:t>Особенность речи, захватывающая внимание ребенка</a:t>
          </a:r>
          <a:endParaRPr lang="ru-RU" sz="1800" b="0" u="sng" kern="1200" cap="none" spc="0" dirty="0">
            <a:ln w="0"/>
            <a:solidFill>
              <a:srgbClr val="7030A0"/>
            </a:solidFill>
            <a:effectLst>
              <a:outerShdw blurRad="38100" dist="25400" dir="5400000" algn="ctr" rotWithShape="0">
                <a:srgbClr val="6E747A">
                  <a:alpha val="43000"/>
                </a:srgbClr>
              </a:outerShdw>
            </a:effectLst>
          </a:endParaRPr>
        </a:p>
      </dsp:txBody>
      <dsp:txXfrm>
        <a:off x="3814698" y="4002447"/>
        <a:ext cx="7881079" cy="664979"/>
      </dsp:txXfrm>
    </dsp:sp>
    <dsp:sp modelId="{DB92756E-D003-4591-9049-1C07AD2F2795}">
      <dsp:nvSpPr>
        <dsp:cNvPr id="0" name=""/>
        <dsp:cNvSpPr/>
      </dsp:nvSpPr>
      <dsp:spPr>
        <a:xfrm>
          <a:off x="3779348" y="4809315"/>
          <a:ext cx="7952403" cy="807857"/>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БОГАТСТВО</a:t>
          </a:r>
          <a:r>
            <a:rPr lang="ru-RU" sz="2000" b="1" u="none"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u="none" kern="1200" cap="none" spc="0" dirty="0">
              <a:ln w="0"/>
              <a:solidFill>
                <a:srgbClr val="7030A0"/>
              </a:solidFill>
              <a:effectLst>
                <a:outerShdw blurRad="38100" dist="25400" dir="5400000" algn="ctr" rotWithShape="0">
                  <a:srgbClr val="6E747A">
                    <a:alpha val="43000"/>
                  </a:srgbClr>
                </a:outerShdw>
              </a:effectLst>
            </a:rPr>
            <a:t>Умение использования всех языковых единиц с целью оптимального выражения информации</a:t>
          </a:r>
        </a:p>
      </dsp:txBody>
      <dsp:txXfrm>
        <a:off x="3818784" y="4848751"/>
        <a:ext cx="7873531" cy="728985"/>
      </dsp:txXfrm>
    </dsp:sp>
    <dsp:sp modelId="{DB2F0D0E-004A-47E4-8F9F-40F91C185E1D}">
      <dsp:nvSpPr>
        <dsp:cNvPr id="0" name=""/>
        <dsp:cNvSpPr/>
      </dsp:nvSpPr>
      <dsp:spPr>
        <a:xfrm>
          <a:off x="3779348" y="5700591"/>
          <a:ext cx="7952403" cy="807857"/>
        </a:xfrm>
        <a:prstGeom prst="roundRect">
          <a:avLst/>
        </a:prstGeom>
        <a:solidFill>
          <a:schemeClr val="accent3">
            <a:lumMod val="40000"/>
            <a:lumOff val="60000"/>
            <a:alpha val="90000"/>
          </a:schemeClr>
        </a:solidFill>
        <a:ln w="6350" cap="flat" cmpd="sng" algn="ctr">
          <a:solidFill>
            <a:schemeClr val="accent1">
              <a:hueOff val="0"/>
              <a:satOff val="0"/>
              <a:lumOff val="0"/>
              <a:alphaOff val="0"/>
            </a:schemeClr>
          </a:solidFill>
          <a:prstDash val="solid"/>
        </a:ln>
        <a:effectLst>
          <a:outerShdw blurRad="38100" dist="12700" dir="5400000" algn="ctr" rotWithShape="0">
            <a:srgbClr val="000000">
              <a:alpha val="63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b="1" u="sng" kern="1200" cap="none" spc="0" dirty="0">
              <a:ln w="0"/>
              <a:solidFill>
                <a:srgbClr val="7030A0"/>
              </a:solidFill>
              <a:effectLst>
                <a:outerShdw blurRad="38100" dist="25400" dir="5400000" algn="ctr" rotWithShape="0">
                  <a:srgbClr val="6E747A">
                    <a:alpha val="43000"/>
                  </a:srgbClr>
                </a:outerShdw>
              </a:effectLst>
            </a:rPr>
            <a:t>УМЕСТНОСТЬ</a:t>
          </a:r>
          <a:r>
            <a:rPr lang="ru-RU" sz="2000" b="1" u="none" kern="1200" cap="none" spc="0" dirty="0">
              <a:ln w="0"/>
              <a:solidFill>
                <a:srgbClr val="7030A0"/>
              </a:solidFill>
              <a:effectLst>
                <a:outerShdw blurRad="38100" dist="25400" dir="5400000" algn="ctr" rotWithShape="0">
                  <a:srgbClr val="6E747A">
                    <a:alpha val="43000"/>
                  </a:srgbClr>
                </a:outerShdw>
              </a:effectLst>
            </a:rPr>
            <a:t> – </a:t>
          </a:r>
        </a:p>
        <a:p>
          <a:pPr marL="0" lvl="0" indent="0" algn="ctr" defTabSz="889000">
            <a:lnSpc>
              <a:spcPct val="90000"/>
            </a:lnSpc>
            <a:spcBef>
              <a:spcPct val="0"/>
            </a:spcBef>
            <a:spcAft>
              <a:spcPct val="35000"/>
            </a:spcAft>
            <a:buNone/>
          </a:pPr>
          <a:r>
            <a:rPr lang="ru-RU" sz="1800" b="0" u="none" kern="1200" cap="none" spc="0" dirty="0">
              <a:ln w="0"/>
              <a:solidFill>
                <a:srgbClr val="7030A0"/>
              </a:solidFill>
              <a:effectLst>
                <a:outerShdw blurRad="38100" dist="25400" dir="5400000" algn="ctr" rotWithShape="0">
                  <a:srgbClr val="6E747A">
                    <a:alpha val="43000"/>
                  </a:srgbClr>
                </a:outerShdw>
              </a:effectLst>
            </a:rPr>
            <a:t>Употребление в речи единиц, соответствующих ситуации и условиям общения</a:t>
          </a:r>
          <a:endParaRPr lang="ru-RU" sz="1800" b="0" u="sng" kern="1200" cap="none" spc="0" dirty="0">
            <a:ln w="0"/>
            <a:solidFill>
              <a:srgbClr val="7030A0"/>
            </a:solidFill>
            <a:effectLst>
              <a:outerShdw blurRad="38100" dist="25400" dir="5400000" algn="ctr" rotWithShape="0">
                <a:srgbClr val="6E747A">
                  <a:alpha val="43000"/>
                </a:srgbClr>
              </a:outerShdw>
            </a:effectLst>
          </a:endParaRPr>
        </a:p>
      </dsp:txBody>
      <dsp:txXfrm>
        <a:off x="3818784" y="5740027"/>
        <a:ext cx="7873531" cy="7289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03A52-77E9-4833-840D-FA268BEEEB35}">
      <dsp:nvSpPr>
        <dsp:cNvPr id="0" name=""/>
        <dsp:cNvSpPr/>
      </dsp:nvSpPr>
      <dsp:spPr>
        <a:xfrm>
          <a:off x="3242737" y="0"/>
          <a:ext cx="6044188" cy="662708"/>
        </a:xfrm>
        <a:prstGeom prst="flowChartAlternateProcess">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scene3d>
            <a:camera prst="orthographicFront"/>
            <a:lightRig rig="soft" dir="t">
              <a:rot lat="0" lon="0" rev="15600000"/>
            </a:lightRig>
          </a:scene3d>
          <a:sp3d extrusionH="57150" prstMaterial="softEdge">
            <a:bevelT w="25400" h="38100"/>
          </a:sp3d>
        </a:bodyPr>
        <a:lstStyle/>
        <a:p>
          <a:pPr marL="0" lvl="0" indent="0" algn="ctr" defTabSz="1066800">
            <a:lnSpc>
              <a:spcPct val="90000"/>
            </a:lnSpc>
            <a:spcBef>
              <a:spcPct val="0"/>
            </a:spcBef>
            <a:spcAft>
              <a:spcPct val="35000"/>
            </a:spcAft>
            <a:buNone/>
          </a:pPr>
          <a:r>
            <a:rPr lang="ru-RU" sz="2400" b="1" kern="1200" cap="none" spc="0" dirty="0">
              <a:ln>
                <a:solidFill>
                  <a:schemeClr val="accent5">
                    <a:lumMod val="75000"/>
                  </a:schemeClr>
                </a:solidFill>
              </a:ln>
              <a:solidFill>
                <a:srgbClr val="FFFF00"/>
              </a:solidFill>
              <a:effectLst/>
            </a:rPr>
            <a:t>МЕТОДЫ РЕЧЕВОГО РАЗВИТИЯ ДЕТЕЙ</a:t>
          </a:r>
        </a:p>
      </dsp:txBody>
      <dsp:txXfrm>
        <a:off x="3275087" y="32350"/>
        <a:ext cx="5979488" cy="598008"/>
      </dsp:txXfrm>
    </dsp:sp>
    <dsp:sp modelId="{C0F92AF6-7B20-46A6-9E70-0A305FA4FB8E}">
      <dsp:nvSpPr>
        <dsp:cNvPr id="0" name=""/>
        <dsp:cNvSpPr/>
      </dsp:nvSpPr>
      <dsp:spPr>
        <a:xfrm rot="5400000">
          <a:off x="6203011" y="954850"/>
          <a:ext cx="1119670" cy="701387"/>
        </a:xfrm>
        <a:prstGeom prst="rightArrow">
          <a:avLst>
            <a:gd name="adj1" fmla="val 60000"/>
            <a:gd name="adj2" fmla="val 50000"/>
          </a:avLst>
        </a:prstGeom>
        <a:solidFill>
          <a:schemeClr val="accent1"/>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ru-RU" sz="3000" kern="1200"/>
        </a:p>
      </dsp:txBody>
      <dsp:txXfrm>
        <a:off x="6308219" y="989919"/>
        <a:ext cx="909254" cy="420833"/>
      </dsp:txXfrm>
    </dsp:sp>
    <dsp:sp modelId="{C72C8A47-CDC6-4912-838C-7EA4B12B4059}">
      <dsp:nvSpPr>
        <dsp:cNvPr id="0" name=""/>
        <dsp:cNvSpPr/>
      </dsp:nvSpPr>
      <dsp:spPr>
        <a:xfrm>
          <a:off x="5022675" y="1979652"/>
          <a:ext cx="2993254" cy="3968183"/>
        </a:xfrm>
        <a:prstGeom prst="flowChartAlternateProcess">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ru-RU" sz="1800" b="1" u="sng" kern="1200" dirty="0">
            <a:effectLst>
              <a:outerShdw blurRad="38100" dist="38100" dir="2700000" algn="tl">
                <a:srgbClr val="000000">
                  <a:alpha val="43137"/>
                </a:srgbClr>
              </a:outerShdw>
            </a:effectLst>
          </a:endParaRPr>
        </a:p>
        <a:p>
          <a:pPr marL="0" lvl="0" indent="0" algn="ctr" defTabSz="800100">
            <a:lnSpc>
              <a:spcPct val="90000"/>
            </a:lnSpc>
            <a:spcBef>
              <a:spcPct val="0"/>
            </a:spcBef>
            <a:spcAft>
              <a:spcPct val="35000"/>
            </a:spcAft>
            <a:buNone/>
          </a:pPr>
          <a:endParaRPr lang="ru-RU" sz="1800" b="1" u="sng" kern="1200" dirty="0">
            <a:effectLst>
              <a:outerShdw blurRad="38100" dist="38100" dir="2700000" algn="tl">
                <a:srgbClr val="000000">
                  <a:alpha val="43137"/>
                </a:srgbClr>
              </a:outerShdw>
            </a:effectLst>
          </a:endParaRPr>
        </a:p>
        <a:p>
          <a:pPr marL="0" lvl="0" indent="0" algn="ctr" defTabSz="800100">
            <a:lnSpc>
              <a:spcPct val="90000"/>
            </a:lnSpc>
            <a:spcBef>
              <a:spcPct val="0"/>
            </a:spcBef>
            <a:spcAft>
              <a:spcPct val="35000"/>
            </a:spcAft>
            <a:buNone/>
          </a:pPr>
          <a:endParaRPr lang="ru-RU" sz="1800" b="1" u="sng" kern="1200" dirty="0">
            <a:effectLst>
              <a:outerShdw blurRad="38100" dist="38100" dir="2700000" algn="tl">
                <a:srgbClr val="000000">
                  <a:alpha val="43137"/>
                </a:srgbClr>
              </a:outerShdw>
            </a:effectLst>
          </a:endParaRPr>
        </a:p>
        <a:p>
          <a:pPr marL="0" lvl="0" indent="0" algn="ctr" defTabSz="800100">
            <a:lnSpc>
              <a:spcPct val="90000"/>
            </a:lnSpc>
            <a:spcBef>
              <a:spcPct val="0"/>
            </a:spcBef>
            <a:spcAft>
              <a:spcPct val="35000"/>
            </a:spcAft>
            <a:buNone/>
          </a:pPr>
          <a:r>
            <a:rPr lang="ru-RU" sz="1800" b="1" u="sng" kern="1200" dirty="0">
              <a:effectLst>
                <a:outerShdw blurRad="38100" dist="38100" dir="2700000" algn="tl">
                  <a:srgbClr val="000000">
                    <a:alpha val="43137"/>
                  </a:srgbClr>
                </a:outerShdw>
              </a:effectLst>
            </a:rPr>
            <a:t>СЛОВЕСНЫЕ</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Чтение и рассказывание художественных произведений;</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Заучивание наизусть;</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Пересказ;</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Обобщающая беседа;</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Рассказывание без опоры на наглядный материал.</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Во всех словесных методах используются наглядные приемы: показ предметов, игрушек, картин, рассматривание иллюстраций.</a:t>
          </a:r>
          <a:endParaRPr lang="ru-RU" sz="1400" b="0" u="none" kern="1200" dirty="0">
            <a:effectLst/>
          </a:endParaRPr>
        </a:p>
        <a:p>
          <a:pPr marL="0" lvl="0" indent="0" algn="ctr" defTabSz="800100">
            <a:lnSpc>
              <a:spcPct val="90000"/>
            </a:lnSpc>
            <a:spcBef>
              <a:spcPct val="0"/>
            </a:spcBef>
            <a:spcAft>
              <a:spcPct val="35000"/>
            </a:spcAft>
            <a:buNone/>
          </a:pPr>
          <a:endParaRPr lang="ru-RU" sz="1800" b="0" u="none" kern="1200" dirty="0">
            <a:effectLst>
              <a:outerShdw blurRad="38100" dist="38100" dir="2700000" algn="tl">
                <a:srgbClr val="000000">
                  <a:alpha val="43137"/>
                </a:srgbClr>
              </a:outerShdw>
            </a:effectLst>
          </a:endParaRPr>
        </a:p>
        <a:p>
          <a:pPr marL="0" lvl="0" indent="0" algn="ctr" defTabSz="800100">
            <a:lnSpc>
              <a:spcPct val="90000"/>
            </a:lnSpc>
            <a:spcBef>
              <a:spcPct val="0"/>
            </a:spcBef>
            <a:spcAft>
              <a:spcPct val="35000"/>
            </a:spcAft>
            <a:buNone/>
          </a:pPr>
          <a:endParaRPr lang="ru-RU" sz="1400" b="0" u="none" kern="1200" dirty="0">
            <a:effectLst/>
          </a:endParaRPr>
        </a:p>
        <a:p>
          <a:pPr marL="0" lvl="0" indent="0" algn="ctr" defTabSz="800100">
            <a:lnSpc>
              <a:spcPct val="90000"/>
            </a:lnSpc>
            <a:spcBef>
              <a:spcPct val="0"/>
            </a:spcBef>
            <a:spcAft>
              <a:spcPct val="35000"/>
            </a:spcAft>
            <a:buNone/>
          </a:pPr>
          <a:endParaRPr lang="ru-RU" sz="1800" b="0" u="none" kern="1200" dirty="0">
            <a:effectLst>
              <a:outerShdw blurRad="38100" dist="38100" dir="2700000" algn="tl">
                <a:srgbClr val="000000">
                  <a:alpha val="43137"/>
                </a:srgbClr>
              </a:outerShdw>
            </a:effectLst>
          </a:endParaRPr>
        </a:p>
      </dsp:txBody>
      <dsp:txXfrm>
        <a:off x="5168791" y="2125768"/>
        <a:ext cx="2701022" cy="3675951"/>
      </dsp:txXfrm>
    </dsp:sp>
    <dsp:sp modelId="{1FD735B2-30F8-4350-BE41-149A438106CA}">
      <dsp:nvSpPr>
        <dsp:cNvPr id="0" name=""/>
        <dsp:cNvSpPr/>
      </dsp:nvSpPr>
      <dsp:spPr>
        <a:xfrm rot="3359935">
          <a:off x="7805899" y="1033227"/>
          <a:ext cx="1143085" cy="701387"/>
        </a:xfrm>
        <a:prstGeom prst="rightArrow">
          <a:avLst>
            <a:gd name="adj1" fmla="val 60000"/>
            <a:gd name="adj2" fmla="val 50000"/>
          </a:avLst>
        </a:prstGeom>
        <a:solidFill>
          <a:schemeClr val="accent1"/>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ru-RU" sz="3000" kern="1200"/>
        </a:p>
      </dsp:txBody>
      <dsp:txXfrm>
        <a:off x="7852274" y="1086284"/>
        <a:ext cx="932669" cy="420833"/>
      </dsp:txXfrm>
    </dsp:sp>
    <dsp:sp modelId="{9886E583-4069-4E0C-BE3E-A69A2E659BAC}">
      <dsp:nvSpPr>
        <dsp:cNvPr id="0" name=""/>
        <dsp:cNvSpPr/>
      </dsp:nvSpPr>
      <dsp:spPr>
        <a:xfrm>
          <a:off x="8737680" y="1710685"/>
          <a:ext cx="2868696" cy="3291963"/>
        </a:xfrm>
        <a:prstGeom prst="flowChartAlternateProcess">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ru-RU" sz="1800" b="1" u="sng" kern="1200" dirty="0">
            <a:effectLst>
              <a:outerShdw blurRad="38100" dist="38100" dir="2700000" algn="tl">
                <a:srgbClr val="000000">
                  <a:alpha val="43137"/>
                </a:srgbClr>
              </a:outerShdw>
            </a:effectLst>
          </a:endParaRPr>
        </a:p>
        <a:p>
          <a:pPr marL="0" lvl="0" indent="0" algn="ctr" defTabSz="800100">
            <a:lnSpc>
              <a:spcPct val="90000"/>
            </a:lnSpc>
            <a:spcBef>
              <a:spcPct val="0"/>
            </a:spcBef>
            <a:spcAft>
              <a:spcPct val="35000"/>
            </a:spcAft>
            <a:buNone/>
          </a:pPr>
          <a:r>
            <a:rPr lang="ru-RU" sz="1800" b="1" u="sng" kern="1200" dirty="0">
              <a:effectLst>
                <a:outerShdw blurRad="38100" dist="38100" dir="2700000" algn="tl">
                  <a:srgbClr val="000000">
                    <a:alpha val="43137"/>
                  </a:srgbClr>
                </a:outerShdw>
              </a:effectLst>
            </a:rPr>
            <a:t>ПРАКТИЧЕСКИЕ</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Дидактические игры;</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игры-драматизации;</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инсценировки;</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Дидактические упражнения;</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Пластические этюды;</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Хороводные игры</a:t>
          </a:r>
        </a:p>
        <a:p>
          <a:pPr marL="0" lvl="0" indent="0" algn="l" defTabSz="800100">
            <a:lnSpc>
              <a:spcPct val="90000"/>
            </a:lnSpc>
            <a:spcBef>
              <a:spcPct val="0"/>
            </a:spcBef>
            <a:spcAft>
              <a:spcPct val="35000"/>
            </a:spcAft>
            <a:buNone/>
          </a:pPr>
          <a:r>
            <a:rPr lang="ru-RU" sz="1400" b="0" u="none" kern="1200" dirty="0">
              <a:effectLst>
                <a:outerShdw blurRad="38100" dist="38100" dir="2700000" algn="tl">
                  <a:srgbClr val="000000">
                    <a:alpha val="43137"/>
                  </a:srgbClr>
                </a:outerShdw>
              </a:effectLst>
            </a:rPr>
            <a:t>	Данные методы используются для решения всех речевых задач.</a:t>
          </a:r>
          <a:endParaRPr lang="ru-RU" sz="1400" b="0" u="none" kern="1200" dirty="0">
            <a:effectLst/>
          </a:endParaRPr>
        </a:p>
        <a:p>
          <a:pPr marL="0" lvl="0" indent="0" algn="ctr" defTabSz="800100">
            <a:lnSpc>
              <a:spcPct val="90000"/>
            </a:lnSpc>
            <a:spcBef>
              <a:spcPct val="0"/>
            </a:spcBef>
            <a:spcAft>
              <a:spcPct val="35000"/>
            </a:spcAft>
            <a:buNone/>
          </a:pPr>
          <a:endParaRPr lang="ru-RU" sz="1800" b="0" u="none" kern="1200" dirty="0">
            <a:effectLst/>
          </a:endParaRPr>
        </a:p>
      </dsp:txBody>
      <dsp:txXfrm>
        <a:off x="8877715" y="1850720"/>
        <a:ext cx="2588626" cy="3011893"/>
      </dsp:txXfrm>
    </dsp:sp>
    <dsp:sp modelId="{7F48C760-CF09-47C6-A5E1-AF2F00295DFC}">
      <dsp:nvSpPr>
        <dsp:cNvPr id="0" name=""/>
        <dsp:cNvSpPr/>
      </dsp:nvSpPr>
      <dsp:spPr>
        <a:xfrm rot="8440593">
          <a:off x="4425720" y="999536"/>
          <a:ext cx="1190652" cy="701387"/>
        </a:xfrm>
        <a:prstGeom prst="rightArrow">
          <a:avLst>
            <a:gd name="adj1" fmla="val 60000"/>
            <a:gd name="adj2" fmla="val 50000"/>
          </a:avLst>
        </a:prstGeom>
        <a:solidFill>
          <a:schemeClr val="accent1"/>
        </a:solidFill>
        <a:ln>
          <a:noFill/>
        </a:ln>
        <a:effectLst>
          <a:outerShdw blurRad="38100" dist="12700" dir="5400000" algn="ctr" rotWithShape="0">
            <a:srgbClr val="000000">
              <a:alpha val="63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ru-RU" sz="3000" kern="1200"/>
        </a:p>
      </dsp:txBody>
      <dsp:txXfrm rot="10800000">
        <a:off x="4612315" y="1073143"/>
        <a:ext cx="980236" cy="420833"/>
      </dsp:txXfrm>
    </dsp:sp>
    <dsp:sp modelId="{4041F596-73A0-4703-AE1E-9B8B23CA128F}">
      <dsp:nvSpPr>
        <dsp:cNvPr id="0" name=""/>
        <dsp:cNvSpPr/>
      </dsp:nvSpPr>
      <dsp:spPr>
        <a:xfrm>
          <a:off x="116256" y="782220"/>
          <a:ext cx="4348624" cy="5609492"/>
        </a:xfrm>
        <a:prstGeom prst="flowChartAlternateProcess">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ru-RU" sz="2000" b="1" u="sng" kern="1200" dirty="0">
            <a:effectLst>
              <a:outerShdw blurRad="38100" dist="38100" dir="2700000" algn="tl">
                <a:srgbClr val="000000">
                  <a:alpha val="43137"/>
                </a:srgbClr>
              </a:outerShdw>
            </a:effectLst>
          </a:endParaRPr>
        </a:p>
        <a:p>
          <a:pPr marL="0" lvl="0" indent="0" algn="ctr" defTabSz="889000">
            <a:lnSpc>
              <a:spcPct val="90000"/>
            </a:lnSpc>
            <a:spcBef>
              <a:spcPct val="0"/>
            </a:spcBef>
            <a:spcAft>
              <a:spcPct val="35000"/>
            </a:spcAft>
            <a:buNone/>
          </a:pPr>
          <a:r>
            <a:rPr lang="ru-RU" sz="2000" b="1" u="sng" kern="1200" dirty="0">
              <a:effectLst>
                <a:outerShdw blurRad="38100" dist="38100" dir="2700000" algn="tl">
                  <a:srgbClr val="000000">
                    <a:alpha val="43137"/>
                  </a:srgbClr>
                </a:outerShdw>
              </a:effectLst>
            </a:rPr>
            <a:t>НАГЛЯДНЫЕ</a:t>
          </a:r>
        </a:p>
        <a:p>
          <a:pPr marL="0" lvl="0" indent="0" algn="ctr" defTabSz="889000">
            <a:lnSpc>
              <a:spcPct val="90000"/>
            </a:lnSpc>
            <a:spcBef>
              <a:spcPct val="0"/>
            </a:spcBef>
            <a:spcAft>
              <a:spcPct val="35000"/>
            </a:spcAft>
            <a:buFont typeface="Wingdings" panose="05000000000000000000" pitchFamily="2" charset="2"/>
            <a:buNone/>
          </a:pPr>
          <a:r>
            <a:rPr lang="ru-RU" sz="1400" b="1" i="1" u="none" kern="1200" dirty="0">
              <a:effectLst/>
            </a:rPr>
            <a:t>1. НЕПОСРЕДСТВЕННЫЕ</a:t>
          </a:r>
        </a:p>
        <a:p>
          <a:pPr marL="0" lvl="0" indent="0" algn="l" defTabSz="889000">
            <a:lnSpc>
              <a:spcPct val="100000"/>
            </a:lnSpc>
            <a:spcBef>
              <a:spcPct val="0"/>
            </a:spcBef>
            <a:spcAft>
              <a:spcPct val="35000"/>
            </a:spcAft>
            <a:buFontTx/>
            <a:buNone/>
          </a:pPr>
          <a:r>
            <a:rPr lang="ru-RU" sz="1400" b="0" i="0" u="none" kern="1200" dirty="0">
              <a:effectLst/>
            </a:rPr>
            <a:t>- Экскурсии</a:t>
          </a:r>
        </a:p>
        <a:p>
          <a:pPr marL="0" lvl="0" indent="0" algn="l" defTabSz="889000">
            <a:lnSpc>
              <a:spcPct val="100000"/>
            </a:lnSpc>
            <a:spcBef>
              <a:spcPct val="0"/>
            </a:spcBef>
            <a:spcAft>
              <a:spcPct val="35000"/>
            </a:spcAft>
            <a:buFontTx/>
            <a:buNone/>
          </a:pPr>
          <a:r>
            <a:rPr lang="ru-RU" sz="1400" b="0" i="0" u="none" kern="1200" dirty="0">
              <a:effectLst/>
            </a:rPr>
            <a:t>- Осмотры помещения</a:t>
          </a:r>
        </a:p>
        <a:p>
          <a:pPr marL="0" lvl="0" indent="0" algn="l" defTabSz="889000">
            <a:lnSpc>
              <a:spcPct val="100000"/>
            </a:lnSpc>
            <a:spcBef>
              <a:spcPct val="0"/>
            </a:spcBef>
            <a:spcAft>
              <a:spcPct val="35000"/>
            </a:spcAft>
            <a:buFontTx/>
            <a:buNone/>
          </a:pPr>
          <a:r>
            <a:rPr lang="ru-RU" sz="1400" b="0" i="0" u="none" kern="1200" dirty="0">
              <a:effectLst/>
            </a:rPr>
            <a:t>- Рассматривание натуральных предметов</a:t>
          </a:r>
        </a:p>
        <a:p>
          <a:pPr marL="0" lvl="0" indent="0" algn="l" defTabSz="889000">
            <a:lnSpc>
              <a:spcPct val="90000"/>
            </a:lnSpc>
            <a:spcBef>
              <a:spcPct val="0"/>
            </a:spcBef>
            <a:spcAft>
              <a:spcPct val="35000"/>
            </a:spcAft>
            <a:buFontTx/>
            <a:buNone/>
          </a:pPr>
          <a:r>
            <a:rPr lang="ru-RU" sz="1400" b="0" i="0" u="none" kern="1200" dirty="0">
              <a:effectLst/>
            </a:rPr>
            <a:t>Эти методы направлены на накопление содержания речи и обеспечивают связь двух сигнальных систем</a:t>
          </a:r>
        </a:p>
        <a:p>
          <a:pPr marL="0" lvl="0" indent="0" algn="ctr" defTabSz="889000">
            <a:lnSpc>
              <a:spcPct val="90000"/>
            </a:lnSpc>
            <a:spcBef>
              <a:spcPct val="0"/>
            </a:spcBef>
            <a:spcAft>
              <a:spcPct val="35000"/>
            </a:spcAft>
            <a:buFontTx/>
            <a:buNone/>
          </a:pPr>
          <a:r>
            <a:rPr lang="ru-RU" sz="1400" b="1" i="1" u="none" kern="1200" dirty="0">
              <a:effectLst/>
            </a:rPr>
            <a:t>2. ОПОСРЕДОВАННЫЕ</a:t>
          </a:r>
        </a:p>
        <a:p>
          <a:pPr marL="0" lvl="0" indent="0" algn="l" defTabSz="889000">
            <a:lnSpc>
              <a:spcPct val="90000"/>
            </a:lnSpc>
            <a:spcBef>
              <a:spcPct val="0"/>
            </a:spcBef>
            <a:spcAft>
              <a:spcPct val="35000"/>
            </a:spcAft>
            <a:buFontTx/>
            <a:buNone/>
          </a:pPr>
          <a:r>
            <a:rPr lang="ru-RU" sz="1400" b="0" i="0" u="none" kern="1200" dirty="0">
              <a:effectLst/>
            </a:rPr>
            <a:t>- Рассматривание игрушек, картин, фотографий</a:t>
          </a:r>
        </a:p>
        <a:p>
          <a:pPr marL="0" lvl="0" indent="0" algn="l" defTabSz="889000">
            <a:lnSpc>
              <a:spcPct val="90000"/>
            </a:lnSpc>
            <a:spcBef>
              <a:spcPct val="0"/>
            </a:spcBef>
            <a:spcAft>
              <a:spcPct val="35000"/>
            </a:spcAft>
            <a:buFontTx/>
            <a:buNone/>
          </a:pPr>
          <a:r>
            <a:rPr lang="ru-RU" sz="1400" b="0" i="0" u="none" kern="1200" dirty="0">
              <a:effectLst/>
            </a:rPr>
            <a:t>- Описание картин и игрушек</a:t>
          </a:r>
        </a:p>
        <a:p>
          <a:pPr marL="0" lvl="0" indent="0" algn="l" defTabSz="889000">
            <a:lnSpc>
              <a:spcPct val="90000"/>
            </a:lnSpc>
            <a:spcBef>
              <a:spcPct val="0"/>
            </a:spcBef>
            <a:spcAft>
              <a:spcPct val="35000"/>
            </a:spcAft>
            <a:buFontTx/>
            <a:buNone/>
          </a:pPr>
          <a:r>
            <a:rPr lang="ru-RU" sz="1400" b="0" i="0" u="none" kern="1200" dirty="0">
              <a:effectLst/>
            </a:rPr>
            <a:t>- Рассказывание по игрушкам и картинам</a:t>
          </a:r>
        </a:p>
        <a:p>
          <a:pPr marL="0" lvl="0" indent="0" algn="l" defTabSz="889000">
            <a:lnSpc>
              <a:spcPct val="90000"/>
            </a:lnSpc>
            <a:spcBef>
              <a:spcPct val="0"/>
            </a:spcBef>
            <a:spcAft>
              <a:spcPct val="35000"/>
            </a:spcAft>
            <a:buFontTx/>
            <a:buNone/>
          </a:pPr>
          <a:r>
            <a:rPr lang="ru-RU" sz="1400" b="0" i="0" u="none" kern="1200" dirty="0">
              <a:effectLst/>
            </a:rPr>
            <a:t>	Эти методы используются для закрепления знаний; словаря; развития обобщающей функции слова; обучения связной речи; для ознакомления с объектами и явлениями, с которыми невозможно познакомиться непосредственно.</a:t>
          </a:r>
        </a:p>
        <a:p>
          <a:pPr marL="0" lvl="0" indent="0" algn="ctr" defTabSz="889000">
            <a:lnSpc>
              <a:spcPct val="90000"/>
            </a:lnSpc>
            <a:spcBef>
              <a:spcPct val="0"/>
            </a:spcBef>
            <a:spcAft>
              <a:spcPct val="35000"/>
            </a:spcAft>
            <a:buFontTx/>
            <a:buNone/>
          </a:pPr>
          <a:endParaRPr lang="ru-RU" sz="1800" b="0" i="0" u="none" kern="1200" dirty="0">
            <a:effectLst/>
          </a:endParaRPr>
        </a:p>
      </dsp:txBody>
      <dsp:txXfrm>
        <a:off x="328534" y="994498"/>
        <a:ext cx="3924068" cy="5184936"/>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A6712B2-3DC9-41E6-9FD7-E61904694A4F}" type="datetimeFigureOut">
              <a:rPr lang="ru-RU" smtClean="0"/>
              <a:t>23.11.2022</a:t>
            </a:fld>
            <a:endParaRPr lang="ru-RU"/>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ru-RU"/>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F9D3906-BE46-4780-A37C-177246C2AB4F}" type="slidenum">
              <a:rPr lang="ru-RU" smtClean="0"/>
              <a:t>‹#›</a:t>
            </a:fld>
            <a:endParaRPr lang="ru-RU"/>
          </a:p>
        </p:txBody>
      </p:sp>
    </p:spTree>
    <p:extLst>
      <p:ext uri="{BB962C8B-B14F-4D97-AF65-F5344CB8AC3E}">
        <p14:creationId xmlns:p14="http://schemas.microsoft.com/office/powerpoint/2010/main" val="391897264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A6712B2-3DC9-41E6-9FD7-E61904694A4F}" type="datetimeFigureOut">
              <a:rPr lang="ru-RU" smtClean="0"/>
              <a:t>23.11.2022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234763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A6712B2-3DC9-41E6-9FD7-E61904694A4F}" type="datetimeFigureOut">
              <a:rPr lang="ru-RU" smtClean="0"/>
              <a:t>23.11.2022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2098810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A6712B2-3DC9-41E6-9FD7-E61904694A4F}" type="datetimeFigureOut">
              <a:rPr lang="ru-RU" smtClean="0"/>
              <a:t>23.11.2022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3002307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A6712B2-3DC9-41E6-9FD7-E61904694A4F}" type="datetimeFigureOut">
              <a:rPr lang="ru-RU" smtClean="0"/>
              <a:t>23.11.2022</a:t>
            </a:fld>
            <a:endParaRPr lang="ru-RU"/>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ru-RU"/>
          </a:p>
        </p:txBody>
      </p:sp>
      <p:sp>
        <p:nvSpPr>
          <p:cNvPr id="6" name="Slide Number Placeholder 5"/>
          <p:cNvSpPr>
            <a:spLocks noGrp="1"/>
          </p:cNvSpPr>
          <p:nvPr>
            <p:ph type="sldNum" sz="quarter" idx="12"/>
          </p:nvPr>
        </p:nvSpPr>
        <p:spPr>
          <a:xfrm>
            <a:off x="8604504" y="5211060"/>
            <a:ext cx="2112264" cy="228600"/>
          </a:xfrm>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195112294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A6712B2-3DC9-41E6-9FD7-E61904694A4F}" type="datetimeFigureOut">
              <a:rPr lang="ru-RU" smtClean="0"/>
              <a:t>23.11.2022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4389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A6712B2-3DC9-41E6-9FD7-E61904694A4F}" type="datetimeFigureOut">
              <a:rPr lang="ru-RU" smtClean="0"/>
              <a:t>23.11.2022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16440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A6712B2-3DC9-41E6-9FD7-E61904694A4F}" type="datetimeFigureOut">
              <a:rPr lang="ru-RU" smtClean="0"/>
              <a:t>23.11.2022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2084815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712B2-3DC9-41E6-9FD7-E61904694A4F}" type="datetimeFigureOut">
              <a:rPr lang="ru-RU" smtClean="0"/>
              <a:t>23.11.2022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F9D3906-BE46-4780-A37C-177246C2AB4F}" type="slidenum">
              <a:rPr lang="ru-RU" smtClean="0"/>
              <a:t>‹#›</a:t>
            </a:fld>
            <a:endParaRPr lang="ru-RU"/>
          </a:p>
        </p:txBody>
      </p:sp>
    </p:spTree>
    <p:extLst>
      <p:ext uri="{BB962C8B-B14F-4D97-AF65-F5344CB8AC3E}">
        <p14:creationId xmlns:p14="http://schemas.microsoft.com/office/powerpoint/2010/main" val="85264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ru-RU"/>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7A6712B2-3DC9-41E6-9FD7-E61904694A4F}" type="datetimeFigureOut">
              <a:rPr lang="ru-RU" smtClean="0"/>
              <a:t>23.11.2022</a:t>
            </a:fld>
            <a:endParaRPr lang="ru-RU"/>
          </a:p>
        </p:txBody>
      </p:sp>
      <p:sp>
        <p:nvSpPr>
          <p:cNvPr id="9" name="Footer Placeholder 8"/>
          <p:cNvSpPr>
            <a:spLocks noGrp="1"/>
          </p:cNvSpPr>
          <p:nvPr>
            <p:ph type="ftr" sz="quarter" idx="11"/>
          </p:nvPr>
        </p:nvSpPr>
        <p:spPr/>
        <p:txBody>
          <a:bodyPr/>
          <a:lstStyle>
            <a:lvl1pPr algn="r">
              <a:defRPr/>
            </a:lvl1pPr>
          </a:lstStyle>
          <a:p>
            <a:endParaRPr lang="ru-RU"/>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F9D3906-BE46-4780-A37C-177246C2AB4F}" type="slidenum">
              <a:rPr lang="ru-RU" smtClean="0"/>
              <a:t>‹#›</a:t>
            </a:fld>
            <a:endParaRPr lang="ru-RU"/>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6468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A6712B2-3DC9-41E6-9FD7-E61904694A4F}" type="datetimeFigureOut">
              <a:rPr lang="ru-RU" smtClean="0"/>
              <a:t>23.11.2022</a:t>
            </a:fld>
            <a:endParaRPr lang="ru-RU"/>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ru-RU"/>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F9D3906-BE46-4780-A37C-177246C2AB4F}" type="slidenum">
              <a:rPr lang="ru-RU" smtClean="0"/>
              <a:t>‹#›</a:t>
            </a:fld>
            <a:endParaRPr lang="ru-RU"/>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6319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40">
          <a:fgClr>
            <a:schemeClr val="accent1"/>
          </a:fgClr>
          <a:bgClr>
            <a:schemeClr val="bg1"/>
          </a:bgClr>
        </a:patt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A6712B2-3DC9-41E6-9FD7-E61904694A4F}" type="datetimeFigureOut">
              <a:rPr lang="ru-RU" smtClean="0"/>
              <a:t>23.11.2022</a:t>
            </a:fld>
            <a:endParaRPr lang="ru-RU"/>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ru-RU"/>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F9D3906-BE46-4780-A37C-177246C2AB4F}" type="slidenum">
              <a:rPr lang="ru-RU" smtClean="0"/>
              <a:t>‹#›</a:t>
            </a:fld>
            <a:endParaRPr lang="ru-RU"/>
          </a:p>
        </p:txBody>
      </p:sp>
    </p:spTree>
    <p:extLst>
      <p:ext uri="{BB962C8B-B14F-4D97-AF65-F5344CB8AC3E}">
        <p14:creationId xmlns:p14="http://schemas.microsoft.com/office/powerpoint/2010/main" val="15998957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A3804B-E415-F7CD-1DD8-6461740F1EDF}"/>
              </a:ext>
            </a:extLst>
          </p:cNvPr>
          <p:cNvSpPr>
            <a:spLocks noGrp="1"/>
          </p:cNvSpPr>
          <p:nvPr>
            <p:ph type="ctrTitle" idx="4294967295"/>
          </p:nvPr>
        </p:nvSpPr>
        <p:spPr>
          <a:xfrm>
            <a:off x="568960" y="711200"/>
            <a:ext cx="11064240" cy="5638800"/>
          </a:xfrm>
        </p:spPr>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pPr algn="ctr"/>
            <a: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t>Методы и приёмы</a:t>
            </a:r>
            <a:b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br>
            <a: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t>стимулирования</a:t>
            </a:r>
            <a:b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br>
            <a: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t>речевой деятельности</a:t>
            </a:r>
            <a:b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br>
            <a: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t>у детей дошкольного</a:t>
            </a:r>
            <a:b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br>
            <a:r>
              <a:rPr lang="ru-RU" sz="8000" b="1" dirty="0">
                <a:ln>
                  <a:solidFill>
                    <a:schemeClr val="accent5">
                      <a:lumMod val="75000"/>
                    </a:schemeClr>
                  </a:solidFill>
                </a:ln>
                <a:solidFill>
                  <a:schemeClr val="accent1">
                    <a:lumMod val="75000"/>
                  </a:schemeClr>
                </a:solidFill>
                <a:effectLst>
                  <a:glow rad="139700">
                    <a:schemeClr val="accent5">
                      <a:satMod val="175000"/>
                      <a:alpha val="40000"/>
                    </a:schemeClr>
                  </a:glow>
                </a:effectLst>
              </a:rPr>
              <a:t>возраста</a:t>
            </a:r>
          </a:p>
        </p:txBody>
      </p:sp>
    </p:spTree>
    <p:extLst>
      <p:ext uri="{BB962C8B-B14F-4D97-AF65-F5344CB8AC3E}">
        <p14:creationId xmlns:p14="http://schemas.microsoft.com/office/powerpoint/2010/main" val="213871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C0C960-516B-92A1-7169-2A92A5CBF1E4}"/>
              </a:ext>
            </a:extLst>
          </p:cNvPr>
          <p:cNvSpPr>
            <a:spLocks noGrp="1"/>
          </p:cNvSpPr>
          <p:nvPr>
            <p:ph type="title"/>
          </p:nvPr>
        </p:nvSpPr>
        <p:spPr>
          <a:xfrm>
            <a:off x="1066800" y="240258"/>
            <a:ext cx="10058400" cy="1371600"/>
          </a:xfrm>
        </p:spPr>
        <p:txBody>
          <a:bodyPr>
            <a:normAutofit/>
          </a:bodyPr>
          <a:lstStyle/>
          <a:p>
            <a:pPr algn="ctr"/>
            <a:r>
              <a:rPr lang="ru-RU" sz="28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РАЗВИТИЕ РЕЧИ ПРОТЕКАЕТ БОЛЕЕ УСПЕШНО </a:t>
            </a:r>
            <a:br>
              <a:rPr lang="ru-RU" sz="28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br>
            <a:r>
              <a:rPr lang="ru-RU" sz="28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В БЛАГОПРИЯТНОЙ РЕЧЕВОЙ СРЕДЕ</a:t>
            </a:r>
          </a:p>
        </p:txBody>
      </p:sp>
      <p:sp>
        <p:nvSpPr>
          <p:cNvPr id="3" name="Блок-схема: альтернативный процесс 2">
            <a:extLst>
              <a:ext uri="{FF2B5EF4-FFF2-40B4-BE49-F238E27FC236}">
                <a16:creationId xmlns:a16="http://schemas.microsoft.com/office/drawing/2014/main" id="{5CE0BEBB-5B62-699A-3405-82449B33CFEC}"/>
              </a:ext>
            </a:extLst>
          </p:cNvPr>
          <p:cNvSpPr/>
          <p:nvPr/>
        </p:nvSpPr>
        <p:spPr>
          <a:xfrm>
            <a:off x="4043172" y="1611858"/>
            <a:ext cx="4105656" cy="1371600"/>
          </a:xfrm>
          <a:prstGeom prst="flowChartAlternateProcess">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РЕЧЕВАЯ</a:t>
            </a:r>
          </a:p>
          <a:p>
            <a:pPr algn="ctr"/>
            <a:r>
              <a:rPr lang="ru-RU" sz="36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СРЕДА</a:t>
            </a:r>
          </a:p>
        </p:txBody>
      </p:sp>
      <p:sp>
        <p:nvSpPr>
          <p:cNvPr id="4" name="Стрелка: вниз 3">
            <a:extLst>
              <a:ext uri="{FF2B5EF4-FFF2-40B4-BE49-F238E27FC236}">
                <a16:creationId xmlns:a16="http://schemas.microsoft.com/office/drawing/2014/main" id="{E5D87C2D-E265-878A-2602-99C941ABDFF3}"/>
              </a:ext>
            </a:extLst>
          </p:cNvPr>
          <p:cNvSpPr/>
          <p:nvPr/>
        </p:nvSpPr>
        <p:spPr>
          <a:xfrm rot="2352867">
            <a:off x="3704784" y="3286592"/>
            <a:ext cx="438912" cy="850392"/>
          </a:xfrm>
          <a:prstGeom prst="down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a:extLst>
              <a:ext uri="{FF2B5EF4-FFF2-40B4-BE49-F238E27FC236}">
                <a16:creationId xmlns:a16="http://schemas.microsoft.com/office/drawing/2014/main" id="{AC83A392-1590-910E-1613-3CFF798DE2B7}"/>
              </a:ext>
            </a:extLst>
          </p:cNvPr>
          <p:cNvSpPr/>
          <p:nvPr/>
        </p:nvSpPr>
        <p:spPr>
          <a:xfrm>
            <a:off x="5929915" y="3286593"/>
            <a:ext cx="438912" cy="850392"/>
          </a:xfrm>
          <a:prstGeom prst="down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a:extLst>
              <a:ext uri="{FF2B5EF4-FFF2-40B4-BE49-F238E27FC236}">
                <a16:creationId xmlns:a16="http://schemas.microsoft.com/office/drawing/2014/main" id="{9FB0D4DC-0190-6349-5792-58A8BDFCDE70}"/>
              </a:ext>
            </a:extLst>
          </p:cNvPr>
          <p:cNvSpPr/>
          <p:nvPr/>
        </p:nvSpPr>
        <p:spPr>
          <a:xfrm rot="19247133" flipH="1">
            <a:off x="8155047" y="3329577"/>
            <a:ext cx="438912" cy="850392"/>
          </a:xfrm>
          <a:prstGeom prst="down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Блок-схема: альтернативный процесс 6">
            <a:extLst>
              <a:ext uri="{FF2B5EF4-FFF2-40B4-BE49-F238E27FC236}">
                <a16:creationId xmlns:a16="http://schemas.microsoft.com/office/drawing/2014/main" id="{AC8A7DA3-B9A8-45F5-A913-47F4CD91DA28}"/>
              </a:ext>
            </a:extLst>
          </p:cNvPr>
          <p:cNvSpPr/>
          <p:nvPr/>
        </p:nvSpPr>
        <p:spPr>
          <a:xfrm>
            <a:off x="557784" y="4440120"/>
            <a:ext cx="2910840" cy="1796088"/>
          </a:xfrm>
          <a:prstGeom prst="flowChartAlternateProcess">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СЕМЬЯ</a:t>
            </a:r>
          </a:p>
        </p:txBody>
      </p:sp>
      <p:sp>
        <p:nvSpPr>
          <p:cNvPr id="8" name="Блок-схема: альтернативный процесс 7">
            <a:extLst>
              <a:ext uri="{FF2B5EF4-FFF2-40B4-BE49-F238E27FC236}">
                <a16:creationId xmlns:a16="http://schemas.microsoft.com/office/drawing/2014/main" id="{664D3354-9B3C-E0E5-F9B1-2F321D949379}"/>
              </a:ext>
            </a:extLst>
          </p:cNvPr>
          <p:cNvSpPr/>
          <p:nvPr/>
        </p:nvSpPr>
        <p:spPr>
          <a:xfrm>
            <a:off x="4640580" y="4436256"/>
            <a:ext cx="2910840" cy="1796088"/>
          </a:xfrm>
          <a:prstGeom prst="flowChartAlternateProcess">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ДЕТСКИЙ</a:t>
            </a:r>
          </a:p>
          <a:p>
            <a:pPr algn="ctr"/>
            <a:r>
              <a:rPr lang="ru-RU" sz="32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САД</a:t>
            </a:r>
          </a:p>
        </p:txBody>
      </p:sp>
      <p:sp>
        <p:nvSpPr>
          <p:cNvPr id="9" name="Блок-схема: альтернативный процесс 8">
            <a:extLst>
              <a:ext uri="{FF2B5EF4-FFF2-40B4-BE49-F238E27FC236}">
                <a16:creationId xmlns:a16="http://schemas.microsoft.com/office/drawing/2014/main" id="{99ED177D-E9EB-5BFF-0734-6ECD86507B26}"/>
              </a:ext>
            </a:extLst>
          </p:cNvPr>
          <p:cNvSpPr/>
          <p:nvPr/>
        </p:nvSpPr>
        <p:spPr>
          <a:xfrm>
            <a:off x="8723377" y="4443984"/>
            <a:ext cx="2910840" cy="1792224"/>
          </a:xfrm>
          <a:prstGeom prst="flowChartAlternateProcess">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ВЗРОСЛЫЕ И</a:t>
            </a:r>
          </a:p>
          <a:p>
            <a:pPr algn="ctr"/>
            <a:r>
              <a:rPr lang="ru-RU" sz="28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РОВЕСНИКИ</a:t>
            </a:r>
          </a:p>
          <a:p>
            <a:pPr algn="ctr"/>
            <a:r>
              <a:rPr lang="ru-RU" sz="14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 КОТОРЫМИ ПОСТОЯННО ОБЩАЕТСЯ РЕБЕНОК</a:t>
            </a:r>
            <a:endParaRPr lang="ru-RU" sz="1200" b="1" dirty="0">
              <a:ln w="0">
                <a:solidFill>
                  <a:schemeClr val="accent5">
                    <a:lumMod val="75000"/>
                  </a:schemeClr>
                </a:solidFill>
              </a:ln>
              <a:solidFill>
                <a:srgbClr val="FFFF00"/>
              </a:solidFill>
            </a:endParaRPr>
          </a:p>
        </p:txBody>
      </p:sp>
    </p:spTree>
    <p:extLst>
      <p:ext uri="{BB962C8B-B14F-4D97-AF65-F5344CB8AC3E}">
        <p14:creationId xmlns:p14="http://schemas.microsoft.com/office/powerpoint/2010/main" val="3612893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par>
                          <p:cTn id="8" fill="hold">
                            <p:stCondLst>
                              <p:cond delay="1000"/>
                            </p:stCondLst>
                            <p:childTnLst>
                              <p:par>
                                <p:cTn id="9" presetID="8" presetClass="entr" presetSubtype="32" fill="hold" grpId="0" nodeType="afterEffect">
                                  <p:stCondLst>
                                    <p:cond delay="2500"/>
                                  </p:stCondLst>
                                  <p:childTnLst>
                                    <p:set>
                                      <p:cBhvr>
                                        <p:cTn id="10" dur="1" fill="hold">
                                          <p:stCondLst>
                                            <p:cond delay="0"/>
                                          </p:stCondLst>
                                        </p:cTn>
                                        <p:tgtEl>
                                          <p:spTgt spid="3"/>
                                        </p:tgtEl>
                                        <p:attrNameLst>
                                          <p:attrName>style.visibility</p:attrName>
                                        </p:attrNameLst>
                                      </p:cBhvr>
                                      <p:to>
                                        <p:strVal val="visible"/>
                                      </p:to>
                                    </p:set>
                                    <p:animEffect transition="in" filter="diamond(out)">
                                      <p:cBhvr>
                                        <p:cTn id="11" dur="2000"/>
                                        <p:tgtEl>
                                          <p:spTgt spid="3"/>
                                        </p:tgtEl>
                                      </p:cBhvr>
                                    </p:animEffect>
                                  </p:childTnLst>
                                </p:cTn>
                              </p:par>
                            </p:childTnLst>
                          </p:cTn>
                        </p:par>
                        <p:par>
                          <p:cTn id="12" fill="hold">
                            <p:stCondLst>
                              <p:cond delay="5500"/>
                            </p:stCondLst>
                            <p:childTnLst>
                              <p:par>
                                <p:cTn id="13" presetID="8" presetClass="entr" presetSubtype="32"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amond(out)">
                                      <p:cBhvr>
                                        <p:cTn id="15" dur="2000"/>
                                        <p:tgtEl>
                                          <p:spTgt spid="7"/>
                                        </p:tgtEl>
                                      </p:cBhvr>
                                    </p:animEffect>
                                  </p:childTnLst>
                                </p:cTn>
                              </p:par>
                              <p:par>
                                <p:cTn id="16" presetID="1"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par>
                          <p:cTn id="18" fill="hold">
                            <p:stCondLst>
                              <p:cond delay="7500"/>
                            </p:stCondLst>
                            <p:childTnLst>
                              <p:par>
                                <p:cTn id="19" presetID="8" presetClass="entr" presetSubtype="32"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amond(out)">
                                      <p:cBhvr>
                                        <p:cTn id="21" dur="2000"/>
                                        <p:tgtEl>
                                          <p:spTgt spid="8"/>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childTnLst>
                                </p:cTn>
                              </p:par>
                            </p:childTnLst>
                          </p:cTn>
                        </p:par>
                        <p:par>
                          <p:cTn id="24" fill="hold">
                            <p:stCondLst>
                              <p:cond delay="9500"/>
                            </p:stCondLst>
                            <p:childTnLst>
                              <p:par>
                                <p:cTn id="25" presetID="8" presetClass="entr" presetSubtype="32"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out)">
                                      <p:cBhvr>
                                        <p:cTn id="27" dur="2000"/>
                                        <p:tgtEl>
                                          <p:spTgt spid="9"/>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Блок-схема: альтернативный процесс 4">
            <a:extLst>
              <a:ext uri="{FF2B5EF4-FFF2-40B4-BE49-F238E27FC236}">
                <a16:creationId xmlns:a16="http://schemas.microsoft.com/office/drawing/2014/main" id="{E440E3F4-6E30-4D5A-D3CF-6F7FA9C3810E}"/>
              </a:ext>
            </a:extLst>
          </p:cNvPr>
          <p:cNvSpPr/>
          <p:nvPr/>
        </p:nvSpPr>
        <p:spPr>
          <a:xfrm>
            <a:off x="2895600" y="603504"/>
            <a:ext cx="5910072" cy="996696"/>
          </a:xfrm>
          <a:prstGeom prst="flowChartAlternateProcess">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ru-RU" sz="2800" b="1" dirty="0">
                <a:ln>
                  <a:solidFill>
                    <a:schemeClr val="accent5">
                      <a:lumMod val="75000"/>
                    </a:schemeClr>
                  </a:solidFill>
                </a:ln>
                <a:solidFill>
                  <a:srgbClr val="FFFF00"/>
                </a:solidFill>
              </a:rPr>
              <a:t>ФОРМА ОРГАНИЗАЦИИ ДЕТЕЙ</a:t>
            </a:r>
          </a:p>
        </p:txBody>
      </p:sp>
      <p:sp>
        <p:nvSpPr>
          <p:cNvPr id="6" name="Стрелка: вниз 5">
            <a:extLst>
              <a:ext uri="{FF2B5EF4-FFF2-40B4-BE49-F238E27FC236}">
                <a16:creationId xmlns:a16="http://schemas.microsoft.com/office/drawing/2014/main" id="{1F5C048C-39D0-1062-2B73-14F6FFA7EAC9}"/>
              </a:ext>
            </a:extLst>
          </p:cNvPr>
          <p:cNvSpPr/>
          <p:nvPr/>
        </p:nvSpPr>
        <p:spPr>
          <a:xfrm rot="1026668">
            <a:off x="3028810" y="1773936"/>
            <a:ext cx="484632" cy="978408"/>
          </a:xfrm>
          <a:prstGeom prst="down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a:extLst>
              <a:ext uri="{FF2B5EF4-FFF2-40B4-BE49-F238E27FC236}">
                <a16:creationId xmlns:a16="http://schemas.microsoft.com/office/drawing/2014/main" id="{A1EB2BB6-8ADF-3D57-B344-D92D7D4BB418}"/>
              </a:ext>
            </a:extLst>
          </p:cNvPr>
          <p:cNvSpPr/>
          <p:nvPr/>
        </p:nvSpPr>
        <p:spPr>
          <a:xfrm>
            <a:off x="5632081" y="1724294"/>
            <a:ext cx="484632" cy="978408"/>
          </a:xfrm>
          <a:prstGeom prst="down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a:extLst>
              <a:ext uri="{FF2B5EF4-FFF2-40B4-BE49-F238E27FC236}">
                <a16:creationId xmlns:a16="http://schemas.microsoft.com/office/drawing/2014/main" id="{8F67CF0F-1868-550A-0DD2-7ADFB7265B74}"/>
              </a:ext>
            </a:extLst>
          </p:cNvPr>
          <p:cNvSpPr/>
          <p:nvPr/>
        </p:nvSpPr>
        <p:spPr>
          <a:xfrm rot="20573332" flipH="1">
            <a:off x="8187830" y="1773936"/>
            <a:ext cx="484632" cy="978408"/>
          </a:xfrm>
          <a:prstGeom prst="down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Блок-схема: альтернативный процесс 8">
            <a:extLst>
              <a:ext uri="{FF2B5EF4-FFF2-40B4-BE49-F238E27FC236}">
                <a16:creationId xmlns:a16="http://schemas.microsoft.com/office/drawing/2014/main" id="{F050A13F-1BB5-49F5-B4A1-FE498BC4B204}"/>
              </a:ext>
            </a:extLst>
          </p:cNvPr>
          <p:cNvSpPr/>
          <p:nvPr/>
        </p:nvSpPr>
        <p:spPr>
          <a:xfrm>
            <a:off x="822960" y="2926080"/>
            <a:ext cx="2980944" cy="1874520"/>
          </a:xfrm>
          <a:prstGeom prst="flowChartAlternateProcess">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НЕПОСРЕДСТВЕННО</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ОРГАНИЗОВАННАЯ</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ДЕЯТЕЛЬНОСТЬ</a:t>
            </a:r>
            <a:endParaRPr lang="ru-RU" b="1" dirty="0">
              <a:ln w="0">
                <a:solidFill>
                  <a:schemeClr val="accent5">
                    <a:lumMod val="75000"/>
                  </a:schemeClr>
                </a:solidFill>
              </a:ln>
              <a:solidFill>
                <a:srgbClr val="FFFF00"/>
              </a:solidFill>
            </a:endParaRPr>
          </a:p>
        </p:txBody>
      </p:sp>
      <p:sp>
        <p:nvSpPr>
          <p:cNvPr id="10" name="Блок-схема: альтернативный процесс 9">
            <a:extLst>
              <a:ext uri="{FF2B5EF4-FFF2-40B4-BE49-F238E27FC236}">
                <a16:creationId xmlns:a16="http://schemas.microsoft.com/office/drawing/2014/main" id="{6D403BFE-DD07-B4C2-7EB4-8BE6115A569A}"/>
              </a:ext>
            </a:extLst>
          </p:cNvPr>
          <p:cNvSpPr/>
          <p:nvPr/>
        </p:nvSpPr>
        <p:spPr>
          <a:xfrm>
            <a:off x="4472317" y="2926080"/>
            <a:ext cx="2980944" cy="1874520"/>
          </a:xfrm>
          <a:prstGeom prst="flowChartAlternateProcess">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СОВМЕСТНАЯ</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ДЕЯТЕЛЬНОСТЬ</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ВОСПИТАТЕЛЯ</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 ДЕТЬМИ</a:t>
            </a:r>
            <a:endParaRPr lang="ru-RU" b="1" dirty="0">
              <a:ln w="0">
                <a:solidFill>
                  <a:schemeClr val="accent5">
                    <a:lumMod val="75000"/>
                  </a:schemeClr>
                </a:solidFill>
              </a:ln>
              <a:solidFill>
                <a:srgbClr val="FFFF00"/>
              </a:solidFill>
            </a:endParaRPr>
          </a:p>
        </p:txBody>
      </p:sp>
      <p:sp>
        <p:nvSpPr>
          <p:cNvPr id="11" name="Блок-схема: альтернативный процесс 10">
            <a:extLst>
              <a:ext uri="{FF2B5EF4-FFF2-40B4-BE49-F238E27FC236}">
                <a16:creationId xmlns:a16="http://schemas.microsoft.com/office/drawing/2014/main" id="{FE99B34D-5048-F525-FF39-074D8F615135}"/>
              </a:ext>
            </a:extLst>
          </p:cNvPr>
          <p:cNvSpPr/>
          <p:nvPr/>
        </p:nvSpPr>
        <p:spPr>
          <a:xfrm>
            <a:off x="8121674" y="2926080"/>
            <a:ext cx="2980944" cy="1874520"/>
          </a:xfrm>
          <a:prstGeom prst="flowChartAlternateProcess">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САМОСТОЯТЕЛЬНАЯ</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ДЕЯТЕЛЬНОСТЬ</a:t>
            </a:r>
          </a:p>
          <a:p>
            <a:pPr algn="ctr"/>
            <a:r>
              <a:rPr lang="ru-RU" sz="2000"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ДЕТЕЙ</a:t>
            </a:r>
            <a:endParaRPr lang="ru-RU" b="1" dirty="0">
              <a:ln w="0">
                <a:solidFill>
                  <a:schemeClr val="accent5">
                    <a:lumMod val="75000"/>
                  </a:schemeClr>
                </a:solidFill>
              </a:ln>
              <a:solidFill>
                <a:srgbClr val="FFFF00"/>
              </a:solidFill>
            </a:endParaRPr>
          </a:p>
        </p:txBody>
      </p:sp>
      <p:sp>
        <p:nvSpPr>
          <p:cNvPr id="12" name="Блок-схема: альтернативный процесс 11">
            <a:extLst>
              <a:ext uri="{FF2B5EF4-FFF2-40B4-BE49-F238E27FC236}">
                <a16:creationId xmlns:a16="http://schemas.microsoft.com/office/drawing/2014/main" id="{0F4549CE-8E9F-AAAB-0A01-BBE9DCC23BEA}"/>
              </a:ext>
            </a:extLst>
          </p:cNvPr>
          <p:cNvSpPr/>
          <p:nvPr/>
        </p:nvSpPr>
        <p:spPr>
          <a:xfrm>
            <a:off x="822960" y="5176804"/>
            <a:ext cx="10279658" cy="1077692"/>
          </a:xfrm>
          <a:prstGeom prst="flowChartAlternateProcess">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ln w="0">
                  <a:solidFill>
                    <a:schemeClr val="accent5">
                      <a:lumMod val="75000"/>
                    </a:schemeClr>
                  </a:solidFill>
                </a:ln>
                <a:solidFill>
                  <a:srgbClr val="FFFF00"/>
                </a:solidFill>
                <a:effectLst>
                  <a:outerShdw blurRad="38100" dist="25400" dir="5400000" algn="ctr" rotWithShape="0">
                    <a:srgbClr val="6E747A">
                      <a:alpha val="43000"/>
                    </a:srgbClr>
                  </a:outerShdw>
                </a:effectLst>
              </a:rPr>
              <a:t>ДЛЯ УСПЕШНОГО И ПОЛНОЦЕННОГО РЕЧЕВОГО РАЗВИТИЯ ДЕТЕЙ НЕОБХОДИМО СОЗДАНИЕ РАЗВИВАЮЩЕЙ ПРЕДМЕТНО-ПРОСТРАНСТВЕННОЙ СРЕДЫ, СООТВЕТСТВУЮЩЕЙ ВОЗРАСТУ И ИНДИВИДУАЛЬНЫМ ОСОБЕННОСТЯМ ДЕТЕЙ</a:t>
            </a:r>
          </a:p>
        </p:txBody>
      </p:sp>
    </p:spTree>
    <p:extLst>
      <p:ext uri="{BB962C8B-B14F-4D97-AF65-F5344CB8AC3E}">
        <p14:creationId xmlns:p14="http://schemas.microsoft.com/office/powerpoint/2010/main" val="2420378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par>
                          <p:cTn id="8" fill="hold">
                            <p:stCondLst>
                              <p:cond delay="2000"/>
                            </p:stCondLst>
                            <p:childTnLst>
                              <p:par>
                                <p:cTn id="9" presetID="4" presetClass="entr" presetSubtype="32"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out)">
                                      <p:cBhvr>
                                        <p:cTn id="11" dur="2000"/>
                                        <p:tgtEl>
                                          <p:spTgt spid="9"/>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ox(in)">
                                      <p:cBhvr>
                                        <p:cTn id="14" dur="2000"/>
                                        <p:tgtEl>
                                          <p:spTgt spid="6"/>
                                        </p:tgtEl>
                                      </p:cBhvr>
                                    </p:animEffect>
                                  </p:childTnLst>
                                </p:cTn>
                              </p:par>
                            </p:childTnLst>
                          </p:cTn>
                        </p:par>
                        <p:par>
                          <p:cTn id="15" fill="hold">
                            <p:stCondLst>
                              <p:cond delay="4000"/>
                            </p:stCondLst>
                            <p:childTnLst>
                              <p:par>
                                <p:cTn id="16" presetID="4" presetClass="entr" presetSubtype="32"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out)">
                                      <p:cBhvr>
                                        <p:cTn id="18" dur="2000"/>
                                        <p:tgtEl>
                                          <p:spTgt spid="10"/>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ox(in)">
                                      <p:cBhvr>
                                        <p:cTn id="21" dur="2000"/>
                                        <p:tgtEl>
                                          <p:spTgt spid="7"/>
                                        </p:tgtEl>
                                      </p:cBhvr>
                                    </p:animEffect>
                                  </p:childTnLst>
                                </p:cTn>
                              </p:par>
                            </p:childTnLst>
                          </p:cTn>
                        </p:par>
                        <p:par>
                          <p:cTn id="22" fill="hold">
                            <p:stCondLst>
                              <p:cond delay="6000"/>
                            </p:stCondLst>
                            <p:childTnLst>
                              <p:par>
                                <p:cTn id="23" presetID="4" presetClass="entr" presetSubtype="32"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ox(out)">
                                      <p:cBhvr>
                                        <p:cTn id="25" dur="2000"/>
                                        <p:tgtEl>
                                          <p:spTgt spid="1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ox(in)">
                                      <p:cBhvr>
                                        <p:cTn id="28" dur="2000"/>
                                        <p:tgtEl>
                                          <p:spTgt spid="8"/>
                                        </p:tgtEl>
                                      </p:cBhvr>
                                    </p:animEffect>
                                  </p:childTnLst>
                                </p:cTn>
                              </p:par>
                            </p:childTnLst>
                          </p:cTn>
                        </p:par>
                        <p:par>
                          <p:cTn id="29" fill="hold">
                            <p:stCondLst>
                              <p:cond delay="8000"/>
                            </p:stCondLst>
                            <p:childTnLst>
                              <p:par>
                                <p:cTn id="30" presetID="6" presetClass="entr" presetSubtype="16"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EF46AE-DB1A-8B33-1075-7045BCE425DA}"/>
              </a:ext>
            </a:extLst>
          </p:cNvPr>
          <p:cNvSpPr>
            <a:spLocks noGrp="1"/>
          </p:cNvSpPr>
          <p:nvPr>
            <p:ph type="title"/>
          </p:nvPr>
        </p:nvSpPr>
        <p:spPr>
          <a:xfrm>
            <a:off x="376428" y="612648"/>
            <a:ext cx="11439144" cy="6144768"/>
          </a:xfrm>
        </p:spPr>
        <p:txBody>
          <a:bodyPr>
            <a:normAutofit fontScale="90000"/>
            <a:scene3d>
              <a:camera prst="orthographicFront"/>
              <a:lightRig rig="soft" dir="t">
                <a:rot lat="0" lon="0" rev="15600000"/>
              </a:lightRig>
            </a:scene3d>
            <a:sp3d extrusionH="57150" prstMaterial="softEdge">
              <a:bevelT w="25400" h="38100"/>
            </a:sp3d>
          </a:bodyPr>
          <a:lstStyle/>
          <a:p>
            <a:r>
              <a:rPr lang="ru-RU" sz="2000" b="1" dirty="0">
                <a:ln/>
                <a:solidFill>
                  <a:schemeClr val="accent4"/>
                </a:solidFill>
              </a:rPr>
              <a:t>	</a:t>
            </a:r>
            <a:r>
              <a:rPr lang="ru-RU" sz="2000" b="1" dirty="0">
                <a:ln>
                  <a:solidFill>
                    <a:schemeClr val="accent6">
                      <a:lumMod val="75000"/>
                    </a:schemeClr>
                  </a:solidFill>
                </a:ln>
                <a:solidFill>
                  <a:srgbClr val="FFC000"/>
                </a:solidFill>
              </a:rPr>
              <a:t>Предметно-развивающая среда имеет большое значение для развития маленьких, еще не читающих детей, особенно в их самостоятельной деятельности.</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Развивающая среда выступает в роли стимулятора, движущей силы в целостном процессе становления личности ребенка, она обогащает личностное развитие, способствует раннему проявлению разносторонних способностей.</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r>
              <a:rPr lang="ru-RU" sz="2000" b="1" u="sng" dirty="0">
                <a:ln>
                  <a:solidFill>
                    <a:schemeClr val="accent6">
                      <a:lumMod val="75000"/>
                    </a:schemeClr>
                  </a:solidFill>
                </a:ln>
                <a:solidFill>
                  <a:srgbClr val="7030A0"/>
                </a:solidFill>
              </a:rPr>
              <a:t>РАЗВИТИЕ РЕЧИ ПОСРЕДСТВОМ ХУДОЖЕСТВЕННОЙ ЛИТЕРАТУРЫ</a:t>
            </a:r>
            <a:br>
              <a:rPr lang="ru-RU" sz="2000" b="1" u="sng"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художественная литература служит могучим, действенным средством умственного, нравственного и эстетического воспитания детей и оказывает огромное влияние на развитие и обогащение речи ребенка.</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r>
              <a:rPr lang="ru-RU" sz="2000" b="1" u="sng" dirty="0">
                <a:ln>
                  <a:solidFill>
                    <a:schemeClr val="accent6">
                      <a:lumMod val="75000"/>
                    </a:schemeClr>
                  </a:solidFill>
                </a:ln>
                <a:solidFill>
                  <a:srgbClr val="7030A0"/>
                </a:solidFill>
              </a:rPr>
              <a:t>РАЗВИТИЕ РЕЧИ СРЕДСТВАМИ ДИДАКТИЧЕСКОЙ ИГРЫ</a:t>
            </a:r>
            <a:br>
              <a:rPr lang="ru-RU" sz="2000" b="1" u="sng" dirty="0">
                <a:ln>
                  <a:solidFill>
                    <a:schemeClr val="accent6">
                      <a:lumMod val="75000"/>
                    </a:schemeClr>
                  </a:solidFill>
                </a:ln>
                <a:solidFill>
                  <a:srgbClr val="7030A0"/>
                </a:solidFill>
              </a:rPr>
            </a:br>
            <a:r>
              <a:rPr lang="ru-RU" sz="2000" b="1" dirty="0">
                <a:ln>
                  <a:solidFill>
                    <a:schemeClr val="accent6">
                      <a:lumMod val="75000"/>
                    </a:schemeClr>
                  </a:solidFill>
                </a:ln>
                <a:solidFill>
                  <a:srgbClr val="7030A0"/>
                </a:solidFill>
              </a:rPr>
              <a:t>	дидактическая игра развивает речь детей: пополняет </a:t>
            </a:r>
            <a:r>
              <a:rPr lang="ru-RU" sz="2000" b="1" dirty="0">
                <a:ln>
                  <a:solidFill>
                    <a:schemeClr val="accent6">
                      <a:lumMod val="75000"/>
                    </a:schemeClr>
                  </a:solidFill>
                </a:ln>
                <a:solidFill>
                  <a:srgbClr val="FFC000"/>
                </a:solidFill>
              </a:rPr>
              <a:t>и активизирует словарь, формирует правильное звукопроизношение, развивает связную речь, умение правильно выражать свои мысли.</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r>
              <a:rPr lang="ru-RU" sz="2000" b="1" u="sng" dirty="0">
                <a:ln>
                  <a:solidFill>
                    <a:schemeClr val="accent6">
                      <a:lumMod val="75000"/>
                    </a:schemeClr>
                  </a:solidFill>
                </a:ln>
                <a:solidFill>
                  <a:srgbClr val="7030A0"/>
                </a:solidFill>
              </a:rPr>
              <a:t>ЭКСКУРСИИ КАК МЕТОД РАЗВИТИЯ РЕЧИ ДЕТЕЙ</a:t>
            </a:r>
            <a:br>
              <a:rPr lang="ru-RU" sz="2000" b="1" u="sng" dirty="0">
                <a:ln>
                  <a:solidFill>
                    <a:schemeClr val="accent6">
                      <a:lumMod val="75000"/>
                    </a:schemeClr>
                  </a:solidFill>
                </a:ln>
                <a:solidFill>
                  <a:srgbClr val="7030A0"/>
                </a:solidFill>
              </a:rPr>
            </a:br>
            <a:r>
              <a:rPr lang="ru-RU" sz="2000" b="1" dirty="0">
                <a:ln>
                  <a:solidFill>
                    <a:schemeClr val="accent6">
                      <a:lumMod val="75000"/>
                    </a:schemeClr>
                  </a:solidFill>
                </a:ln>
                <a:solidFill>
                  <a:srgbClr val="FFC000"/>
                </a:solidFill>
              </a:rPr>
              <a:t>	в ходе экскурсий происходит уточнение и обогащение активного и пассивного словарного запаса детей, развитие связной речи детей, расширение представлений детей об окружающем мире.</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r>
              <a:rPr lang="ru-RU" sz="2000" b="1" u="sng" dirty="0">
                <a:ln>
                  <a:solidFill>
                    <a:schemeClr val="accent6">
                      <a:lumMod val="75000"/>
                    </a:schemeClr>
                  </a:solidFill>
                </a:ln>
                <a:solidFill>
                  <a:srgbClr val="7030A0"/>
                </a:solidFill>
              </a:rPr>
              <a:t>СЮЖЕТНО-РОЛЕВАЯ ИГРА</a:t>
            </a:r>
            <a:br>
              <a:rPr lang="ru-RU" sz="2000" b="1" u="sng"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оказывает положительное влияние на развитие речи, развивается диалогическая речь, возникает потребность в общении со сверстниками. Также способствует закреплению навыков использования инициативной речью; совершенствованию разговорной речи; обогащению словаря; формированию грамматического строя языка.</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br>
              <a:rPr lang="ru-RU" sz="2000" b="1" dirty="0">
                <a:ln>
                  <a:solidFill>
                    <a:schemeClr val="accent6">
                      <a:lumMod val="75000"/>
                    </a:schemeClr>
                  </a:solidFill>
                </a:ln>
                <a:solidFill>
                  <a:srgbClr val="FFC000"/>
                </a:solidFill>
              </a:rPr>
            </a:br>
            <a:endParaRPr lang="ru-RU" sz="2000" b="1" dirty="0">
              <a:ln>
                <a:solidFill>
                  <a:schemeClr val="accent6">
                    <a:lumMod val="75000"/>
                  </a:schemeClr>
                </a:solidFill>
              </a:ln>
              <a:solidFill>
                <a:srgbClr val="FFC000"/>
              </a:solidFill>
            </a:endParaRPr>
          </a:p>
        </p:txBody>
      </p:sp>
    </p:spTree>
    <p:extLst>
      <p:ext uri="{BB962C8B-B14F-4D97-AF65-F5344CB8AC3E}">
        <p14:creationId xmlns:p14="http://schemas.microsoft.com/office/powerpoint/2010/main" val="2868237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5553D5-2BFF-C993-B47A-6331CB7DC848}"/>
              </a:ext>
            </a:extLst>
          </p:cNvPr>
          <p:cNvSpPr>
            <a:spLocks noGrp="1"/>
          </p:cNvSpPr>
          <p:nvPr>
            <p:ph type="title"/>
          </p:nvPr>
        </p:nvSpPr>
        <p:spPr>
          <a:xfrm>
            <a:off x="438912" y="393192"/>
            <a:ext cx="11347704" cy="6062472"/>
          </a:xfrm>
        </p:spPr>
        <p:txBody>
          <a:bodyPr>
            <a:normAutofit/>
            <a:scene3d>
              <a:camera prst="orthographicFront"/>
              <a:lightRig rig="soft" dir="t">
                <a:rot lat="0" lon="0" rev="15600000"/>
              </a:lightRig>
            </a:scene3d>
            <a:sp3d extrusionH="57150" prstMaterial="softEdge">
              <a:bevelT w="25400" h="38100"/>
            </a:sp3d>
          </a:bodyPr>
          <a:lstStyle/>
          <a:p>
            <a:r>
              <a:rPr lang="ru-RU" sz="2000" b="1" dirty="0">
                <a:ln/>
                <a:solidFill>
                  <a:schemeClr val="accent4"/>
                </a:solidFill>
              </a:rPr>
              <a:t>	</a:t>
            </a:r>
            <a:r>
              <a:rPr lang="ru-RU" sz="1800" b="1" u="sng" dirty="0">
                <a:ln>
                  <a:solidFill>
                    <a:schemeClr val="accent6">
                      <a:lumMod val="75000"/>
                    </a:schemeClr>
                  </a:solidFill>
                </a:ln>
                <a:solidFill>
                  <a:srgbClr val="7030A0"/>
                </a:solidFill>
              </a:rPr>
              <a:t>ТЕАТРАЛИЗОВАНННАЯ ДЕЯТЕЛЬНОСТЬ</a:t>
            </a:r>
            <a:br>
              <a:rPr lang="ru-RU" sz="1800" b="1" u="sng"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знакомит детей с окружающим миром во всем его многообразии через образы, краски, звуки, а умело поставленные вопросы, побуждают их думать, анализировать, делать выводы и обобщения, развивается речь детей, появляется возможность к самореализации.</a:t>
            </a:r>
            <a:br>
              <a:rPr lang="ru-RU" sz="1800" b="1"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Речь становится образной, выразительной. В процессе работы незаметно активизируется словарь ребенка, совершенствуется звуковая культура речи, ее интонационный строй, улучшается диалогическая речь, ее грамматический строй.</a:t>
            </a:r>
            <a:br>
              <a:rPr lang="ru-RU" sz="1800" b="1"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a:t>
            </a:r>
            <a:r>
              <a:rPr lang="ru-RU" sz="1800" b="1" u="sng" dirty="0">
                <a:ln>
                  <a:solidFill>
                    <a:schemeClr val="accent6">
                      <a:lumMod val="75000"/>
                    </a:schemeClr>
                  </a:solidFill>
                </a:ln>
                <a:solidFill>
                  <a:srgbClr val="7030A0"/>
                </a:solidFill>
              </a:rPr>
              <a:t>ПАЛЬЧИКОВЫЕ ИГРЫ</a:t>
            </a:r>
            <a:br>
              <a:rPr lang="ru-RU" sz="1800" b="1" u="sng"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главная цель пальчиковых игр – переключение внимания, улучшение координации и мелкой моторики, что напрямую воздействует на умственное развитие ребенка. При повторении стихотворных строк и одновременном движении пальцами у детей формируется правильное звукопроизношение, умение быстро и четко говорить, совершенствуется память, способность согласовывать движения и речь.</a:t>
            </a:r>
            <a:br>
              <a:rPr lang="ru-RU" sz="1800" b="1"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a:t>
            </a:r>
            <a:r>
              <a:rPr lang="ru-RU" sz="1800" b="1" u="sng" dirty="0">
                <a:ln>
                  <a:solidFill>
                    <a:schemeClr val="accent6">
                      <a:lumMod val="75000"/>
                    </a:schemeClr>
                  </a:solidFill>
                </a:ln>
                <a:solidFill>
                  <a:srgbClr val="7030A0"/>
                </a:solidFill>
              </a:rPr>
              <a:t>ХУДОЖЕСТВЕННОЕ ТВОРЧЕСТВО</a:t>
            </a:r>
            <a:br>
              <a:rPr lang="ru-RU" sz="1800" b="1" u="sng"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уникальное средство для развития мелкой моторики и речи в их единстве и взаимосвязи. Функция руки и речь развиваются параллельно. В процессе продуктивной деятельности дети учатся анализировать формы, наблюдать, сравнивать, выделять черты сходства и различия предметов по величине.</a:t>
            </a:r>
            <a:br>
              <a:rPr lang="ru-RU" sz="1800" b="1"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a:t>
            </a:r>
            <a:r>
              <a:rPr lang="ru-RU" sz="1800" b="1" u="sng" dirty="0">
                <a:ln>
                  <a:solidFill>
                    <a:schemeClr val="accent6">
                      <a:lumMod val="75000"/>
                    </a:schemeClr>
                  </a:solidFill>
                </a:ln>
                <a:solidFill>
                  <a:srgbClr val="7030A0"/>
                </a:solidFill>
              </a:rPr>
              <a:t>ПРОГУЛКА</a:t>
            </a:r>
            <a:br>
              <a:rPr lang="ru-RU" sz="1800" b="1" u="sng"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на прогулках дети отмечают все, что они видят вокруг себя и стараются выразить свои впечатления словами.</a:t>
            </a:r>
            <a:br>
              <a:rPr lang="ru-RU" sz="1800" b="1"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a:t>
            </a:r>
            <a:r>
              <a:rPr lang="ru-RU" sz="1800" b="1" u="sng" dirty="0">
                <a:ln>
                  <a:solidFill>
                    <a:schemeClr val="accent6">
                      <a:lumMod val="75000"/>
                    </a:schemeClr>
                  </a:solidFill>
                </a:ln>
                <a:solidFill>
                  <a:srgbClr val="7030A0"/>
                </a:solidFill>
              </a:rPr>
              <a:t>ИСПОЛЬЗОВАНИЕ ИНФОРМАЦИОННО-КОММУНИКАТИВНЫХ ТЕХНОЛОГИЙ</a:t>
            </a:r>
            <a:br>
              <a:rPr lang="ru-RU" sz="1800" b="1" u="sng" dirty="0">
                <a:ln>
                  <a:solidFill>
                    <a:schemeClr val="accent6">
                      <a:lumMod val="75000"/>
                    </a:schemeClr>
                  </a:solidFill>
                </a:ln>
                <a:solidFill>
                  <a:srgbClr val="FFC000"/>
                </a:solidFill>
              </a:rPr>
            </a:br>
            <a:r>
              <a:rPr lang="ru-RU" sz="1800" b="1" dirty="0">
                <a:ln>
                  <a:solidFill>
                    <a:schemeClr val="accent6">
                      <a:lumMod val="75000"/>
                    </a:schemeClr>
                  </a:solidFill>
                </a:ln>
                <a:solidFill>
                  <a:srgbClr val="FFC000"/>
                </a:solidFill>
              </a:rPr>
              <a:t>	позволяет сделать каждое занятие нетрадиционным, ярким, насыщенным.</a:t>
            </a:r>
            <a:br>
              <a:rPr lang="ru-RU" sz="1800" b="1" dirty="0">
                <a:ln>
                  <a:solidFill>
                    <a:schemeClr val="accent6">
                      <a:lumMod val="75000"/>
                    </a:schemeClr>
                  </a:solidFill>
                </a:ln>
                <a:solidFill>
                  <a:srgbClr val="FFC000"/>
                </a:solidFill>
              </a:rPr>
            </a:br>
            <a:endParaRPr lang="ru-RU" sz="1800" b="1" dirty="0">
              <a:ln>
                <a:solidFill>
                  <a:schemeClr val="accent6">
                    <a:lumMod val="75000"/>
                  </a:schemeClr>
                </a:solidFill>
              </a:ln>
              <a:solidFill>
                <a:srgbClr val="FFC000"/>
              </a:solidFill>
            </a:endParaRPr>
          </a:p>
        </p:txBody>
      </p:sp>
    </p:spTree>
    <p:extLst>
      <p:ext uri="{BB962C8B-B14F-4D97-AF65-F5344CB8AC3E}">
        <p14:creationId xmlns:p14="http://schemas.microsoft.com/office/powerpoint/2010/main" val="1242536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648C07-2EC4-81EE-D7C9-81EFE5523C3D}"/>
              </a:ext>
            </a:extLst>
          </p:cNvPr>
          <p:cNvSpPr>
            <a:spLocks noGrp="1"/>
          </p:cNvSpPr>
          <p:nvPr>
            <p:ph type="title"/>
          </p:nvPr>
        </p:nvSpPr>
        <p:spPr>
          <a:xfrm>
            <a:off x="429768" y="484632"/>
            <a:ext cx="11301984" cy="5541264"/>
          </a:xfrm>
        </p:spPr>
        <p:txBody>
          <a:bodyPr>
            <a:normAutofit fontScale="90000"/>
            <a:scene3d>
              <a:camera prst="orthographicFront"/>
              <a:lightRig rig="soft" dir="t">
                <a:rot lat="0" lon="0" rev="15600000"/>
              </a:lightRig>
            </a:scene3d>
            <a:sp3d extrusionH="57150" prstMaterial="softEdge">
              <a:bevelT w="25400" h="38100"/>
            </a:sp3d>
          </a:bodyPr>
          <a:lstStyle/>
          <a:p>
            <a:r>
              <a:rPr lang="ru-RU" sz="2000" b="1" dirty="0">
                <a:ln/>
                <a:solidFill>
                  <a:schemeClr val="accent4"/>
                </a:solidFill>
              </a:rPr>
              <a:t>	</a:t>
            </a:r>
            <a:r>
              <a:rPr lang="ru-RU" sz="2000" b="1" u="sng" dirty="0">
                <a:ln>
                  <a:solidFill>
                    <a:schemeClr val="accent6">
                      <a:lumMod val="75000"/>
                    </a:schemeClr>
                  </a:solidFill>
                </a:ln>
                <a:solidFill>
                  <a:srgbClr val="7030A0"/>
                </a:solidFill>
              </a:rPr>
              <a:t>МУЗЫКАЛЬНОЕ ЗАНЯТИЕ</a:t>
            </a:r>
            <a:br>
              <a:rPr lang="ru-RU" sz="2000" b="1" u="sng"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имеет огромное значение для развития речи детей. Основополагающий принцип проведения музыкальных занятий является взаимосвязь речи, музыки и движения. Четкое произношение ритмического текста и стихов под музыку, развивает музыкальный слух, воображение, чувство слова. </a:t>
            </a:r>
            <a:br>
              <a:rPr lang="ru-RU" sz="2000" b="1"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a:t>
            </a:r>
            <a:r>
              <a:rPr lang="ru-RU" sz="2000" b="1" u="sng" dirty="0">
                <a:ln>
                  <a:solidFill>
                    <a:schemeClr val="accent6">
                      <a:lumMod val="75000"/>
                    </a:schemeClr>
                  </a:solidFill>
                </a:ln>
                <a:solidFill>
                  <a:srgbClr val="7030A0"/>
                </a:solidFill>
              </a:rPr>
              <a:t>РАБОТА С РОДИТЕЛЯМИ</a:t>
            </a:r>
            <a:br>
              <a:rPr lang="ru-RU" sz="2000" b="1" u="sng" dirty="0">
                <a:ln>
                  <a:solidFill>
                    <a:schemeClr val="accent6">
                      <a:lumMod val="75000"/>
                    </a:schemeClr>
                  </a:solidFill>
                </a:ln>
                <a:solidFill>
                  <a:srgbClr val="FFC000"/>
                </a:solidFill>
              </a:rPr>
            </a:br>
            <a:r>
              <a:rPr lang="ru-RU" sz="2000" b="1" dirty="0">
                <a:ln>
                  <a:solidFill>
                    <a:schemeClr val="accent6">
                      <a:lumMod val="75000"/>
                    </a:schemeClr>
                  </a:solidFill>
                </a:ln>
                <a:solidFill>
                  <a:srgbClr val="FFC000"/>
                </a:solidFill>
              </a:rPr>
              <a:t>	проводятся беседы, даются рекомендации для заучивания с детьми дома стихов, загадок, пословиц, потешек, считалок, скороговорок, чистоговорок; консультации и советы какие книги следует читать детям разного дошкольного возраста; организовываются тематические родительские собрания.</a:t>
            </a:r>
            <a:br>
              <a:rPr lang="ru-RU" sz="2000" b="1" dirty="0">
                <a:ln>
                  <a:solidFill>
                    <a:schemeClr val="accent6">
                      <a:lumMod val="75000"/>
                    </a:schemeClr>
                  </a:solidFill>
                </a:ln>
                <a:solidFill>
                  <a:srgbClr val="FFC000"/>
                </a:solidFill>
              </a:rPr>
            </a:br>
            <a:br>
              <a:rPr lang="ru-RU" sz="1800" b="1" dirty="0">
                <a:ln/>
                <a:solidFill>
                  <a:schemeClr val="accent4"/>
                </a:solidFill>
              </a:rPr>
            </a:br>
            <a:br>
              <a:rPr lang="ru-RU" sz="1800" b="1" dirty="0">
                <a:ln/>
                <a:solidFill>
                  <a:schemeClr val="accent4"/>
                </a:solidFill>
              </a:rPr>
            </a:br>
            <a:r>
              <a:rPr lang="ru-RU" sz="1800" b="1" dirty="0">
                <a:ln/>
                <a:solidFill>
                  <a:schemeClr val="accent4"/>
                </a:solidFill>
              </a:rPr>
              <a:t>	</a:t>
            </a:r>
            <a:r>
              <a:rPr lang="ru-RU" sz="2200" dirty="0">
                <a:ln w="0">
                  <a:solidFill>
                    <a:srgbClr val="002060"/>
                  </a:solidFill>
                </a:ln>
                <a:solidFill>
                  <a:srgbClr val="CC0066"/>
                </a:solidFill>
                <a:effectLst>
                  <a:outerShdw blurRad="38100" dist="25400" dir="5400000" algn="ctr" rotWithShape="0">
                    <a:srgbClr val="6E747A">
                      <a:alpha val="43000"/>
                    </a:srgbClr>
                  </a:outerShdw>
                </a:effectLst>
              </a:rPr>
              <a:t>ДОШКОЛЬНЫЙ ВОЗРАСТ – СЕНЗИТИВНЫЙ ПЕРИОД РЕЧЕВОГО РАЗВИТИЯ РЕБЕНКА, ПОЭТОМУ ОДНО ИЗ ВЕДУЩИХ НАПРАВЛЕНИЙ ДЕЯТЕЛНЬОСТИ ВОСПИТАТЕЛЯ ДЕТСКОГО САДА – ФОРМИРОВАНИЕ УСТНОЙ РЕЧИ И НАВЫКОВ РЕЧЕВОГО ОБЩЕНИЯ, ОПИРАЮЩЕЕСЯ НА ВЛАДЕНИЕ РОДНЫМ ЛИТЕРАТУРНЫМ ЯЗЫКОМ.</a:t>
            </a:r>
            <a:br>
              <a:rPr lang="ru-RU" sz="2200" dirty="0">
                <a:ln w="0">
                  <a:solidFill>
                    <a:srgbClr val="002060"/>
                  </a:solidFill>
                </a:ln>
                <a:solidFill>
                  <a:srgbClr val="CC0066"/>
                </a:solidFill>
                <a:effectLst>
                  <a:outerShdw blurRad="38100" dist="25400" dir="5400000" algn="ctr" rotWithShape="0">
                    <a:srgbClr val="6E747A">
                      <a:alpha val="43000"/>
                    </a:srgbClr>
                  </a:outerShdw>
                </a:effectLst>
              </a:rPr>
            </a:br>
            <a:r>
              <a:rPr lang="ru-RU" sz="2200" dirty="0">
                <a:ln w="0">
                  <a:solidFill>
                    <a:srgbClr val="002060"/>
                  </a:solidFill>
                </a:ln>
                <a:solidFill>
                  <a:srgbClr val="CC0066"/>
                </a:solidFill>
                <a:effectLst>
                  <a:outerShdw blurRad="38100" dist="25400" dir="5400000" algn="ctr" rotWithShape="0">
                    <a:srgbClr val="6E747A">
                      <a:alpha val="43000"/>
                    </a:srgbClr>
                  </a:outerShdw>
                </a:effectLst>
              </a:rPr>
              <a:t>	КАЧЕСТВО РЕЧЕВОГО РАЗВИТИЯ ДОШКОЛЬНИКА НАПРЯМУЮ ЗАВИСИТ ОТ КАЧЕСТВА РЕЧИ ПЕДАГОГА И ОТ РЕЧЕВОЙ СРЕДЫ, КОТОРУЮ ОНИ СОЗДАЮТ В ДОШКОЛЬНОМ ОБРАЗОВАТЕЛЬНОМ УЧРЕЖДЕНИИ.</a:t>
            </a:r>
            <a:br>
              <a:rPr lang="ru-RU" sz="2200" dirty="0">
                <a:ln w="0">
                  <a:solidFill>
                    <a:srgbClr val="002060"/>
                  </a:solidFill>
                </a:ln>
                <a:solidFill>
                  <a:srgbClr val="CC0066"/>
                </a:solidFill>
                <a:effectLst>
                  <a:outerShdw blurRad="38100" dist="25400" dir="5400000" algn="ctr" rotWithShape="0">
                    <a:srgbClr val="6E747A">
                      <a:alpha val="43000"/>
                    </a:srgbClr>
                  </a:outerShdw>
                </a:effectLst>
              </a:rPr>
            </a:br>
            <a:endParaRPr lang="ru-RU" sz="1800" b="1" dirty="0">
              <a:ln w="0">
                <a:solidFill>
                  <a:srgbClr val="002060"/>
                </a:solidFill>
              </a:ln>
              <a:solidFill>
                <a:srgbClr val="CC0066"/>
              </a:solidFill>
            </a:endParaRPr>
          </a:p>
        </p:txBody>
      </p:sp>
    </p:spTree>
    <p:extLst>
      <p:ext uri="{BB962C8B-B14F-4D97-AF65-F5344CB8AC3E}">
        <p14:creationId xmlns:p14="http://schemas.microsoft.com/office/powerpoint/2010/main" val="2638132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A2811AF-477E-D477-7220-8B69D750A08B}"/>
              </a:ext>
            </a:extLst>
          </p:cNvPr>
          <p:cNvSpPr/>
          <p:nvPr/>
        </p:nvSpPr>
        <p:spPr>
          <a:xfrm>
            <a:off x="553232" y="1389055"/>
            <a:ext cx="11085535" cy="2862322"/>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3600" b="1" cap="none" spc="0" dirty="0">
                <a:ln>
                  <a:solidFill>
                    <a:schemeClr val="accent5">
                      <a:lumMod val="75000"/>
                    </a:schemeClr>
                  </a:solidFill>
                </a:ln>
                <a:solidFill>
                  <a:schemeClr val="bg2"/>
                </a:solidFill>
                <a:effectLst/>
              </a:rPr>
              <a:t>Прекрасна речь, когда она как ручеек</a:t>
            </a:r>
          </a:p>
          <a:p>
            <a:r>
              <a:rPr lang="ru-RU" sz="3600" b="1" dirty="0">
                <a:ln>
                  <a:solidFill>
                    <a:schemeClr val="accent5">
                      <a:lumMod val="75000"/>
                    </a:schemeClr>
                  </a:solidFill>
                </a:ln>
                <a:solidFill>
                  <a:schemeClr val="bg2"/>
                </a:solidFill>
              </a:rPr>
              <a:t>Бежит среди камней, чиста, нетороплива,</a:t>
            </a:r>
          </a:p>
          <a:p>
            <a:r>
              <a:rPr lang="ru-RU" sz="3600" b="1" cap="none" spc="0" dirty="0">
                <a:ln>
                  <a:solidFill>
                    <a:schemeClr val="accent5">
                      <a:lumMod val="75000"/>
                    </a:schemeClr>
                  </a:solidFill>
                </a:ln>
                <a:solidFill>
                  <a:schemeClr val="bg2"/>
                </a:solidFill>
                <a:effectLst/>
              </a:rPr>
              <a:t>И ты готов внимать её поток, и восклицать:</a:t>
            </a:r>
          </a:p>
          <a:p>
            <a:r>
              <a:rPr lang="ru-RU" sz="3600" b="1" dirty="0">
                <a:ln>
                  <a:solidFill>
                    <a:schemeClr val="accent5">
                      <a:lumMod val="75000"/>
                    </a:schemeClr>
                  </a:solidFill>
                </a:ln>
                <a:solidFill>
                  <a:schemeClr val="bg2"/>
                </a:solidFill>
              </a:rPr>
              <a:t>«О, как же ты красива!»</a:t>
            </a:r>
          </a:p>
          <a:p>
            <a:r>
              <a:rPr lang="ru-RU" sz="3600" b="1" cap="none" spc="0" dirty="0">
                <a:ln>
                  <a:solidFill>
                    <a:schemeClr val="accent5">
                      <a:lumMod val="75000"/>
                    </a:schemeClr>
                  </a:solidFill>
                </a:ln>
                <a:solidFill>
                  <a:schemeClr val="bg2"/>
                </a:solidFill>
                <a:effectLst/>
              </a:rPr>
              <a:t>																Е. Щукина</a:t>
            </a:r>
          </a:p>
        </p:txBody>
      </p:sp>
    </p:spTree>
    <p:extLst>
      <p:ext uri="{BB962C8B-B14F-4D97-AF65-F5344CB8AC3E}">
        <p14:creationId xmlns:p14="http://schemas.microsoft.com/office/powerpoint/2010/main" val="78831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3000" fill="hold"/>
                                        <p:tgtEl>
                                          <p:spTgt spid="2"/>
                                        </p:tgtEl>
                                        <p:attrNameLst>
                                          <p:attrName>style.color</p:attrName>
                                        </p:attrNameLst>
                                      </p:cBhvr>
                                      <p:to>
                                        <p:clrVal>
                                          <a:srgbClr val="800080"/>
                                        </p:clrVal>
                                      </p:to>
                                    </p:set>
                                    <p:set>
                                      <p:cBhvr>
                                        <p:cTn id="7" dur="3000" fill="hold"/>
                                        <p:tgtEl>
                                          <p:spTgt spid="2"/>
                                        </p:tgtEl>
                                        <p:attrNameLst>
                                          <p:attrName>fillcolor</p:attrName>
                                        </p:attrNameLst>
                                      </p:cBhvr>
                                      <p:to>
                                        <p:clrVal>
                                          <a:srgbClr val="800080"/>
                                        </p:clrVal>
                                      </p:to>
                                    </p:set>
                                    <p:set>
                                      <p:cBhvr>
                                        <p:cTn id="8" dur="30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0E60C2AF-6AB8-8719-D861-D951E4A5051D}"/>
              </a:ext>
            </a:extLst>
          </p:cNvPr>
          <p:cNvSpPr>
            <a:spLocks noGrp="1"/>
          </p:cNvSpPr>
          <p:nvPr>
            <p:ph type="title"/>
          </p:nvPr>
        </p:nvSpPr>
        <p:spPr>
          <a:xfrm>
            <a:off x="341745" y="323273"/>
            <a:ext cx="11443855" cy="6225309"/>
          </a:xfrm>
        </p:spPr>
        <p:txBody>
          <a:bodyPr>
            <a:noAutofit/>
            <a:scene3d>
              <a:camera prst="orthographicFront"/>
              <a:lightRig rig="soft" dir="t">
                <a:rot lat="0" lon="0" rev="15600000"/>
              </a:lightRig>
            </a:scene3d>
            <a:sp3d extrusionH="57150" prstMaterial="softEdge">
              <a:bevelT w="25400" h="38100"/>
            </a:sp3d>
          </a:bodyPr>
          <a:lstStyle/>
          <a:p>
            <a:r>
              <a:rPr lang="ru-RU" sz="2800" b="1" dirty="0">
                <a:ln/>
                <a:solidFill>
                  <a:schemeClr val="accent4"/>
                </a:solidFill>
              </a:rPr>
              <a:t>	</a:t>
            </a:r>
            <a:r>
              <a:rPr lang="ru-RU" sz="2000" b="1" dirty="0">
                <a:ln>
                  <a:solidFill>
                    <a:schemeClr val="accent5">
                      <a:lumMod val="75000"/>
                    </a:schemeClr>
                  </a:solidFill>
                </a:ln>
                <a:solidFill>
                  <a:srgbClr val="7030A0"/>
                </a:solidFill>
              </a:rPr>
              <a:t>С самого раннего детства жизнь человека тесно связана с языком.  </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В дошкольный период ребенок учится отчетливо и грамматически правильно произносить слова и фразы, накапливает словарный запас. К. А. Аксаков писал: «Слово есть первый признак сознательной, разумной жизни. Слово есть воссоздание внутри себя мира». Воссоздание это идет всю жизнь, но особенно интенсивно в дошкольном возрасте. И очень важно помочь ребенку как можно успешнее овладеть этим прекрасным даром.</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	Воспитатель учит слову, воспитывает словом, обращает внимание на бережное отношение к слову.</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	Речь человека – его визитная карточка, поскольку от того, насколько грамотно он выражается, зависит его успех не только в повседневном общении, но и в профессиональной деятельности. Особенно актуально данное утверждение по отношению к речи педагога, работающего с детьми дошкольного возраста.</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	Одним из основных механизмов овладения детьми родным языком является подражание.</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	М. М. Алексеева отмечает, что, подражая взрослым, ребенок перенимает «не только все тонкости произношения, словоупотребления, построения фраз, но также и те несовершенства и ошибки, которые встречаются в их речи».</a:t>
            </a:r>
            <a:br>
              <a:rPr lang="ru-RU" sz="2000" b="1" dirty="0">
                <a:ln>
                  <a:solidFill>
                    <a:schemeClr val="accent5">
                      <a:lumMod val="75000"/>
                    </a:schemeClr>
                  </a:solidFill>
                </a:ln>
                <a:solidFill>
                  <a:srgbClr val="7030A0"/>
                </a:solidFill>
              </a:rPr>
            </a:br>
            <a:r>
              <a:rPr lang="ru-RU" sz="2000" b="1" dirty="0">
                <a:ln>
                  <a:solidFill>
                    <a:schemeClr val="accent5">
                      <a:lumMod val="75000"/>
                    </a:schemeClr>
                  </a:solidFill>
                </a:ln>
                <a:solidFill>
                  <a:srgbClr val="7030A0"/>
                </a:solidFill>
              </a:rPr>
              <a:t>	Именно поэтому к речи педагога дошкольного образовательного учреждения сегодня предъявляются высокие требования, и проблема повышения культуры речи воспитателя рассматривается в контексте повышения качества дошкольного образования.</a:t>
            </a:r>
            <a:endParaRPr lang="ru-RU" sz="2800" b="1" dirty="0">
              <a:ln>
                <a:solidFill>
                  <a:schemeClr val="accent5">
                    <a:lumMod val="75000"/>
                  </a:schemeClr>
                </a:solidFill>
              </a:ln>
              <a:solidFill>
                <a:srgbClr val="7030A0"/>
              </a:solidFill>
            </a:endParaRPr>
          </a:p>
        </p:txBody>
      </p:sp>
    </p:spTree>
    <p:extLst>
      <p:ext uri="{BB962C8B-B14F-4D97-AF65-F5344CB8AC3E}">
        <p14:creationId xmlns:p14="http://schemas.microsoft.com/office/powerpoint/2010/main" val="1901055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id="{6F775415-AA8D-6965-0D0B-ED32AD5FED2D}"/>
              </a:ext>
            </a:extLst>
          </p:cNvPr>
          <p:cNvGraphicFramePr/>
          <p:nvPr>
            <p:extLst>
              <p:ext uri="{D42A27DB-BD31-4B8C-83A1-F6EECF244321}">
                <p14:modId xmlns:p14="http://schemas.microsoft.com/office/powerpoint/2010/main" val="818639793"/>
              </p:ext>
            </p:extLst>
          </p:nvPr>
        </p:nvGraphicFramePr>
        <p:xfrm>
          <a:off x="637309" y="429491"/>
          <a:ext cx="10972799" cy="6026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798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out)">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a:extLst>
              <a:ext uri="{FF2B5EF4-FFF2-40B4-BE49-F238E27FC236}">
                <a16:creationId xmlns:a16="http://schemas.microsoft.com/office/drawing/2014/main" id="{96960865-8128-C883-ED15-AA704DB796A0}"/>
              </a:ext>
            </a:extLst>
          </p:cNvPr>
          <p:cNvGraphicFramePr/>
          <p:nvPr>
            <p:extLst>
              <p:ext uri="{D42A27DB-BD31-4B8C-83A1-F6EECF244321}">
                <p14:modId xmlns:p14="http://schemas.microsoft.com/office/powerpoint/2010/main" val="1097994416"/>
              </p:ext>
            </p:extLst>
          </p:nvPr>
        </p:nvGraphicFramePr>
        <p:xfrm>
          <a:off x="219456" y="0"/>
          <a:ext cx="1173175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a:extLst>
              <a:ext uri="{FF2B5EF4-FFF2-40B4-BE49-F238E27FC236}">
                <a16:creationId xmlns:a16="http://schemas.microsoft.com/office/drawing/2014/main" id="{58EF1043-417F-F420-FAE6-771580EE3269}"/>
              </a:ext>
            </a:extLst>
          </p:cNvPr>
          <p:cNvSpPr/>
          <p:nvPr/>
        </p:nvSpPr>
        <p:spPr>
          <a:xfrm>
            <a:off x="789765" y="2274838"/>
            <a:ext cx="3401569" cy="2308324"/>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ru-RU" sz="3600" b="1" dirty="0">
                <a:ln>
                  <a:solidFill>
                    <a:schemeClr val="tx2">
                      <a:lumMod val="75000"/>
                    </a:schemeClr>
                  </a:solidFill>
                </a:ln>
                <a:solidFill>
                  <a:schemeClr val="accent5">
                    <a:lumMod val="75000"/>
                  </a:schemeClr>
                </a:solidFill>
                <a:effectLst>
                  <a:outerShdw blurRad="38100" dist="38100" dir="2700000" algn="tl">
                    <a:srgbClr val="000000">
                      <a:alpha val="43137"/>
                    </a:srgbClr>
                  </a:outerShdw>
                </a:effectLst>
              </a:rPr>
              <a:t>ТРЕБОВАНИЯ</a:t>
            </a:r>
          </a:p>
          <a:p>
            <a:pPr algn="ctr"/>
            <a:r>
              <a:rPr lang="ru-RU" sz="3600" b="1" cap="none" spc="0" dirty="0">
                <a:ln>
                  <a:solidFill>
                    <a:schemeClr val="tx2">
                      <a:lumMod val="75000"/>
                    </a:schemeClr>
                  </a:solidFill>
                </a:ln>
                <a:solidFill>
                  <a:schemeClr val="accent5">
                    <a:lumMod val="75000"/>
                  </a:schemeClr>
                </a:solidFill>
                <a:effectLst>
                  <a:outerShdw blurRad="38100" dist="38100" dir="2700000" algn="tl">
                    <a:srgbClr val="000000">
                      <a:alpha val="43137"/>
                    </a:srgbClr>
                  </a:outerShdw>
                </a:effectLst>
              </a:rPr>
              <a:t>К РЕЧИ</a:t>
            </a:r>
          </a:p>
          <a:p>
            <a:pPr algn="ctr"/>
            <a:r>
              <a:rPr lang="ru-RU" sz="3600" b="1" dirty="0">
                <a:ln>
                  <a:solidFill>
                    <a:schemeClr val="tx2">
                      <a:lumMod val="75000"/>
                    </a:schemeClr>
                  </a:solidFill>
                </a:ln>
                <a:solidFill>
                  <a:schemeClr val="accent5">
                    <a:lumMod val="75000"/>
                  </a:schemeClr>
                </a:solidFill>
                <a:effectLst>
                  <a:outerShdw blurRad="38100" dist="38100" dir="2700000" algn="tl">
                    <a:srgbClr val="000000">
                      <a:alpha val="43137"/>
                    </a:srgbClr>
                  </a:outerShdw>
                </a:effectLst>
              </a:rPr>
              <a:t>ПЕДАГОГА</a:t>
            </a:r>
          </a:p>
          <a:p>
            <a:pPr algn="ctr"/>
            <a:r>
              <a:rPr lang="ru-RU" sz="3600" b="1" dirty="0">
                <a:ln>
                  <a:solidFill>
                    <a:schemeClr val="tx2">
                      <a:lumMod val="75000"/>
                    </a:schemeClr>
                  </a:solidFill>
                </a:ln>
                <a:solidFill>
                  <a:schemeClr val="accent5">
                    <a:lumMod val="75000"/>
                  </a:schemeClr>
                </a:solidFill>
                <a:effectLst>
                  <a:outerShdw blurRad="38100" dist="38100" dir="2700000" algn="tl">
                    <a:srgbClr val="000000">
                      <a:alpha val="43137"/>
                    </a:srgbClr>
                  </a:outerShdw>
                </a:effectLst>
              </a:rPr>
              <a:t>ДОУ</a:t>
            </a:r>
            <a:endParaRPr lang="ru-RU" sz="3600" b="1" cap="none" spc="0" dirty="0">
              <a:ln>
                <a:solidFill>
                  <a:schemeClr val="tx2">
                    <a:lumMod val="75000"/>
                  </a:schemeClr>
                </a:solidFill>
              </a:ln>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4754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out)">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AF653C-1158-585D-243F-4DC79681DBA6}"/>
              </a:ext>
            </a:extLst>
          </p:cNvPr>
          <p:cNvSpPr>
            <a:spLocks noGrp="1"/>
          </p:cNvSpPr>
          <p:nvPr>
            <p:ph type="title"/>
          </p:nvPr>
        </p:nvSpPr>
        <p:spPr>
          <a:xfrm>
            <a:off x="452717" y="555812"/>
            <a:ext cx="11286565" cy="6302188"/>
          </a:xfrm>
        </p:spPr>
        <p:txBody>
          <a:bodyPr>
            <a:normAutofit fontScale="90000"/>
            <a:scene3d>
              <a:camera prst="orthographicFront"/>
              <a:lightRig rig="soft" dir="t">
                <a:rot lat="0" lon="0" rev="15600000"/>
              </a:lightRig>
            </a:scene3d>
            <a:sp3d extrusionH="57150" prstMaterial="softEdge">
              <a:bevelT w="25400" h="38100"/>
            </a:sp3d>
          </a:bodyPr>
          <a:lstStyle/>
          <a:p>
            <a:r>
              <a:rPr lang="ru-RU" sz="2400" b="1" dirty="0">
                <a:ln>
                  <a:solidFill>
                    <a:schemeClr val="accent5">
                      <a:lumMod val="60000"/>
                      <a:lumOff val="40000"/>
                    </a:schemeClr>
                  </a:solidFill>
                </a:ln>
                <a:solidFill>
                  <a:srgbClr val="7030A0"/>
                </a:solidFill>
              </a:rPr>
              <a:t>	</a:t>
            </a:r>
            <a:r>
              <a:rPr lang="ru-RU" sz="2700" b="1" dirty="0">
                <a:ln>
                  <a:solidFill>
                    <a:schemeClr val="accent5">
                      <a:lumMod val="75000"/>
                    </a:schemeClr>
                  </a:solidFill>
                </a:ln>
                <a:solidFill>
                  <a:srgbClr val="7030A0"/>
                </a:solidFill>
              </a:rPr>
              <a:t>Знание педагогом дошкольного образовательного учреждения названных требований, их соблюдение и постоянное совершенствование качеств своей речи – залог успешности работы по речевому развитию детей в ДОУ.</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Основные задачи развития речи сформулированы в ФГОС ДО. Речевое развитие включает:</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владение речью как средством общения и культуры;</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обогащение активного словаря;</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развитие связной, грамматически правильной диалогической и монологической речи;</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развитие речевого творчества;</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развитие звуковой и интонационной культуры речи, фонематического слуха;</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знакомство с книжной культурой, детской литературой, понимание на слух текстов различных жанров детской литературы;</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 формирование звуковой аналитико-синтетической активности как предпосылки обучения грамоте.</a:t>
            </a:r>
            <a:br>
              <a:rPr lang="ru-RU" sz="2700" b="1" dirty="0">
                <a:ln>
                  <a:solidFill>
                    <a:schemeClr val="accent5">
                      <a:lumMod val="75000"/>
                    </a:schemeClr>
                  </a:solidFill>
                </a:ln>
                <a:solidFill>
                  <a:srgbClr val="7030A0"/>
                </a:solidFill>
              </a:rPr>
            </a:br>
            <a:r>
              <a:rPr lang="ru-RU" sz="2700" b="1" dirty="0">
                <a:ln>
                  <a:solidFill>
                    <a:schemeClr val="accent5">
                      <a:lumMod val="75000"/>
                    </a:schemeClr>
                  </a:solidFill>
                </a:ln>
                <a:solidFill>
                  <a:srgbClr val="7030A0"/>
                </a:solidFill>
              </a:rPr>
              <a:t>	</a:t>
            </a:r>
            <a:br>
              <a:rPr lang="ru-RU" sz="2700" b="1" dirty="0">
                <a:ln>
                  <a:solidFill>
                    <a:schemeClr val="accent5">
                      <a:lumMod val="75000"/>
                    </a:schemeClr>
                  </a:solidFill>
                </a:ln>
                <a:solidFill>
                  <a:srgbClr val="7030A0"/>
                </a:solidFill>
              </a:rPr>
            </a:br>
            <a:endParaRPr lang="ru-RU" sz="2400" b="1" dirty="0">
              <a:ln>
                <a:solidFill>
                  <a:schemeClr val="accent5">
                    <a:lumMod val="75000"/>
                  </a:schemeClr>
                </a:solidFill>
              </a:ln>
              <a:solidFill>
                <a:srgbClr val="7030A0"/>
              </a:solidFill>
            </a:endParaRPr>
          </a:p>
        </p:txBody>
      </p:sp>
    </p:spTree>
    <p:extLst>
      <p:ext uri="{BB962C8B-B14F-4D97-AF65-F5344CB8AC3E}">
        <p14:creationId xmlns:p14="http://schemas.microsoft.com/office/powerpoint/2010/main" val="343914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C274D5-8F81-18EF-3967-7BCD1D76FA97}"/>
              </a:ext>
            </a:extLst>
          </p:cNvPr>
          <p:cNvSpPr>
            <a:spLocks noGrp="1"/>
          </p:cNvSpPr>
          <p:nvPr>
            <p:ph type="title"/>
          </p:nvPr>
        </p:nvSpPr>
        <p:spPr>
          <a:xfrm>
            <a:off x="292608" y="384048"/>
            <a:ext cx="11740896" cy="6473952"/>
          </a:xfrm>
        </p:spPr>
        <p:txBody>
          <a:bodyPr>
            <a:normAutofit fontScale="90000"/>
            <a:scene3d>
              <a:camera prst="orthographicFront"/>
              <a:lightRig rig="soft" dir="t">
                <a:rot lat="0" lon="0" rev="15600000"/>
              </a:lightRig>
            </a:scene3d>
            <a:sp3d extrusionH="57150" prstMaterial="softEdge">
              <a:bevelT w="25400" h="38100"/>
            </a:sp3d>
          </a:bodyPr>
          <a:lstStyle/>
          <a:p>
            <a:r>
              <a:rPr lang="ru-RU" sz="2400" b="1" dirty="0">
                <a:ln/>
                <a:solidFill>
                  <a:schemeClr val="accent4"/>
                </a:solidFill>
              </a:rPr>
              <a:t>	</a:t>
            </a:r>
            <a:r>
              <a:rPr lang="ru-RU" sz="2400" b="1" dirty="0">
                <a:ln>
                  <a:solidFill>
                    <a:schemeClr val="accent5">
                      <a:lumMod val="75000"/>
                    </a:schemeClr>
                  </a:solidFill>
                </a:ln>
                <a:solidFill>
                  <a:srgbClr val="7030A0"/>
                </a:solidFill>
              </a:rPr>
              <a:t>Развитие речи – одно из важнейших направлений работы воспитателя, обеспечивающее своевременное психическое развитие ребенка. В период младшего дошкольного возраста в мышлении детей происходят значительные изменения:</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 расширяется кругозор;</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 появляются новые знания и умения;</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 совершенствуется речь.</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Именно в этот период нужно научить ребенка самостоятельно пользоваться словами, стимулируя его речевую активность.</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Проблема развития речи детей на сегодняшний день очень актуальна, так как овладение речью является основой для дальнейшего развития ребенка. В настоящее время постоянно растет число детей, имеющих нарушение речи. Одним из факторов данной проблемы - это снижение живого общения родителей с детьми. Родители в силу многих причин предпочитают предоставить ребенку «общение с гаджетами», нежели живое общение. Отсюда, как следствие, более позднее речевое развитие, порой с нарушениями функций речи.</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Поэтому перед педагогом главной задачей в речевом развитии ребенка дошкольного возраста становится стимулирование его активной речи с помощью использования в своей работе различных методов и приемов. </a:t>
            </a:r>
            <a:br>
              <a:rPr lang="ru-RU" sz="2400" b="1" dirty="0">
                <a:ln>
                  <a:solidFill>
                    <a:schemeClr val="accent5">
                      <a:lumMod val="75000"/>
                    </a:schemeClr>
                  </a:solidFill>
                </a:ln>
                <a:solidFill>
                  <a:srgbClr val="7030A0"/>
                </a:solidFill>
              </a:rPr>
            </a:br>
            <a:r>
              <a:rPr lang="ru-RU" sz="2400" b="1" dirty="0">
                <a:ln>
                  <a:solidFill>
                    <a:schemeClr val="accent5">
                      <a:lumMod val="75000"/>
                    </a:schemeClr>
                  </a:solidFill>
                </a:ln>
                <a:solidFill>
                  <a:srgbClr val="7030A0"/>
                </a:solidFill>
              </a:rPr>
              <a:t>	</a:t>
            </a:r>
          </a:p>
        </p:txBody>
      </p:sp>
    </p:spTree>
    <p:extLst>
      <p:ext uri="{BB962C8B-B14F-4D97-AF65-F5344CB8AC3E}">
        <p14:creationId xmlns:p14="http://schemas.microsoft.com/office/powerpoint/2010/main" val="135652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a:extLst>
              <a:ext uri="{FF2B5EF4-FFF2-40B4-BE49-F238E27FC236}">
                <a16:creationId xmlns:a16="http://schemas.microsoft.com/office/drawing/2014/main" id="{9EE57F71-356D-C656-CA7B-A7CF39D58E0C}"/>
              </a:ext>
            </a:extLst>
          </p:cNvPr>
          <p:cNvGraphicFramePr/>
          <p:nvPr>
            <p:extLst>
              <p:ext uri="{D42A27DB-BD31-4B8C-83A1-F6EECF244321}">
                <p14:modId xmlns:p14="http://schemas.microsoft.com/office/powerpoint/2010/main" val="1194239749"/>
              </p:ext>
            </p:extLst>
          </p:nvPr>
        </p:nvGraphicFramePr>
        <p:xfrm>
          <a:off x="201168" y="237744"/>
          <a:ext cx="11768328"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494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out)">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D8EAF4-12EF-A20D-932B-379079537525}"/>
              </a:ext>
            </a:extLst>
          </p:cNvPr>
          <p:cNvSpPr>
            <a:spLocks noGrp="1"/>
          </p:cNvSpPr>
          <p:nvPr>
            <p:ph type="title"/>
          </p:nvPr>
        </p:nvSpPr>
        <p:spPr>
          <a:xfrm>
            <a:off x="2983992" y="340842"/>
            <a:ext cx="6224016" cy="655854"/>
          </a:xfrm>
        </p:spPr>
        <p:txBody>
          <a:bodyPr>
            <a:normAutofit/>
          </a:bodyPr>
          <a:lstStyle/>
          <a:p>
            <a:pPr algn="ctr"/>
            <a:r>
              <a:rPr lang="ru-RU" sz="3600" b="1" dirty="0">
                <a:ln w="22225">
                  <a:solidFill>
                    <a:schemeClr val="accent5">
                      <a:lumMod val="75000"/>
                    </a:schemeClr>
                  </a:solidFill>
                  <a:prstDash val="solid"/>
                </a:ln>
                <a:solidFill>
                  <a:srgbClr val="FFFF00"/>
                </a:solidFill>
              </a:rPr>
              <a:t>ПРИЕМЫ РАЗВИТИЯ РЕЧИ</a:t>
            </a:r>
          </a:p>
        </p:txBody>
      </p:sp>
      <p:sp>
        <p:nvSpPr>
          <p:cNvPr id="5" name="Блок-схема: альтернативный процесс 4">
            <a:extLst>
              <a:ext uri="{FF2B5EF4-FFF2-40B4-BE49-F238E27FC236}">
                <a16:creationId xmlns:a16="http://schemas.microsoft.com/office/drawing/2014/main" id="{279C4A98-3EB6-C576-3296-0DB8D663A4A2}"/>
              </a:ext>
            </a:extLst>
          </p:cNvPr>
          <p:cNvSpPr/>
          <p:nvPr/>
        </p:nvSpPr>
        <p:spPr>
          <a:xfrm>
            <a:off x="521208" y="996696"/>
            <a:ext cx="3310128" cy="3127248"/>
          </a:xfrm>
          <a:prstGeom prst="flowChartAlternateProcess">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u="sng" dirty="0"/>
              <a:t>НАГЛЯДНЫЕ</a:t>
            </a:r>
          </a:p>
          <a:p>
            <a:pPr algn="ctr"/>
            <a:endParaRPr lang="ru-RU" sz="2400" b="1" u="sng" dirty="0"/>
          </a:p>
          <a:p>
            <a:pPr marL="285750" indent="-285750">
              <a:buFont typeface="Wingdings" panose="05000000000000000000" pitchFamily="2" charset="2"/>
              <a:buChar char="Ø"/>
            </a:pPr>
            <a:r>
              <a:rPr lang="ru-RU" dirty="0"/>
              <a:t>Показ иллюстраций;</a:t>
            </a:r>
          </a:p>
          <a:p>
            <a:pPr marL="285750" indent="-285750">
              <a:buFont typeface="Wingdings" panose="05000000000000000000" pitchFamily="2" charset="2"/>
              <a:buChar char="Ø"/>
            </a:pPr>
            <a:r>
              <a:rPr lang="ru-RU" dirty="0"/>
              <a:t>Показ положения органов артикуляции при обучении правильному произношению</a:t>
            </a:r>
          </a:p>
          <a:p>
            <a:pPr algn="ctr"/>
            <a:endParaRPr lang="ru-RU" sz="1400" dirty="0"/>
          </a:p>
        </p:txBody>
      </p:sp>
      <p:sp>
        <p:nvSpPr>
          <p:cNvPr id="6" name="Блок-схема: альтернативный процесс 5">
            <a:extLst>
              <a:ext uri="{FF2B5EF4-FFF2-40B4-BE49-F238E27FC236}">
                <a16:creationId xmlns:a16="http://schemas.microsoft.com/office/drawing/2014/main" id="{BF22252E-0EEC-0E49-C0B0-03D4B36A294D}"/>
              </a:ext>
            </a:extLst>
          </p:cNvPr>
          <p:cNvSpPr/>
          <p:nvPr/>
        </p:nvSpPr>
        <p:spPr>
          <a:xfrm>
            <a:off x="4331208" y="996696"/>
            <a:ext cx="3310128" cy="3127248"/>
          </a:xfrm>
          <a:prstGeom prst="flowChartAlternateProcess">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b="1" u="sng" dirty="0"/>
          </a:p>
          <a:p>
            <a:pPr algn="ctr"/>
            <a:r>
              <a:rPr lang="ru-RU" sz="2400" b="1" u="sng" dirty="0"/>
              <a:t>СЛОВЕСНЫЕ</a:t>
            </a:r>
          </a:p>
          <a:p>
            <a:pPr algn="ctr"/>
            <a:endParaRPr lang="ru-RU" sz="2400" b="1" u="sng" dirty="0"/>
          </a:p>
          <a:p>
            <a:pPr marL="285750" indent="-285750">
              <a:buFont typeface="Wingdings" panose="05000000000000000000" pitchFamily="2" charset="2"/>
              <a:buChar char="Ø"/>
            </a:pPr>
            <a:r>
              <a:rPr lang="ru-RU" dirty="0"/>
              <a:t>Речевой образец;</a:t>
            </a:r>
          </a:p>
          <a:p>
            <a:pPr marL="285750" indent="-285750">
              <a:buFont typeface="Wingdings" panose="05000000000000000000" pitchFamily="2" charset="2"/>
              <a:buChar char="Ø"/>
            </a:pPr>
            <a:r>
              <a:rPr lang="ru-RU" dirty="0"/>
              <a:t>Повторное проговаривание;</a:t>
            </a:r>
          </a:p>
          <a:p>
            <a:pPr marL="285750" indent="-285750">
              <a:buFont typeface="Wingdings" panose="05000000000000000000" pitchFamily="2" charset="2"/>
              <a:buChar char="Ø"/>
            </a:pPr>
            <a:r>
              <a:rPr lang="ru-RU" dirty="0"/>
              <a:t>Объяснение;</a:t>
            </a:r>
          </a:p>
          <a:p>
            <a:pPr marL="285750" indent="-285750">
              <a:buFont typeface="Wingdings" panose="05000000000000000000" pitchFamily="2" charset="2"/>
              <a:buChar char="Ø"/>
            </a:pPr>
            <a:r>
              <a:rPr lang="ru-RU" dirty="0"/>
              <a:t>Указание;</a:t>
            </a:r>
          </a:p>
          <a:p>
            <a:pPr marL="285750" indent="-285750">
              <a:buFont typeface="Wingdings" panose="05000000000000000000" pitchFamily="2" charset="2"/>
              <a:buChar char="Ø"/>
            </a:pPr>
            <a:r>
              <a:rPr lang="ru-RU" dirty="0"/>
              <a:t>Оценка детской речи;</a:t>
            </a:r>
          </a:p>
          <a:p>
            <a:pPr marL="285750" indent="-285750">
              <a:buFont typeface="Wingdings" panose="05000000000000000000" pitchFamily="2" charset="2"/>
              <a:buChar char="Ø"/>
            </a:pPr>
            <a:r>
              <a:rPr lang="ru-RU" dirty="0"/>
              <a:t>вопрос</a:t>
            </a:r>
          </a:p>
          <a:p>
            <a:pPr marL="285750" indent="-285750" algn="ctr">
              <a:buFontTx/>
              <a:buChar char="-"/>
            </a:pPr>
            <a:endParaRPr lang="ru-RU" dirty="0"/>
          </a:p>
        </p:txBody>
      </p:sp>
      <p:sp>
        <p:nvSpPr>
          <p:cNvPr id="7" name="Блок-схема: альтернативный процесс 6">
            <a:extLst>
              <a:ext uri="{FF2B5EF4-FFF2-40B4-BE49-F238E27FC236}">
                <a16:creationId xmlns:a16="http://schemas.microsoft.com/office/drawing/2014/main" id="{C9B0379B-0DBB-9BBF-1DFA-FFF9CC594BCE}"/>
              </a:ext>
            </a:extLst>
          </p:cNvPr>
          <p:cNvSpPr/>
          <p:nvPr/>
        </p:nvSpPr>
        <p:spPr>
          <a:xfrm>
            <a:off x="8141208" y="996696"/>
            <a:ext cx="3310128" cy="3127248"/>
          </a:xfrm>
          <a:prstGeom prst="flowChartAlternateProcess">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u="sng" dirty="0"/>
              <a:t>ИГРОВЫЕ</a:t>
            </a:r>
          </a:p>
          <a:p>
            <a:pPr algn="ctr"/>
            <a:endParaRPr lang="ru-RU" sz="2400" b="1" u="sng" dirty="0"/>
          </a:p>
          <a:p>
            <a:pPr marL="285750" indent="-285750">
              <a:buFont typeface="Wingdings" panose="05000000000000000000" pitchFamily="2" charset="2"/>
              <a:buChar char="Ø"/>
            </a:pPr>
            <a:r>
              <a:rPr lang="ru-RU" dirty="0"/>
              <a:t>Игровой персонаж;</a:t>
            </a:r>
          </a:p>
          <a:p>
            <a:pPr marL="285750" indent="-285750">
              <a:buFont typeface="Wingdings" panose="05000000000000000000" pitchFamily="2" charset="2"/>
              <a:buChar char="Ø"/>
            </a:pPr>
            <a:r>
              <a:rPr lang="ru-RU" dirty="0"/>
              <a:t>Сюрпризный момент;</a:t>
            </a:r>
          </a:p>
          <a:p>
            <a:pPr marL="285750" indent="-285750">
              <a:buFont typeface="Wingdings" panose="05000000000000000000" pitchFamily="2" charset="2"/>
              <a:buChar char="Ø"/>
            </a:pPr>
            <a:r>
              <a:rPr lang="ru-RU" dirty="0"/>
              <a:t>Разные виды игр</a:t>
            </a:r>
          </a:p>
          <a:p>
            <a:pPr marL="285750" indent="-285750" algn="ctr">
              <a:buFontTx/>
              <a:buChar char="-"/>
            </a:pPr>
            <a:endParaRPr lang="ru-RU" dirty="0"/>
          </a:p>
        </p:txBody>
      </p:sp>
      <p:sp>
        <p:nvSpPr>
          <p:cNvPr id="8" name="Блок-схема: альтернативный процесс 7">
            <a:extLst>
              <a:ext uri="{FF2B5EF4-FFF2-40B4-BE49-F238E27FC236}">
                <a16:creationId xmlns:a16="http://schemas.microsoft.com/office/drawing/2014/main" id="{C3C77CA0-F1BB-0DF5-A8CE-BB9980C04840}"/>
              </a:ext>
            </a:extLst>
          </p:cNvPr>
          <p:cNvSpPr/>
          <p:nvPr/>
        </p:nvSpPr>
        <p:spPr>
          <a:xfrm>
            <a:off x="2450592" y="4238244"/>
            <a:ext cx="7290816" cy="1170432"/>
          </a:xfrm>
          <a:prstGeom prst="flowChartAlternateProcess">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t>ПРЯМЫЕ</a:t>
            </a:r>
            <a:r>
              <a:rPr lang="ru-RU" dirty="0"/>
              <a:t> </a:t>
            </a:r>
            <a:r>
              <a:rPr lang="ru-RU" sz="2000" dirty="0"/>
              <a:t>(объяснение, речевой образец, указание) </a:t>
            </a:r>
            <a:endParaRPr lang="ru-RU" dirty="0"/>
          </a:p>
          <a:p>
            <a:pPr algn="ctr"/>
            <a:r>
              <a:rPr lang="ru-RU" sz="2400" b="1" dirty="0"/>
              <a:t>КОСВЕННЫЕ</a:t>
            </a:r>
            <a:r>
              <a:rPr lang="ru-RU" dirty="0"/>
              <a:t> </a:t>
            </a:r>
            <a:r>
              <a:rPr lang="ru-RU" sz="2000" dirty="0"/>
              <a:t>(напоминание, реплика, подсказка) </a:t>
            </a:r>
            <a:endParaRPr lang="ru-RU" dirty="0"/>
          </a:p>
        </p:txBody>
      </p:sp>
      <p:sp>
        <p:nvSpPr>
          <p:cNvPr id="9" name="Блок-схема: альтернативный процесс 8">
            <a:extLst>
              <a:ext uri="{FF2B5EF4-FFF2-40B4-BE49-F238E27FC236}">
                <a16:creationId xmlns:a16="http://schemas.microsoft.com/office/drawing/2014/main" id="{54323E37-0844-A05F-F2EC-F5426E2DC86E}"/>
              </a:ext>
            </a:extLst>
          </p:cNvPr>
          <p:cNvSpPr/>
          <p:nvPr/>
        </p:nvSpPr>
        <p:spPr>
          <a:xfrm>
            <a:off x="838200" y="5522976"/>
            <a:ext cx="10515600" cy="994182"/>
          </a:xfrm>
          <a:prstGeom prst="flowChartAlternateProcess">
            <a:avLst/>
          </a:prstGeom>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t>В педагогической практике все приемы используются комплексно в зависимости от задач, содержания занятия, уровня подготовленности детей, их возрастных и индивидуальных особенностей</a:t>
            </a:r>
          </a:p>
        </p:txBody>
      </p:sp>
    </p:spTree>
    <p:extLst>
      <p:ext uri="{BB962C8B-B14F-4D97-AF65-F5344CB8AC3E}">
        <p14:creationId xmlns:p14="http://schemas.microsoft.com/office/powerpoint/2010/main" val="183775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2000"/>
                                        <p:tgtEl>
                                          <p:spTgt spid="2"/>
                                        </p:tgtEl>
                                      </p:cBhvr>
                                    </p:animEffect>
                                  </p:childTnLst>
                                </p:cTn>
                              </p:par>
                            </p:childTnLst>
                          </p:cTn>
                        </p:par>
                        <p:par>
                          <p:cTn id="8" fill="hold">
                            <p:stCondLst>
                              <p:cond delay="2000"/>
                            </p:stCondLst>
                            <p:childTnLst>
                              <p:par>
                                <p:cTn id="9" presetID="21" presetClass="entr" presetSubtype="8"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wheel(8)">
                                      <p:cBhvr>
                                        <p:cTn id="11" dur="2000"/>
                                        <p:tgtEl>
                                          <p:spTgt spid="5"/>
                                        </p:tgtEl>
                                      </p:cBhvr>
                                    </p:animEffect>
                                  </p:childTnLst>
                                </p:cTn>
                              </p:par>
                            </p:childTnLst>
                          </p:cTn>
                        </p:par>
                        <p:par>
                          <p:cTn id="12" fill="hold">
                            <p:stCondLst>
                              <p:cond delay="4500"/>
                            </p:stCondLst>
                            <p:childTnLst>
                              <p:par>
                                <p:cTn id="13" presetID="21" presetClass="entr" presetSubtype="8" fill="hold" grpId="0" nodeType="afterEffect">
                                  <p:stCondLst>
                                    <p:cond delay="4000"/>
                                  </p:stCondLst>
                                  <p:childTnLst>
                                    <p:set>
                                      <p:cBhvr>
                                        <p:cTn id="14" dur="1" fill="hold">
                                          <p:stCondLst>
                                            <p:cond delay="0"/>
                                          </p:stCondLst>
                                        </p:cTn>
                                        <p:tgtEl>
                                          <p:spTgt spid="6"/>
                                        </p:tgtEl>
                                        <p:attrNameLst>
                                          <p:attrName>style.visibility</p:attrName>
                                        </p:attrNameLst>
                                      </p:cBhvr>
                                      <p:to>
                                        <p:strVal val="visible"/>
                                      </p:to>
                                    </p:set>
                                    <p:animEffect transition="in" filter="wheel(8)">
                                      <p:cBhvr>
                                        <p:cTn id="15" dur="2000"/>
                                        <p:tgtEl>
                                          <p:spTgt spid="6"/>
                                        </p:tgtEl>
                                      </p:cBhvr>
                                    </p:animEffect>
                                  </p:childTnLst>
                                </p:cTn>
                              </p:par>
                            </p:childTnLst>
                          </p:cTn>
                        </p:par>
                        <p:par>
                          <p:cTn id="16" fill="hold">
                            <p:stCondLst>
                              <p:cond delay="10500"/>
                            </p:stCondLst>
                            <p:childTnLst>
                              <p:par>
                                <p:cTn id="17" presetID="21" presetClass="entr" presetSubtype="8" fill="hold" grpId="0" nodeType="afterEffect">
                                  <p:stCondLst>
                                    <p:cond delay="4000"/>
                                  </p:stCondLst>
                                  <p:childTnLst>
                                    <p:set>
                                      <p:cBhvr>
                                        <p:cTn id="18" dur="1" fill="hold">
                                          <p:stCondLst>
                                            <p:cond delay="0"/>
                                          </p:stCondLst>
                                        </p:cTn>
                                        <p:tgtEl>
                                          <p:spTgt spid="7"/>
                                        </p:tgtEl>
                                        <p:attrNameLst>
                                          <p:attrName>style.visibility</p:attrName>
                                        </p:attrNameLst>
                                      </p:cBhvr>
                                      <p:to>
                                        <p:strVal val="visible"/>
                                      </p:to>
                                    </p:set>
                                    <p:animEffect transition="in" filter="wheel(8)">
                                      <p:cBhvr>
                                        <p:cTn id="19" dur="2000"/>
                                        <p:tgtEl>
                                          <p:spTgt spid="7"/>
                                        </p:tgtEl>
                                      </p:cBhvr>
                                    </p:animEffect>
                                  </p:childTnLst>
                                </p:cTn>
                              </p:par>
                            </p:childTnLst>
                          </p:cTn>
                        </p:par>
                        <p:par>
                          <p:cTn id="20" fill="hold">
                            <p:stCondLst>
                              <p:cond delay="16500"/>
                            </p:stCondLst>
                            <p:childTnLst>
                              <p:par>
                                <p:cTn id="21" presetID="3" presetClass="entr" presetSubtype="5" fill="hold" grpId="0" nodeType="afterEffect">
                                  <p:stCondLst>
                                    <p:cond delay="4000"/>
                                  </p:stCondLst>
                                  <p:childTnLst>
                                    <p:set>
                                      <p:cBhvr>
                                        <p:cTn id="22" dur="1" fill="hold">
                                          <p:stCondLst>
                                            <p:cond delay="0"/>
                                          </p:stCondLst>
                                        </p:cTn>
                                        <p:tgtEl>
                                          <p:spTgt spid="8"/>
                                        </p:tgtEl>
                                        <p:attrNameLst>
                                          <p:attrName>style.visibility</p:attrName>
                                        </p:attrNameLst>
                                      </p:cBhvr>
                                      <p:to>
                                        <p:strVal val="visible"/>
                                      </p:to>
                                    </p:set>
                                    <p:animEffect transition="in" filter="blinds(vertical)">
                                      <p:cBhvr>
                                        <p:cTn id="23" dur="2000"/>
                                        <p:tgtEl>
                                          <p:spTgt spid="8"/>
                                        </p:tgtEl>
                                      </p:cBhvr>
                                    </p:animEffect>
                                  </p:childTnLst>
                                </p:cTn>
                              </p:par>
                            </p:childTnLst>
                          </p:cTn>
                        </p:par>
                        <p:par>
                          <p:cTn id="24" fill="hold">
                            <p:stCondLst>
                              <p:cond delay="22500"/>
                            </p:stCondLst>
                            <p:childTnLst>
                              <p:par>
                                <p:cTn id="25" presetID="14" presetClass="entr" presetSubtype="10" fill="hold" grpId="0" nodeType="afterEffect">
                                  <p:stCondLst>
                                    <p:cond delay="1500"/>
                                  </p:stCondLst>
                                  <p:childTnLst>
                                    <p:set>
                                      <p:cBhvr>
                                        <p:cTn id="26" dur="1" fill="hold">
                                          <p:stCondLst>
                                            <p:cond delay="0"/>
                                          </p:stCondLst>
                                        </p:cTn>
                                        <p:tgtEl>
                                          <p:spTgt spid="9">
                                            <p:bg/>
                                          </p:spTgt>
                                        </p:tgtEl>
                                        <p:attrNameLst>
                                          <p:attrName>style.visibility</p:attrName>
                                        </p:attrNameLst>
                                      </p:cBhvr>
                                      <p:to>
                                        <p:strVal val="visible"/>
                                      </p:to>
                                    </p:set>
                                    <p:animEffect transition="in" filter="randombar(horizontal)">
                                      <p:cBhvr>
                                        <p:cTn id="27" dur="2000"/>
                                        <p:tgtEl>
                                          <p:spTgt spid="9">
                                            <p:bg/>
                                          </p:spTgt>
                                        </p:tgtEl>
                                      </p:cBhvr>
                                    </p:animEffect>
                                  </p:childTnLst>
                                </p:cTn>
                              </p:par>
                            </p:childTnLst>
                          </p:cTn>
                        </p:par>
                        <p:par>
                          <p:cTn id="28" fill="hold">
                            <p:stCondLst>
                              <p:cond delay="26000"/>
                            </p:stCondLst>
                            <p:childTnLst>
                              <p:par>
                                <p:cTn id="29" presetID="14" presetClass="entr" presetSubtype="10" fill="hold" grpId="0" nodeType="afterEffect">
                                  <p:stCondLst>
                                    <p:cond delay="150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randombar(horizontal)">
                                      <p:cBhvr>
                                        <p:cTn id="3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P spid="9"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авон">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Савон">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авон">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TM03457510[[fn=Савон]]</Template>
  <TotalTime>487</TotalTime>
  <Words>1595</Words>
  <Application>Microsoft Office PowerPoint</Application>
  <PresentationFormat>Широкоэкранный</PresentationFormat>
  <Paragraphs>114</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Century Gothic</vt:lpstr>
      <vt:lpstr>Garamond</vt:lpstr>
      <vt:lpstr>Wingdings</vt:lpstr>
      <vt:lpstr>Савон</vt:lpstr>
      <vt:lpstr>Методы и приёмы стимулирования речевой деятельности у детей дошкольного возраста</vt:lpstr>
      <vt:lpstr>Презентация PowerPoint</vt:lpstr>
      <vt:lpstr> С самого раннего детства жизнь человека тесно связана с языком.   В дошкольный период ребенок учится отчетливо и грамматически правильно произносить слова и фразы, накапливает словарный запас. К. А. Аксаков писал: «Слово есть первый признак сознательной, разумной жизни. Слово есть воссоздание внутри себя мира». Воссоздание это идет всю жизнь, но особенно интенсивно в дошкольном возрасте. И очень важно помочь ребенку как можно успешнее овладеть этим прекрасным даром.  Воспитатель учит слову, воспитывает словом, обращает внимание на бережное отношение к слову.  Речь человека – его визитная карточка, поскольку от того, насколько грамотно он выражается, зависит его успех не только в повседневном общении, но и в профессиональной деятельности. Особенно актуально данное утверждение по отношению к речи педагога, работающего с детьми дошкольного возраста.  Одним из основных механизмов овладения детьми родным языком является подражание.  М. М. Алексеева отмечает, что, подражая взрослым, ребенок перенимает «не только все тонкости произношения, словоупотребления, построения фраз, но также и те несовершенства и ошибки, которые встречаются в их речи».  Именно поэтому к речи педагога дошкольного образовательного учреждения сегодня предъявляются высокие требования, и проблема повышения культуры речи воспитателя рассматривается в контексте повышения качества дошкольного образования.</vt:lpstr>
      <vt:lpstr>Презентация PowerPoint</vt:lpstr>
      <vt:lpstr>Презентация PowerPoint</vt:lpstr>
      <vt:lpstr> Знание педагогом дошкольного образовательного учреждения названных требований, их соблюдение и постоянное совершенствование качеств своей речи – залог успешности работы по речевому развитию детей в ДОУ.  Основные задачи развития речи сформулированы в ФГОС ДО. Речевое развитие включает:  - владение речью как средством общения и культуры;  - обогащение активного словаря;  - развитие связной, грамматически правильной диалогической и монологической речи;  - развитие речевого творчества;  - развитие звуковой и интонационной культуры речи, фонематического слуха;  - знакомство с книжной культурой, детской литературой, понимание на слух текстов различных жанров детской литературы;  - формирование звуковой аналитико-синтетической активности как предпосылки обучения грамоте.   </vt:lpstr>
      <vt:lpstr> Развитие речи – одно из важнейших направлений работы воспитателя, обеспечивающее своевременное психическое развитие ребенка. В период младшего дошкольного возраста в мышлении детей происходят значительные изменения:  - расширяется кругозор;  - появляются новые знания и умения;  - совершенствуется речь.  Именно в этот период нужно научить ребенка самостоятельно пользоваться словами, стимулируя его речевую активность.  Проблема развития речи детей на сегодняшний день очень актуальна, так как овладение речью является основой для дальнейшего развития ребенка. В настоящее время постоянно растет число детей, имеющих нарушение речи. Одним из факторов данной проблемы - это снижение живого общения родителей с детьми. Родители в силу многих причин предпочитают предоставить ребенку «общение с гаджетами», нежели живое общение. Отсюда, как следствие, более позднее речевое развитие, порой с нарушениями функций речи.  Поэтому перед педагогом главной задачей в речевом развитии ребенка дошкольного возраста становится стимулирование его активной речи с помощью использования в своей работе различных методов и приемов.   </vt:lpstr>
      <vt:lpstr>Презентация PowerPoint</vt:lpstr>
      <vt:lpstr>ПРИЕМЫ РАЗВИТИЯ РЕЧИ</vt:lpstr>
      <vt:lpstr>РАЗВИТИЕ РЕЧИ ПРОТЕКАЕТ БОЛЕЕ УСПЕШНО  В БЛАГОПРИЯТНОЙ РЕЧЕВОЙ СРЕДЕ</vt:lpstr>
      <vt:lpstr>Презентация PowerPoint</vt:lpstr>
      <vt:lpstr> Предметно-развивающая среда имеет большое значение для развития маленьких, еще не читающих детей, особенно в их самостоятельной деятельности.  Развивающая среда выступает в роли стимулятора, движущей силы в целостном процессе становления личности ребенка, она обогащает личностное развитие, способствует раннему проявлению разносторонних способностей.  РАЗВИТИЕ РЕЧИ ПОСРЕДСТВОМ ХУДОЖЕСТВЕННОЙ ЛИТЕРАТУРЫ  художественная литература служит могучим, действенным средством умственного, нравственного и эстетического воспитания детей и оказывает огромное влияние на развитие и обогащение речи ребенка.  РАЗВИТИЕ РЕЧИ СРЕДСТВАМИ ДИДАКТИЧЕСКОЙ ИГРЫ  дидактическая игра развивает речь детей: пополняет и активизирует словарь, формирует правильное звукопроизношение, развивает связную речь, умение правильно выражать свои мысли.  ЭКСКУРСИИ КАК МЕТОД РАЗВИТИЯ РЕЧИ ДЕТЕЙ  в ходе экскурсий происходит уточнение и обогащение активного и пассивного словарного запаса детей, развитие связной речи детей, расширение представлений детей об окружающем мире.  СЮЖЕТНО-РОЛЕВАЯ ИГРА  оказывает положительное влияние на развитие речи, развивается диалогическая речь, возникает потребность в общении со сверстниками. Также способствует закреплению навыков использования инициативной речью; совершенствованию разговорной речи; обогащению словаря; формированию грамматического строя языка.   </vt:lpstr>
      <vt:lpstr> ТЕАТРАЛИЗОВАНННАЯ ДЕЯТЕЛЬНОСТЬ  знакомит детей с окружающим миром во всем его многообразии через образы, краски, звуки, а умело поставленные вопросы, побуждают их думать, анализировать, делать выводы и обобщения, развивается речь детей, появляется возможность к самореализации.  Речь становится образной, выразительной. В процессе работы незаметно активизируется словарь ребенка, совершенствуется звуковая культура речи, ее интонационный строй, улучшается диалогическая речь, ее грамматический строй.  ПАЛЬЧИКОВЫЕ ИГРЫ  главная цель пальчиковых игр – переключение внимания, улучшение координации и мелкой моторики, что напрямую воздействует на умственное развитие ребенка. При повторении стихотворных строк и одновременном движении пальцами у детей формируется правильное звукопроизношение, умение быстро и четко говорить, совершенствуется память, способность согласовывать движения и речь.  ХУДОЖЕСТВЕННОЕ ТВОРЧЕСТВО  уникальное средство для развития мелкой моторики и речи в их единстве и взаимосвязи. Функция руки и речь развиваются параллельно. В процессе продуктивной деятельности дети учатся анализировать формы, наблюдать, сравнивать, выделять черты сходства и различия предметов по величине.  ПРОГУЛКА  на прогулках дети отмечают все, что они видят вокруг себя и стараются выразить свои впечатления словами.  ИСПОЛЬЗОВАНИЕ ИНФОРМАЦИОННО-КОММУНИКАТИВНЫХ ТЕХНОЛОГИЙ  позволяет сделать каждое занятие нетрадиционным, ярким, насыщенным. </vt:lpstr>
      <vt:lpstr> МУЗЫКАЛЬНОЕ ЗАНЯТИЕ  имеет огромное значение для развития речи детей. Основополагающий принцип проведения музыкальных занятий является взаимосвязь речи, музыки и движения. Четкое произношение ритмического текста и стихов под музыку, развивает музыкальный слух, воображение, чувство слова.   РАБОТА С РОДИТЕЛЯМИ  проводятся беседы, даются рекомендации для заучивания с детьми дома стихов, загадок, пословиц, потешек, считалок, скороговорок, чистоговорок; консультации и советы какие книги следует читать детям разного дошкольного возраста; организовываются тематические родительские собрания.    ДОШКОЛЬНЫЙ ВОЗРАСТ – СЕНЗИТИВНЫЙ ПЕРИОД РЕЧЕВОГО РАЗВИТИЯ РЕБЕНКА, ПОЭТОМУ ОДНО ИЗ ВЕДУЩИХ НАПРАВЛЕНИЙ ДЕЯТЕЛНЬОСТИ ВОСПИТАТЕЛЯ ДЕТСКОГО САДА – ФОРМИРОВАНИЕ УСТНОЙ РЕЧИ И НАВЫКОВ РЕЧЕВОГО ОБЩЕНИЯ, ОПИРАЮЩЕЕСЯ НА ВЛАДЕНИЕ РОДНЫМ ЛИТЕРАТУРНЫМ ЯЗЫКОМ.  КАЧЕСТВО РЕЧЕВОГО РАЗВИТИЯ ДОШКОЛЬНИКА НАПРЯМУЮ ЗАВИСИТ ОТ КАЧЕСТВА РЕЧИ ПЕДАГОГА И ОТ РЕЧЕВОЙ СРЕДЫ, КОТОРУЮ ОНИ СОЗДАЮТ В ДОШКОЛЬНОМ ОБРАЗОВАТЕЛЬНОМ УЧРЕЖДЕНИИ.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и приёмы стимулирования речевой деятельности у детей дошкольного возраста</dc:title>
  <dc:creator>rogojina-anna1701@outlook.com</dc:creator>
  <cp:lastModifiedBy>rogojina-anna1701@outlook.com</cp:lastModifiedBy>
  <cp:revision>3</cp:revision>
  <dcterms:created xsi:type="dcterms:W3CDTF">2022-11-22T18:09:30Z</dcterms:created>
  <dcterms:modified xsi:type="dcterms:W3CDTF">2022-11-23T11:44:44Z</dcterms:modified>
</cp:coreProperties>
</file>