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9144000" cy="51435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1597819"/>
            <a:ext cx="7772400" cy="1102519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05979"/>
            <a:ext cx="2057400" cy="4388644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05979"/>
            <a:ext cx="6019800" cy="4388644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C71EC6-210F-42DE-9C53-41977AD35B3D}" type="datetimeFigureOut">
              <a:rPr lang="ru-RU"/>
              <a:t>18.02.2025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413792" y="1723062"/>
            <a:ext cx="83346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rgbClr val="002060"/>
                </a:solidFill>
                <a:latin typeface="Uni Neue Bold"/>
              </a:rPr>
              <a:t>Организация и проведение итоговой аттестационной работы по выбранному профилю труда для обучающихся с нарушением интеллекта, завершающих освоение первого варианта АООП краевых общеобразовательных учреждений, реализующих АООП</a:t>
            </a:r>
            <a:endParaRPr/>
          </a:p>
        </p:txBody>
      </p:sp>
      <p:sp>
        <p:nvSpPr>
          <p:cNvPr id="8" name="TextBox 7"/>
          <p:cNvSpPr txBox="1"/>
          <p:nvPr/>
        </p:nvSpPr>
        <p:spPr bwMode="auto">
          <a:xfrm>
            <a:off x="0" y="4147637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chemeClr val="accent2">
                    <a:lumMod val="75000"/>
                  </a:schemeClr>
                </a:solidFill>
                <a:latin typeface="Uni Neue Bold"/>
              </a:rPr>
              <a:t>20 февраля 2025</a:t>
            </a:r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588225" y="-14280"/>
            <a:ext cx="2555774" cy="13628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7956375" y="3435846"/>
            <a:ext cx="936342" cy="115554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0" y="0"/>
            <a:ext cx="2392082" cy="13455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123309" name="TextBox 3"/>
          <p:cNvSpPr txBox="1"/>
          <p:nvPr/>
        </p:nvSpPr>
        <p:spPr bwMode="auto">
          <a:xfrm>
            <a:off x="539551" y="177482"/>
            <a:ext cx="46440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003312743" name="TextBox 4"/>
          <p:cNvSpPr txBox="1"/>
          <p:nvPr/>
        </p:nvSpPr>
        <p:spPr bwMode="auto">
          <a:xfrm>
            <a:off x="179511" y="277309"/>
            <a:ext cx="8716567" cy="28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  <a:defRPr/>
            </a:pPr>
            <a:endParaRPr lang="ru-RU" sz="1200">
              <a:latin typeface="Uni Neue Regular"/>
              <a:ea typeface="Calibri"/>
              <a:cs typeface="Times New Roman"/>
            </a:endParaRPr>
          </a:p>
        </p:txBody>
      </p:sp>
      <p:sp>
        <p:nvSpPr>
          <p:cNvPr id="1465266720" name="TextBox 1465266719"/>
          <p:cNvSpPr txBox="1"/>
          <p:nvPr/>
        </p:nvSpPr>
        <p:spPr bwMode="auto">
          <a:xfrm>
            <a:off x="179511" y="112263"/>
            <a:ext cx="8719807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991878118" name="TextBox 991878117"/>
          <p:cNvSpPr txBox="1"/>
          <p:nvPr/>
        </p:nvSpPr>
        <p:spPr bwMode="auto">
          <a:xfrm>
            <a:off x="179510" y="285750"/>
            <a:ext cx="8718006" cy="5794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defRPr/>
            </a:pPr>
            <a:r>
              <a: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  <a:defRPr/>
            </a:pPr>
            <a:endParaRPr sz="1400">
              <a:solidFill>
                <a:srgbClr val="010101"/>
              </a:solidFill>
              <a:latin typeface="Times New Roman"/>
              <a:cs typeface="Times New Roman"/>
            </a:endParaRPr>
          </a:p>
        </p:txBody>
      </p:sp>
      <p:sp>
        <p:nvSpPr>
          <p:cNvPr id="422169203" name="TextBox 422169202"/>
          <p:cNvSpPr txBox="1"/>
          <p:nvPr/>
        </p:nvSpPr>
        <p:spPr bwMode="auto">
          <a:xfrm>
            <a:off x="302658" y="277308"/>
            <a:ext cx="8671835" cy="45723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l">
              <a:spcAft>
                <a:spcPts val="0"/>
              </a:spcAft>
              <a:defRPr/>
            </a:pPr>
            <a:r>
              <a: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Итоговая оценка</a:t>
            </a: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"5" выставляется, если на "5" выполнена практическая экзаменационная работа, на "5" или "4" оценен устный экзаменационный ответ и в оценках за учебный год выпускного класса нет "З".</a:t>
            </a:r>
            <a:endParaRPr sz="2000">
              <a:latin typeface="Times New Roman"/>
              <a:cs typeface="Times New Roman"/>
            </a:endParaRPr>
          </a:p>
          <a:p>
            <a:pPr algn="l">
              <a:spcAft>
                <a:spcPts val="0"/>
              </a:spcAft>
              <a:defRPr/>
            </a:pP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Итоговая оценка "4" выставляется, если на "4" выполнена практическая экзаменационная работа, на "5" или "4" оценен устный экзаменационный ответ.</a:t>
            </a:r>
            <a:endParaRPr sz="2000">
              <a:latin typeface="Times New Roman"/>
              <a:cs typeface="Times New Roman"/>
            </a:endParaRPr>
          </a:p>
          <a:p>
            <a:pPr algn="l">
              <a:spcAft>
                <a:spcPts val="0"/>
              </a:spcAft>
              <a:defRPr/>
            </a:pPr>
            <a:r>
              <a:rPr sz="2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Итоговая</a:t>
            </a:r>
            <a:r>
              <a:rPr sz="20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</a:rPr>
              <a:t> оценка "4" выставляется, если на «5» выполнена практическая экзаменационная работа, на "З" оценен устный ответ.</a:t>
            </a:r>
            <a:endParaRPr sz="2000">
              <a:highlight>
                <a:srgbClr val="FFFFFF"/>
              </a:highlight>
              <a:latin typeface="Times New Roman"/>
              <a:cs typeface="Times New Roman"/>
            </a:endParaRPr>
          </a:p>
          <a:p>
            <a:pPr algn="l">
              <a:spcAft>
                <a:spcPts val="0"/>
              </a:spcAft>
              <a:defRPr/>
            </a:pPr>
            <a:r>
              <a:rPr sz="20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</a:rPr>
              <a:t> Итоговая оценка "З" выставляется, если на "З" выполнена практическая экзаменационная работа, на "4" или "З" оценен устный экзаменационный ответ.</a:t>
            </a:r>
            <a:endParaRPr sz="2000">
              <a:highlight>
                <a:srgbClr val="FFFFFF"/>
              </a:highlight>
              <a:latin typeface="Times New Roman"/>
              <a:cs typeface="Times New Roman"/>
            </a:endParaRPr>
          </a:p>
          <a:p>
            <a:pPr algn="l">
              <a:spcAft>
                <a:spcPts val="0"/>
              </a:spcAft>
              <a:defRPr/>
            </a:pPr>
            <a:r>
              <a:rPr sz="20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</a:rPr>
              <a:t> Итоговая оценка "З" выставляется, если на "4" выполнена практическая экзаменационная работа, на "З" оценен устный ответ.</a:t>
            </a:r>
            <a:endParaRPr sz="2000">
              <a:highlight>
                <a:srgbClr val="FFFFFF"/>
              </a:highlight>
              <a:latin typeface="Times New Roman"/>
              <a:cs typeface="Times New Roman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  <a:defRPr/>
            </a:pPr>
            <a:endParaRPr sz="2000">
              <a:solidFill>
                <a:srgbClr val="010101"/>
              </a:solidFill>
              <a:highlight>
                <a:srgbClr val="FFFFFF"/>
              </a:highlight>
            </a:endParaRPr>
          </a:p>
          <a:p>
            <a:pPr algn="l">
              <a:defRPr/>
            </a:pPr>
            <a:endParaRPr sz="1400">
              <a:highlight>
                <a:srgbClr val="FFFFFF"/>
              </a:highlight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0" y="1779661"/>
            <a:ext cx="9186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2060"/>
                </a:solidFill>
                <a:latin typeface="Uni Neue Bold"/>
              </a:rPr>
              <a:t>Опыт организации и проведения итоговой аттестации по учебному предмету «Труд (технология)» обучающихся 9-11 классов с нарушением интеллекта (вариант 1)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2060"/>
                </a:solidFill>
                <a:latin typeface="Uni Neue Bold"/>
              </a:rPr>
              <a:t>КГКОУ ШИ 14</a:t>
            </a:r>
            <a:endParaRPr dirty="0"/>
          </a:p>
        </p:txBody>
      </p:sp>
      <p:sp>
        <p:nvSpPr>
          <p:cNvPr id="8" name="TextBox 7"/>
          <p:cNvSpPr txBox="1"/>
          <p:nvPr/>
        </p:nvSpPr>
        <p:spPr bwMode="auto">
          <a:xfrm>
            <a:off x="0" y="3587848"/>
            <a:ext cx="9162718" cy="396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chemeClr val="accent2">
                    <a:lumMod val="75000"/>
                  </a:schemeClr>
                </a:solidFill>
                <a:latin typeface="Uni Neue Bold"/>
              </a:rPr>
              <a:t>Адайкина Н.В. учитель труда (технологии) КГКОУ ШИ 14</a:t>
            </a:r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588225" y="8874"/>
            <a:ext cx="2555774" cy="13628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0" y="0"/>
            <a:ext cx="2392082" cy="134554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8028384" y="3497289"/>
            <a:ext cx="936342" cy="1155541"/>
          </a:xfrm>
          <a:prstGeom prst="rect">
            <a:avLst/>
          </a:prstGeom>
        </p:spPr>
      </p:pic>
      <p:sp>
        <p:nvSpPr>
          <p:cNvPr id="449525101" name="TextBox 449525100"/>
          <p:cNvSpPr txBox="1"/>
          <p:nvPr/>
        </p:nvSpPr>
        <p:spPr bwMode="auto">
          <a:xfrm flipV="1">
            <a:off x="977847" y="2617830"/>
            <a:ext cx="7740758" cy="30515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  <a:defRPr/>
            </a:pPr>
            <a:endParaRPr sz="1400" b="1">
              <a:solidFill>
                <a:srgbClr val="01010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627011" y="492220"/>
            <a:ext cx="183636" cy="3661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033708625" name="TextBox 1033708624"/>
          <p:cNvSpPr txBox="1"/>
          <p:nvPr/>
        </p:nvSpPr>
        <p:spPr bwMode="auto">
          <a:xfrm>
            <a:off x="907520" y="1059582"/>
            <a:ext cx="7806254" cy="2072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defRPr/>
            </a:pPr>
            <a:r>
              <a:rPr sz="2600" dirty="0" err="1">
                <a:solidFill>
                  <a:srgbClr val="010101"/>
                </a:solidFill>
                <a:latin typeface="Times New Roman"/>
                <a:ea typeface="Times New Roman"/>
                <a:cs typeface="Times New Roman"/>
              </a:rPr>
              <a:t>При</a:t>
            </a:r>
            <a:r>
              <a:rPr sz="2600" dirty="0">
                <a:solidFill>
                  <a:srgbClr val="01010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10101"/>
                </a:solidFill>
                <a:latin typeface="Times New Roman"/>
                <a:ea typeface="Times New Roman"/>
                <a:cs typeface="Times New Roman"/>
              </a:rPr>
              <a:t>проведении</a:t>
            </a:r>
            <a:r>
              <a:rPr sz="2600" dirty="0">
                <a:solidFill>
                  <a:srgbClr val="01010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10101"/>
                </a:solidFill>
                <a:latin typeface="Times New Roman"/>
                <a:ea typeface="Times New Roman"/>
                <a:cs typeface="Times New Roman"/>
              </a:rPr>
              <a:t>итоговой</a:t>
            </a:r>
            <a:r>
              <a:rPr sz="2600" dirty="0">
                <a:solidFill>
                  <a:srgbClr val="01010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10101"/>
                </a:solidFill>
                <a:latin typeface="Times New Roman"/>
                <a:ea typeface="Times New Roman"/>
                <a:cs typeface="Times New Roman"/>
              </a:rPr>
              <a:t>аттестации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по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трудовому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обучению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проверяются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соответствие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знаний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выпускников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требованиям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программы,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глубина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прочность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полученных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знаний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умение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их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применять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в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практической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деятельности</a:t>
            </a:r>
            <a:r>
              <a:rPr sz="2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 bwMode="auto">
          <a:xfrm>
            <a:off x="539551" y="177482"/>
            <a:ext cx="46440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5" name="TextBox 4"/>
          <p:cNvSpPr txBox="1"/>
          <p:nvPr/>
        </p:nvSpPr>
        <p:spPr bwMode="auto">
          <a:xfrm>
            <a:off x="179511" y="277309"/>
            <a:ext cx="8716567" cy="28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  <a:defRPr/>
            </a:pPr>
            <a:endParaRPr lang="ru-RU" sz="1200">
              <a:latin typeface="Uni Neue Regular"/>
              <a:ea typeface="Calibri"/>
              <a:cs typeface="Times New Roman"/>
            </a:endParaRPr>
          </a:p>
        </p:txBody>
      </p:sp>
      <p:sp>
        <p:nvSpPr>
          <p:cNvPr id="2023153855" name="TextBox 2023153854"/>
          <p:cNvSpPr txBox="1"/>
          <p:nvPr/>
        </p:nvSpPr>
        <p:spPr bwMode="auto">
          <a:xfrm>
            <a:off x="179511" y="112263"/>
            <a:ext cx="8719447" cy="442813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defRPr/>
            </a:pPr>
            <a:r>
              <a:rPr sz="1400" dirty="0" err="1">
                <a:latin typeface="Times New Roman"/>
                <a:ea typeface="Times New Roman"/>
                <a:cs typeface="Times New Roman"/>
              </a:rPr>
              <a:t>При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подготовке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обучающихся 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к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итоговой аттестации,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педагоги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опираются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на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b="1" dirty="0" err="1">
                <a:latin typeface="Times New Roman"/>
                <a:ea typeface="Times New Roman"/>
                <a:cs typeface="Times New Roman"/>
              </a:rPr>
              <a:t>Положение</a:t>
            </a:r>
            <a:r>
              <a:rPr sz="1400" b="1" dirty="0">
                <a:latin typeface="Times New Roman"/>
                <a:ea typeface="Times New Roman"/>
                <a:cs typeface="Times New Roman"/>
              </a:rPr>
              <a:t> о </a:t>
            </a:r>
            <a:r>
              <a:rPr sz="1400" b="1" dirty="0" err="1">
                <a:latin typeface="Times New Roman"/>
                <a:ea typeface="Times New Roman"/>
                <a:cs typeface="Times New Roman"/>
              </a:rPr>
              <a:t>порядке</a:t>
            </a:r>
            <a:r>
              <a:rPr sz="14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b="1" dirty="0" err="1">
                <a:latin typeface="Times New Roman"/>
                <a:ea typeface="Times New Roman"/>
                <a:cs typeface="Times New Roman"/>
              </a:rPr>
              <a:t>проведения</a:t>
            </a:r>
            <a:r>
              <a:rPr sz="14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b="1" dirty="0" err="1">
                <a:latin typeface="Times New Roman"/>
                <a:ea typeface="Times New Roman"/>
                <a:cs typeface="Times New Roman"/>
              </a:rPr>
              <a:t>итоговой</a:t>
            </a:r>
            <a:r>
              <a:rPr sz="14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b="1" dirty="0" err="1">
                <a:latin typeface="Times New Roman"/>
                <a:ea typeface="Times New Roman"/>
                <a:cs typeface="Times New Roman"/>
              </a:rPr>
              <a:t>аттестации</a:t>
            </a:r>
            <a:r>
              <a:rPr sz="1400" b="1" dirty="0">
                <a:latin typeface="Times New Roman"/>
                <a:ea typeface="Times New Roman"/>
                <a:cs typeface="Times New Roman"/>
              </a:rPr>
              <a:t> обучающихся с </a:t>
            </a:r>
            <a:r>
              <a:rPr lang="ru-RU" sz="1400" b="1" dirty="0">
                <a:latin typeface="Times New Roman"/>
                <a:ea typeface="Times New Roman"/>
                <a:cs typeface="Times New Roman"/>
              </a:rPr>
              <a:t>нарушением интеллекта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разработанного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в соответствии с:</a:t>
            </a:r>
            <a:endParaRPr sz="1400" dirty="0">
              <a:latin typeface="Times New Roman"/>
              <a:cs typeface="Times New Roman"/>
            </a:endParaRP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1400" dirty="0" err="1">
                <a:latin typeface="Times New Roman"/>
                <a:ea typeface="Times New Roman"/>
                <a:cs typeface="Times New Roman"/>
              </a:rPr>
              <a:t>Федеральным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законом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Российской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Федерации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29.12.2012г. №273-ФЗ «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образовании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Российской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Федерации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»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1400" dirty="0" err="1">
                <a:latin typeface="Times New Roman"/>
                <a:ea typeface="Times New Roman"/>
                <a:cs typeface="Times New Roman"/>
              </a:rPr>
              <a:t>Приказом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Министерства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образования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науки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РФ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19декабря 2014г №1599 «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утверждении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федерального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государственного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стандарта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образования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обучающихся с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умственной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отсталостью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интеллектуальными нарушениями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)»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.</a:t>
            </a:r>
            <a:endParaRPr sz="1400" dirty="0">
              <a:latin typeface="Times New Roman"/>
              <a:cs typeface="Times New Roman"/>
            </a:endParaRP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1400" dirty="0" err="1">
                <a:latin typeface="Times New Roman"/>
                <a:ea typeface="Times New Roman"/>
                <a:cs typeface="Times New Roman"/>
              </a:rPr>
              <a:t>Приказом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Министерства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Просвещения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РФ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24.11.2022 № 1026 «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утверждении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федеральной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адаптированной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основной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общеобразовательной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программы обучающихся с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умственной отсталостью (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интеллектуальными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нарушениями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)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»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.</a:t>
            </a:r>
            <a:endParaRPr sz="1400" dirty="0">
              <a:latin typeface="Times New Roman"/>
              <a:cs typeface="Times New Roman"/>
            </a:endParaRP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1400" dirty="0" err="1">
                <a:latin typeface="Times New Roman"/>
                <a:ea typeface="Times New Roman"/>
                <a:cs typeface="Times New Roman"/>
              </a:rPr>
              <a:t>Приказом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Минпросвещения России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22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.10.20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24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г. №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731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«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Об утверждении образца свидетельства об обучении и порядка его выдачи лицам с ОВЗ (с нарушением интеллекта), не имеющим основного общего и среднего общего образования и обучавшимся по адаптированной основным общеобразовательным программам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»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.</a:t>
            </a:r>
            <a:endParaRPr sz="1400" dirty="0">
              <a:latin typeface="Times New Roman"/>
              <a:cs typeface="Times New Roman"/>
            </a:endParaRP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1400" dirty="0" err="1">
                <a:latin typeface="Times New Roman"/>
                <a:ea typeface="Times New Roman"/>
                <a:cs typeface="Times New Roman"/>
              </a:rPr>
              <a:t>Приказом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Министерства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просвещения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РФ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22.03.2021г. № 115 «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Порядок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организации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осуществления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образовательной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деятельности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по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основным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общеобразовательным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программам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»</a:t>
            </a:r>
            <a:endParaRPr sz="1400" dirty="0">
              <a:latin typeface="Times New Roman"/>
              <a:cs typeface="Times New Roman"/>
            </a:endParaRP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1400" dirty="0" err="1">
                <a:latin typeface="Times New Roman"/>
                <a:ea typeface="Times New Roman"/>
                <a:cs typeface="Times New Roman"/>
              </a:rPr>
              <a:t>Постановлением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Главного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государственного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санитарного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врача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РФ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от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28.08.2020г. № 28 «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утверждении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санитарных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правил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СП 2.4.3648-20 «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Санитарно-эпидемиологические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требования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к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организациям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воспитания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обучения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отдыха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оздоровления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детей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и </a:t>
            </a:r>
            <a:r>
              <a:rPr sz="1400" dirty="0" err="1">
                <a:latin typeface="Times New Roman"/>
                <a:ea typeface="Times New Roman"/>
                <a:cs typeface="Times New Roman"/>
              </a:rPr>
              <a:t>молодёжи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»</a:t>
            </a:r>
            <a:endParaRPr sz="1400" dirty="0">
              <a:latin typeface="Times New Roman"/>
              <a:cs typeface="Times New Roman"/>
            </a:endParaRPr>
          </a:p>
          <a:p>
            <a:pPr marL="285750" marR="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1400" dirty="0" err="1">
                <a:latin typeface="Times New Roman"/>
                <a:ea typeface="Times New Roman"/>
                <a:cs typeface="Times New Roman"/>
              </a:rPr>
              <a:t>Уставом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 КГКОУ ШИ 14.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7034824" name="TextBox 3"/>
          <p:cNvSpPr txBox="1"/>
          <p:nvPr/>
        </p:nvSpPr>
        <p:spPr bwMode="auto">
          <a:xfrm>
            <a:off x="539551" y="177482"/>
            <a:ext cx="46440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518518750" name="TextBox 4"/>
          <p:cNvSpPr txBox="1"/>
          <p:nvPr/>
        </p:nvSpPr>
        <p:spPr bwMode="auto">
          <a:xfrm>
            <a:off x="179511" y="277309"/>
            <a:ext cx="8716567" cy="28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  <a:defRPr/>
            </a:pPr>
            <a:endParaRPr lang="ru-RU" sz="1200">
              <a:latin typeface="Uni Neue Regular"/>
              <a:ea typeface="Calibri"/>
              <a:cs typeface="Times New Roman"/>
            </a:endParaRPr>
          </a:p>
        </p:txBody>
      </p:sp>
      <p:sp>
        <p:nvSpPr>
          <p:cNvPr id="1338068241" name="TextBox 1338068240"/>
          <p:cNvSpPr txBox="1"/>
          <p:nvPr/>
        </p:nvSpPr>
        <p:spPr bwMode="auto">
          <a:xfrm>
            <a:off x="179511" y="112263"/>
            <a:ext cx="8841847" cy="64044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 b="1">
              <a:latin typeface="Times New Roman"/>
              <a:ea typeface="Times New Roman"/>
              <a:cs typeface="Times New Roman"/>
            </a:endParaRPr>
          </a:p>
          <a:p>
            <a:pPr marL="283879" indent="-283879">
              <a:buAutoNum type="arabicPeriod"/>
              <a:defRPr/>
            </a:pPr>
            <a:endParaRPr/>
          </a:p>
        </p:txBody>
      </p:sp>
      <p:sp>
        <p:nvSpPr>
          <p:cNvPr id="2124765396" name="TextBox 2124765395"/>
          <p:cNvSpPr txBox="1"/>
          <p:nvPr/>
        </p:nvSpPr>
        <p:spPr bwMode="auto">
          <a:xfrm>
            <a:off x="278544" y="360542"/>
            <a:ext cx="8621495" cy="43589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defRPr/>
            </a:pP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При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подготовке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распределении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обучающихся по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группам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прохождения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экзамена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учитываются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особенности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психофизического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развития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детей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с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нарушением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интеллекта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подготовленностью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выпускников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к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выполнению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самостоятельной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трудовой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000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деятельности</a:t>
            </a:r>
            <a:r>
              <a:rPr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2000" b="1" dirty="0">
              <a:latin typeface="Times New Roman"/>
              <a:cs typeface="Times New Roman"/>
            </a:endParaRPr>
          </a:p>
          <a:p>
            <a:pPr marL="342900" marR="0" indent="-3429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2000" dirty="0">
                <a:latin typeface="Times New Roman"/>
                <a:cs typeface="Times New Roman"/>
              </a:rPr>
              <a:t>К </a:t>
            </a:r>
            <a:r>
              <a:rPr sz="2000" b="1" dirty="0">
                <a:latin typeface="Times New Roman"/>
                <a:cs typeface="Times New Roman"/>
              </a:rPr>
              <a:t>1 </a:t>
            </a:r>
            <a:r>
              <a:rPr sz="2000" b="1" dirty="0" err="1">
                <a:latin typeface="Times New Roman"/>
                <a:cs typeface="Times New Roman"/>
              </a:rPr>
              <a:t>группе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относятся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обучающиеся</a:t>
            </a:r>
            <a:r>
              <a:rPr sz="2000" dirty="0">
                <a:latin typeface="Times New Roman"/>
                <a:cs typeface="Times New Roman"/>
              </a:rPr>
              <a:t>, </a:t>
            </a:r>
            <a:r>
              <a:rPr sz="2000" dirty="0" err="1">
                <a:latin typeface="Times New Roman"/>
                <a:cs typeface="Times New Roman"/>
              </a:rPr>
              <a:t>которые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могут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ответить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вопросы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экзаменационного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билета</a:t>
            </a:r>
            <a:r>
              <a:rPr sz="2000" dirty="0">
                <a:latin typeface="Times New Roman"/>
                <a:cs typeface="Times New Roman"/>
              </a:rPr>
              <a:t> и </a:t>
            </a:r>
            <a:r>
              <a:rPr sz="2000" dirty="0" err="1">
                <a:latin typeface="Times New Roman"/>
                <a:cs typeface="Times New Roman"/>
              </a:rPr>
              <a:t>самостоятельно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выполнить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практическую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работу</a:t>
            </a:r>
            <a:r>
              <a:rPr sz="2000" dirty="0">
                <a:latin typeface="Times New Roman"/>
                <a:cs typeface="Times New Roman"/>
              </a:rPr>
              <a:t>.</a:t>
            </a:r>
          </a:p>
          <a:p>
            <a:pPr marL="342900" marR="0" indent="-3429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2000" dirty="0" err="1">
                <a:latin typeface="Times New Roman"/>
                <a:cs typeface="Times New Roman"/>
              </a:rPr>
              <a:t>Ко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2 </a:t>
            </a:r>
            <a:r>
              <a:rPr sz="2000" b="1" dirty="0" err="1">
                <a:latin typeface="Times New Roman"/>
                <a:cs typeface="Times New Roman"/>
              </a:rPr>
              <a:t>группе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относятся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обучающиеся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испытывающие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незначительные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трудности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при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ответе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вопросы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экзаменационного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билета</a:t>
            </a:r>
            <a:r>
              <a:rPr sz="2000" dirty="0">
                <a:latin typeface="Times New Roman"/>
                <a:cs typeface="Times New Roman"/>
              </a:rPr>
              <a:t> и </a:t>
            </a:r>
            <a:r>
              <a:rPr sz="2000" dirty="0" err="1">
                <a:latin typeface="Times New Roman"/>
                <a:cs typeface="Times New Roman"/>
              </a:rPr>
              <a:t>выполняющие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практическую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работу</a:t>
            </a:r>
            <a:r>
              <a:rPr sz="2000" dirty="0">
                <a:latin typeface="Times New Roman"/>
                <a:cs typeface="Times New Roman"/>
              </a:rPr>
              <a:t> с </a:t>
            </a:r>
            <a:r>
              <a:rPr sz="2000" dirty="0" err="1">
                <a:latin typeface="Times New Roman"/>
                <a:cs typeface="Times New Roman"/>
              </a:rPr>
              <a:t>незначительной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помощью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или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консультацией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учителя</a:t>
            </a:r>
            <a:r>
              <a:rPr sz="2000" dirty="0">
                <a:latin typeface="Times New Roman"/>
                <a:cs typeface="Times New Roman"/>
              </a:rPr>
              <a:t>.</a:t>
            </a:r>
          </a:p>
          <a:p>
            <a:pPr marL="342900" marR="0" indent="-34290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sz="2000" dirty="0">
                <a:latin typeface="Times New Roman"/>
                <a:cs typeface="Times New Roman"/>
              </a:rPr>
              <a:t>К </a:t>
            </a:r>
            <a:r>
              <a:rPr sz="2000" b="1" dirty="0">
                <a:latin typeface="Times New Roman"/>
                <a:cs typeface="Times New Roman"/>
              </a:rPr>
              <a:t>3 </a:t>
            </a:r>
            <a:r>
              <a:rPr sz="2000" b="1" dirty="0" err="1">
                <a:latin typeface="Times New Roman"/>
                <a:cs typeface="Times New Roman"/>
              </a:rPr>
              <a:t>группе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относятся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обучающиеся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испытывающие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значительные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трудности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при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ответе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вопросы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экзаменационного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билета</a:t>
            </a:r>
            <a:r>
              <a:rPr sz="2000" dirty="0">
                <a:latin typeface="Times New Roman"/>
                <a:cs typeface="Times New Roman"/>
              </a:rPr>
              <a:t> и </a:t>
            </a:r>
            <a:r>
              <a:rPr sz="2000" dirty="0" err="1">
                <a:latin typeface="Times New Roman"/>
                <a:cs typeface="Times New Roman"/>
              </a:rPr>
              <a:t>проходящие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итоговую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аттестацию</a:t>
            </a:r>
            <a:r>
              <a:rPr sz="2000" dirty="0">
                <a:latin typeface="Times New Roman"/>
                <a:cs typeface="Times New Roman"/>
              </a:rPr>
              <a:t> в </a:t>
            </a:r>
            <a:r>
              <a:rPr sz="2000" dirty="0" err="1">
                <a:latin typeface="Times New Roman"/>
                <a:cs typeface="Times New Roman"/>
              </a:rPr>
              <a:t>форме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собеседования</a:t>
            </a:r>
            <a:r>
              <a:rPr sz="2000" dirty="0"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8834240" name="TextBox 3"/>
          <p:cNvSpPr txBox="1"/>
          <p:nvPr/>
        </p:nvSpPr>
        <p:spPr bwMode="auto">
          <a:xfrm>
            <a:off x="539551" y="177482"/>
            <a:ext cx="46440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88675356" name="TextBox 4"/>
          <p:cNvSpPr txBox="1"/>
          <p:nvPr/>
        </p:nvSpPr>
        <p:spPr bwMode="auto">
          <a:xfrm>
            <a:off x="179511" y="277309"/>
            <a:ext cx="8716567" cy="28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  <a:defRPr/>
            </a:pPr>
            <a:endParaRPr lang="ru-RU" sz="1200">
              <a:latin typeface="Uni Neue Regular"/>
              <a:ea typeface="Calibri"/>
              <a:cs typeface="Times New Roman"/>
            </a:endParaRPr>
          </a:p>
        </p:txBody>
      </p:sp>
      <p:sp>
        <p:nvSpPr>
          <p:cNvPr id="1474415714" name="TextBox 1474415713"/>
          <p:cNvSpPr txBox="1"/>
          <p:nvPr/>
        </p:nvSpPr>
        <p:spPr bwMode="auto">
          <a:xfrm flipV="1">
            <a:off x="179511" y="66543"/>
            <a:ext cx="8721967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978052279" name="TextBox 1978052278"/>
          <p:cNvSpPr txBox="1"/>
          <p:nvPr/>
        </p:nvSpPr>
        <p:spPr bwMode="auto">
          <a:xfrm>
            <a:off x="471454" y="177481"/>
            <a:ext cx="8194236" cy="10366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defRPr/>
            </a:pPr>
            <a:r>
              <a:rPr sz="2200" b="1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План подготовки выпускников 9-11-го класса к итоговой аттестации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Times New Roman"/>
              <a:cs typeface="Times New Roman"/>
            </a:endParaRPr>
          </a:p>
        </p:txBody>
      </p:sp>
      <p:graphicFrame>
        <p:nvGraphicFramePr>
          <p:cNvPr id="680855350" name="Таблица 6808553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1471191"/>
              </p:ext>
            </p:extLst>
          </p:nvPr>
        </p:nvGraphicFramePr>
        <p:xfrm>
          <a:off x="227738" y="828707"/>
          <a:ext cx="8646773" cy="3995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1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3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2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117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defRPr/>
                      </a:pPr>
                      <a:r>
                        <a:rPr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п/п</a:t>
                      </a:r>
                      <a:endParaRPr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r>
                        <a:rPr sz="10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есяц</a:t>
                      </a:r>
                      <a:endParaRPr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r>
                        <a:rPr sz="10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ероприятие</a:t>
                      </a:r>
                      <a:endParaRPr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0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Ответственный</a:t>
                      </a:r>
                      <a:endParaRPr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43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ентябрь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Состав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ление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предварительны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 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списк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ов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учащихся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сдающих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итоговую аттестацию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Классный руководи-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тель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22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ентябрь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Обсуждение содержания  текстов экзаменационных билетов, вариантов практических работ на методическом объединении учителей трудового обучения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Учителя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труда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62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ктябрь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май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Ознакомление с документами по сдаче экзаменов. Подготовка обучающихся к сдаче ИА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труда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22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ктябрь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 родительского  собрания в классе:  «Ознакомление с нормативной базой проведения итоговой аттестации».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Классный руководи-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тель,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труда 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62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ктябрь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оябрь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Формирование методического комплекса (таблицы, сборники, справочники, тексты…)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труда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62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оябрь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декабрь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Оформление в кабинете стенда «Готовься к экзаменам»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труда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9438860" name="TextBox 3"/>
          <p:cNvSpPr txBox="1"/>
          <p:nvPr/>
        </p:nvSpPr>
        <p:spPr bwMode="auto">
          <a:xfrm>
            <a:off x="539551" y="177482"/>
            <a:ext cx="46440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845980281" name="TextBox 4"/>
          <p:cNvSpPr txBox="1"/>
          <p:nvPr/>
        </p:nvSpPr>
        <p:spPr bwMode="auto">
          <a:xfrm>
            <a:off x="179511" y="277309"/>
            <a:ext cx="8716567" cy="28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  <a:defRPr/>
            </a:pPr>
            <a:endParaRPr lang="ru-RU" sz="1200">
              <a:latin typeface="Uni Neue Regular"/>
              <a:ea typeface="Calibri"/>
              <a:cs typeface="Times New Roman"/>
            </a:endParaRPr>
          </a:p>
        </p:txBody>
      </p:sp>
      <p:sp>
        <p:nvSpPr>
          <p:cNvPr id="1372396214" name="TextBox 1372396213"/>
          <p:cNvSpPr txBox="1"/>
          <p:nvPr/>
        </p:nvSpPr>
        <p:spPr bwMode="auto">
          <a:xfrm>
            <a:off x="179511" y="112263"/>
            <a:ext cx="8719807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graphicFrame>
        <p:nvGraphicFramePr>
          <p:cNvPr id="1368092879" name="Таблица 136809287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3921242"/>
              </p:ext>
            </p:extLst>
          </p:nvPr>
        </p:nvGraphicFramePr>
        <p:xfrm>
          <a:off x="87809" y="74302"/>
          <a:ext cx="8899970" cy="4994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0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1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5811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оябрь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декабрь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Классные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часы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 в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выпускных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классах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«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Знакомство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положением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итоговой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аттестации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учащихся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традиционной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иных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 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формах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Классный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дитель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труда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психолог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56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Декабрь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Контрольный срез (анализ успеваемости учащихся класса)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труда 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19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9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Ноябрь -декабрь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Мониторинг выполнения государственной программы  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581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10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Сентябрь - апрель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Оказание помощи в составлении профессионального маршрута обучающихся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Классный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</a:t>
                      </a:r>
                      <a:endParaRPr lang="ru-RU"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дитель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учитель труда, учитель психолог</a:t>
                      </a:r>
                      <a:endParaRPr lang="ru-RU"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351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Октябрь - май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6059" indent="-226059">
                        <a:defRPr/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часы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226059" indent="-226059">
                        <a:defRPr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«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быть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спокойным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экзамене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»;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  «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бороться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стрессом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. </a:t>
                      </a:r>
                      <a:endParaRPr sz="14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Диагностика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опрос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анкетирование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):                                                 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-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ревожности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-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ичностная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-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итуативная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-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отивация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достижения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успехов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или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избегания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неудач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                                                         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Классный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руководитель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5509609" name="TextBox 3"/>
          <p:cNvSpPr txBox="1"/>
          <p:nvPr/>
        </p:nvSpPr>
        <p:spPr bwMode="auto">
          <a:xfrm>
            <a:off x="539551" y="177482"/>
            <a:ext cx="46440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419807219" name="TextBox 4"/>
          <p:cNvSpPr txBox="1"/>
          <p:nvPr/>
        </p:nvSpPr>
        <p:spPr bwMode="auto">
          <a:xfrm>
            <a:off x="179511" y="277309"/>
            <a:ext cx="8716567" cy="28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  <a:defRPr/>
            </a:pPr>
            <a:endParaRPr lang="ru-RU" sz="1200">
              <a:latin typeface="Uni Neue Regular"/>
              <a:ea typeface="Calibri"/>
              <a:cs typeface="Times New Roman"/>
            </a:endParaRPr>
          </a:p>
        </p:txBody>
      </p:sp>
      <p:sp>
        <p:nvSpPr>
          <p:cNvPr id="1641309232" name="TextBox 1641309231"/>
          <p:cNvSpPr txBox="1"/>
          <p:nvPr/>
        </p:nvSpPr>
        <p:spPr bwMode="auto">
          <a:xfrm>
            <a:off x="179511" y="112263"/>
            <a:ext cx="8719807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graphicFrame>
        <p:nvGraphicFramePr>
          <p:cNvPr id="1286902379" name="Таблица 128690237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3376946"/>
              </p:ext>
            </p:extLst>
          </p:nvPr>
        </p:nvGraphicFramePr>
        <p:xfrm>
          <a:off x="179510" y="277308"/>
          <a:ext cx="8653059" cy="468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2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7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4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62664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Январь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февраль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методического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объединения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учителей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труда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 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рассмотрение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выбранных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экзаменов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рассмотрение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текстов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экзаменационных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билетов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рассмотрение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вариантов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практических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о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допуске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экзаменам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  <a:p>
                      <a:pPr marL="226059" indent="-226059">
                        <a:defRPr/>
                      </a:pP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                               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</a:t>
                      </a:r>
                      <a:r>
                        <a:rPr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труда</a:t>
                      </a:r>
                      <a:endParaRPr sz="1400" b="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6464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Март - апрель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 родительского собрания в классе: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Знакомство с нормативной базой по итоговой аттестации, формой проведения выпускного экзамена;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-Помощь родителей в подготовке к экзаменам своим детям;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-Пути преодоления стрессовых ситуаций во время подготовки к Государственной итоговой аттестации.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Классный руково-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дитель, учитель труда, учитель психолог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148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Март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апрель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 индивидуальных собеседований и консультаций с родителями учащихся выпускного класса.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Классный руково-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дитель, учитель труда, учитель психолог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056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ай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 педагогического совета по допуску обучающихся к прохождению Итоговой аттестации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dirty="0" err="1">
                          <a:latin typeface="Times New Roman"/>
                          <a:cs typeface="Times New Roman"/>
                        </a:rPr>
                        <a:t>учителя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5422474" name="TextBox 3"/>
          <p:cNvSpPr txBox="1"/>
          <p:nvPr/>
        </p:nvSpPr>
        <p:spPr bwMode="auto">
          <a:xfrm>
            <a:off x="539551" y="177482"/>
            <a:ext cx="46440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636014041" name="TextBox 4"/>
          <p:cNvSpPr txBox="1"/>
          <p:nvPr/>
        </p:nvSpPr>
        <p:spPr bwMode="auto">
          <a:xfrm>
            <a:off x="179511" y="277309"/>
            <a:ext cx="8716567" cy="28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  <a:defRPr/>
            </a:pPr>
            <a:endParaRPr lang="ru-RU" sz="1200">
              <a:latin typeface="Uni Neue Regular"/>
              <a:ea typeface="Calibri"/>
              <a:cs typeface="Times New Roman"/>
            </a:endParaRPr>
          </a:p>
        </p:txBody>
      </p:sp>
      <p:sp>
        <p:nvSpPr>
          <p:cNvPr id="1372809918" name="TextBox 1372809917"/>
          <p:cNvSpPr txBox="1"/>
          <p:nvPr/>
        </p:nvSpPr>
        <p:spPr bwMode="auto">
          <a:xfrm>
            <a:off x="179511" y="112263"/>
            <a:ext cx="8719807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graphicFrame>
        <p:nvGraphicFramePr>
          <p:cNvPr id="142449194" name="Таблица 14244919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2756575"/>
              </p:ext>
            </p:extLst>
          </p:nvPr>
        </p:nvGraphicFramePr>
        <p:xfrm>
          <a:off x="230316" y="224660"/>
          <a:ext cx="8653059" cy="3952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2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7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44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342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Май-июнь</a:t>
                      </a:r>
                      <a:endParaRPr sz="1400" b="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</a:t>
                      </a:r>
                      <a:r>
                        <a:rPr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коллективных</a:t>
                      </a:r>
                      <a:r>
                        <a:rPr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sz="14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индивидуальных</a:t>
                      </a:r>
                      <a:r>
                        <a:rPr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 </a:t>
                      </a:r>
                      <a:r>
                        <a:rPr sz="14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консультаций</a:t>
                      </a:r>
                      <a:r>
                        <a:rPr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 соответствии с </a:t>
                      </a:r>
                      <a:r>
                        <a:rPr sz="14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расписанием</a:t>
                      </a:r>
                      <a:r>
                        <a:rPr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sz="1400" b="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b="0" dirty="0" err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Учитель</a:t>
                      </a:r>
                      <a:r>
                        <a:rPr sz="1400" b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0" dirty="0" err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труда</a:t>
                      </a:r>
                      <a:endParaRPr sz="1400" b="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8346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Май-июнь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  итоговой аттестации согласно утверждённому расписанию.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Экзаменационная комиссия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defRPr/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089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sz="14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Май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Организация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оформления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выдачи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выпускникам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аттестатов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окончании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школы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Экзаменационная комиссия,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 труда,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классный руководи-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тель.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024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sz="1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Май-июнь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Организация и проведение мониторинга по итогам проведения итоговой аттестации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defRPr/>
                      </a:pP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директора</a:t>
                      </a:r>
                      <a:r>
                        <a:rPr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 УВР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365D"/>
      </a:accent1>
      <a:accent2>
        <a:srgbClr val="007033"/>
      </a:accent2>
      <a:accent3>
        <a:srgbClr val="9BBB59"/>
      </a:accent3>
      <a:accent4>
        <a:srgbClr val="7030A0"/>
      </a:accent4>
      <a:accent5>
        <a:srgbClr val="00B0F0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1158</Words>
  <Application>Microsoft Office PowerPoint</Application>
  <DocSecurity>0</DocSecurity>
  <PresentationFormat>Экран (16:9)</PresentationFormat>
  <Paragraphs>133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Uni Neue Bold</vt:lpstr>
      <vt:lpstr>Uni Neue Regular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Олеся Курякина</dc:creator>
  <cp:keywords/>
  <dc:description/>
  <cp:lastModifiedBy>Шеховцова Елена Викторовна</cp:lastModifiedBy>
  <cp:revision>99</cp:revision>
  <dcterms:created xsi:type="dcterms:W3CDTF">2020-07-06T06:01:27Z</dcterms:created>
  <dcterms:modified xsi:type="dcterms:W3CDTF">2025-02-18T01:09:38Z</dcterms:modified>
  <cp:category/>
  <dc:identifier/>
  <cp:contentStatus/>
  <dc:language/>
  <cp:version/>
</cp:coreProperties>
</file>