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71" r:id="rId9"/>
    <p:sldId id="272" r:id="rId10"/>
    <p:sldId id="263" r:id="rId11"/>
    <p:sldId id="264" r:id="rId12"/>
    <p:sldId id="265" r:id="rId13"/>
    <p:sldId id="266" r:id="rId14"/>
    <p:sldId id="267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59" d="100"/>
          <a:sy n="59" d="100"/>
        </p:scale>
        <p:origin x="75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48A87A34-81AB-432B-8DAE-1953F412C126}" type="datetimeFigureOut">
              <a:rPr lang="en-US" dirty="0"/>
              <a:t>2/6/2024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2/6/2024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2/6/2024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2/6/2024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2/6/2024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2/6/2024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2/6/2024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2/6/2024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2/6/2024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2/6/2024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2/6/2024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2/6/2024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2/6/2024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2/6/2024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ru-RU" dirty="0" smtClean="0"/>
              <a:t>Урок русского языка </a:t>
            </a:r>
            <a:br>
              <a:rPr lang="ru-RU" dirty="0" smtClean="0"/>
            </a:br>
            <a:r>
              <a:rPr lang="ru-RU" dirty="0" smtClean="0"/>
              <a:t>в 5 классе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10089153" cy="1655762"/>
          </a:xfrm>
        </p:spPr>
        <p:txBody>
          <a:bodyPr/>
          <a:lstStyle/>
          <a:p>
            <a:pPr algn="r"/>
            <a:r>
              <a:rPr lang="ru-RU" dirty="0" smtClean="0"/>
              <a:t> МБОУ СОШ № 9 </a:t>
            </a:r>
            <a:r>
              <a:rPr lang="ru-RU" sz="1200" dirty="0" smtClean="0"/>
              <a:t>ИМ</a:t>
            </a:r>
            <a:r>
              <a:rPr lang="ru-RU" dirty="0" smtClean="0"/>
              <a:t>. Полевого П. Г.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/>
              <a:t>                                        </a:t>
            </a:r>
          </a:p>
          <a:p>
            <a:pPr algn="r"/>
            <a:r>
              <a:rPr lang="ru-RU" dirty="0" smtClean="0"/>
              <a:t> Учитель: </a:t>
            </a:r>
          </a:p>
          <a:p>
            <a:pPr algn="r"/>
            <a:r>
              <a:rPr lang="ru-RU" dirty="0" smtClean="0"/>
              <a:t>Пособило Наталья Николаевна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825022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4543" y="277585"/>
            <a:ext cx="11462657" cy="644978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0962096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83771" y="816429"/>
            <a:ext cx="10923815" cy="46884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Aft>
                <a:spcPts val="0"/>
              </a:spcAft>
            </a:pPr>
            <a:r>
              <a:rPr lang="ru-RU" sz="3600" b="1" i="1" u="sng" dirty="0">
                <a:solidFill>
                  <a:schemeClr val="bg2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Вывод: </a:t>
            </a:r>
            <a:r>
              <a:rPr lang="ru-RU" sz="3600" b="1" i="1" u="sng" dirty="0" smtClean="0">
                <a:solidFill>
                  <a:schemeClr val="bg2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r>
              <a:rPr lang="ru-RU" sz="3600" b="1" i="1" u="sng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Предложения</a:t>
            </a:r>
            <a:r>
              <a:rPr lang="ru-RU" sz="3600" b="1" i="1" u="sng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в которых чаще всего ставится запятая</a:t>
            </a:r>
            <a:r>
              <a:rPr lang="ru-RU" sz="3600" b="1" i="1" u="sng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>
              <a:lnSpc>
                <a:spcPct val="150000"/>
              </a:lnSpc>
              <a:spcAft>
                <a:spcPts val="0"/>
              </a:spcAft>
            </a:pPr>
            <a:r>
              <a:rPr lang="ru-RU" sz="3600" b="1" i="1" u="sng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1)   Это предложения сложные, союзные и бессоюзные.</a:t>
            </a:r>
          </a:p>
          <a:p>
            <a:pPr>
              <a:lnSpc>
                <a:spcPct val="150000"/>
              </a:lnSpc>
              <a:spcAft>
                <a:spcPts val="0"/>
              </a:spcAft>
            </a:pPr>
            <a:r>
              <a:rPr lang="ru-RU" sz="3600" b="1" i="1" u="sng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2)   Предложения с обращениями.</a:t>
            </a:r>
            <a:endParaRPr lang="ru-RU" sz="3600" b="1" i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>
              <a:lnSpc>
                <a:spcPct val="150000"/>
              </a:lnSpc>
              <a:spcBef>
                <a:spcPts val="150"/>
              </a:spcBef>
              <a:spcAft>
                <a:spcPts val="150"/>
              </a:spcAft>
            </a:pPr>
            <a:r>
              <a:rPr lang="ru-RU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ru-RU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591145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96043" y="702128"/>
            <a:ext cx="10760528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Aft>
                <a:spcPts val="0"/>
              </a:spcAft>
            </a:pPr>
            <a:r>
              <a:rPr lang="ru-RU" sz="48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          </a:t>
            </a:r>
            <a:r>
              <a:rPr lang="ru-RU" sz="4800" b="1" i="1" dirty="0" smtClean="0">
                <a:solidFill>
                  <a:schemeClr val="bg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Небольшой </a:t>
            </a:r>
            <a:r>
              <a:rPr lang="ru-RU" sz="4800" b="1" i="1" dirty="0">
                <a:solidFill>
                  <a:schemeClr val="bg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эксперимент.</a:t>
            </a:r>
          </a:p>
          <a:p>
            <a:pPr>
              <a:lnSpc>
                <a:spcPct val="150000"/>
              </a:lnSpc>
              <a:spcAft>
                <a:spcPts val="0"/>
              </a:spcAft>
            </a:pPr>
            <a:r>
              <a:rPr lang="ru-RU" sz="3600" b="1" u="sng" dirty="0">
                <a:latin typeface="Times New Roman" panose="02020603050405020304" pitchFamily="18" charset="0"/>
                <a:ea typeface="Times New Roman" panose="02020603050405020304" pitchFamily="18" charset="0"/>
              </a:rPr>
              <a:t>Какие это предложения? Составьте их схемы</a:t>
            </a:r>
            <a:r>
              <a:rPr lang="ru-RU" sz="36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ru-RU" sz="3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tabLst>
                <a:tab pos="457200" algn="l"/>
              </a:tabLst>
            </a:pPr>
            <a:r>
              <a:rPr lang="ru-RU" sz="3600" b="1" u="dbl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Пришла</a:t>
            </a:r>
            <a:r>
              <a:rPr lang="ru-RU" sz="3600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600" b="1" u="sng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зима.</a:t>
            </a:r>
            <a:endParaRPr lang="ru-RU" sz="3600" b="1" u="sng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tabLst>
                <a:tab pos="457200" algn="l"/>
              </a:tabLst>
            </a:pPr>
            <a:r>
              <a:rPr lang="ru-RU" sz="3600" b="1" u="dbl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Пришла</a:t>
            </a:r>
            <a:r>
              <a:rPr lang="ru-RU" sz="36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600" b="1" u="sng" dirty="0">
                <a:latin typeface="Times New Roman" panose="02020603050405020304" pitchFamily="18" charset="0"/>
                <a:ea typeface="Times New Roman" panose="02020603050405020304" pitchFamily="18" charset="0"/>
              </a:rPr>
              <a:t>зима</a:t>
            </a:r>
            <a:r>
              <a:rPr lang="ru-RU" sz="36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600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и</a:t>
            </a:r>
            <a:r>
              <a:rPr lang="ru-RU" sz="36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600" b="1" u="dbl" dirty="0">
                <a:latin typeface="Times New Roman" panose="02020603050405020304" pitchFamily="18" charset="0"/>
                <a:ea typeface="Times New Roman" panose="02020603050405020304" pitchFamily="18" charset="0"/>
              </a:rPr>
              <a:t>одела</a:t>
            </a:r>
            <a:r>
              <a:rPr lang="ru-RU" sz="36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деревья серебром.</a:t>
            </a: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tabLst>
                <a:tab pos="457200" algn="l"/>
              </a:tabLst>
            </a:pPr>
            <a:r>
              <a:rPr lang="ru-RU" sz="3600" b="1" u="dbl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Пришла </a:t>
            </a:r>
            <a:r>
              <a:rPr lang="ru-RU" sz="3600" b="1" u="sng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зима</a:t>
            </a:r>
            <a:r>
              <a:rPr lang="ru-RU" sz="3600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и </a:t>
            </a:r>
            <a:r>
              <a:rPr lang="ru-RU" sz="3600" b="1" u="dbl" dirty="0">
                <a:latin typeface="Times New Roman" panose="02020603050405020304" pitchFamily="18" charset="0"/>
                <a:ea typeface="Times New Roman" panose="02020603050405020304" pitchFamily="18" charset="0"/>
              </a:rPr>
              <a:t>ударили</a:t>
            </a:r>
            <a:r>
              <a:rPr lang="ru-RU" sz="36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лютые </a:t>
            </a:r>
            <a:r>
              <a:rPr lang="ru-RU" sz="3600" b="1" u="sng" dirty="0">
                <a:latin typeface="Times New Roman" panose="02020603050405020304" pitchFamily="18" charset="0"/>
                <a:ea typeface="Times New Roman" panose="02020603050405020304" pitchFamily="18" charset="0"/>
              </a:rPr>
              <a:t>морозы</a:t>
            </a:r>
            <a:r>
              <a:rPr lang="ru-RU" sz="36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ru-RU" sz="36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37976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24543" y="1"/>
            <a:ext cx="11609614" cy="68954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07000"/>
              </a:lnSpc>
              <a:spcAft>
                <a:spcPts val="0"/>
              </a:spcAft>
              <a:buSzPts val="1000"/>
              <a:tabLst>
                <a:tab pos="457200" algn="l"/>
              </a:tabLst>
            </a:pPr>
            <a:endParaRPr lang="ru-RU" sz="3600" b="1" u="sng" dirty="0" smtClean="0">
              <a:solidFill>
                <a:schemeClr val="bg1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spcAft>
                <a:spcPts val="0"/>
              </a:spcAft>
              <a:buSzPts val="1000"/>
              <a:tabLst>
                <a:tab pos="457200" algn="l"/>
              </a:tabLst>
            </a:pPr>
            <a:r>
              <a:rPr lang="ru-RU" sz="3600" b="1" u="sng" dirty="0" smtClean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Сложное </a:t>
            </a:r>
            <a:r>
              <a:rPr lang="ru-RU" sz="3600" b="1" u="sng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предложение </a:t>
            </a:r>
            <a:r>
              <a:rPr lang="ru-RU" sz="3600" b="1" i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– это предложение, которое состоит из нескольких частей, в каждой из которых есть грамматическая основа.</a:t>
            </a:r>
            <a:endParaRPr lang="ru-RU" sz="3600" b="1" i="1" dirty="0">
              <a:solidFill>
                <a:schemeClr val="bg1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ru-RU" sz="3600" b="1" i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Части сложного предложения связаны между собой по смыслу, а также с помощью интонации или интонации и союзов.</a:t>
            </a:r>
            <a:br>
              <a:rPr lang="ru-RU" sz="3600" b="1" i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3600" b="1" i="1" dirty="0">
              <a:solidFill>
                <a:schemeClr val="bg1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ru-RU" sz="3600" b="1" i="1" dirty="0" smtClean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Очень важно пунктуационное </a:t>
            </a:r>
            <a:r>
              <a:rPr lang="ru-RU" sz="3600" b="1" i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оформление сложных предложений, состоящих из частей, связанных бессоюзной связью и союзами и, но, а, однако, </a:t>
            </a:r>
            <a:r>
              <a:rPr lang="ru-RU" sz="3600" b="1" i="1" dirty="0" smtClean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зато, да.  </a:t>
            </a:r>
            <a:r>
              <a:rPr lang="ru-RU" sz="3600" b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600" b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36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377734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69471" y="1861071"/>
            <a:ext cx="10597243" cy="10802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07000"/>
              </a:lnSpc>
              <a:spcAft>
                <a:spcPts val="0"/>
              </a:spcAft>
              <a:buSzPts val="1000"/>
              <a:tabLst>
                <a:tab pos="457200" algn="l"/>
              </a:tabLst>
            </a:pPr>
            <a:r>
              <a:rPr lang="ru-RU" sz="6000" smtClean="0">
                <a:effectLst/>
                <a:latin typeface="Bahnschrift" panose="020B0502040204020203" pitchFamily="34" charset="0"/>
                <a:ea typeface="Times New Roman" panose="02020603050405020304" pitchFamily="18" charset="0"/>
              </a:rPr>
              <a:t>   Спасибо    </a:t>
            </a:r>
            <a:r>
              <a:rPr lang="ru-RU" sz="6000" dirty="0" smtClean="0">
                <a:effectLst/>
                <a:latin typeface="Bahnschrift" panose="020B0502040204020203" pitchFamily="34" charset="0"/>
                <a:ea typeface="Times New Roman" panose="02020603050405020304" pitchFamily="18" charset="0"/>
              </a:rPr>
              <a:t>за     внимание!</a:t>
            </a:r>
            <a:endParaRPr lang="ru-RU" sz="6000" dirty="0">
              <a:effectLst/>
              <a:latin typeface="Bahnschrift" panose="020B0502040204020203" pitchFamily="34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41009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https://avatars.mds.yandex.net/i?id=7a5f6a6bf94fac683b7c936ffb5650fe-5419089-images-thumbs&amp;n=1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0140303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254034" y="104503"/>
            <a:ext cx="10345782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lnSpc>
                <a:spcPct val="150000"/>
              </a:lnSpc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Какие бывают предложения по цели высказывания? </a:t>
            </a: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По эмоциональной окраске? </a:t>
            </a: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По наличию главных членов предложения? </a:t>
            </a: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По наличию второстепенных членов предложения? </a:t>
            </a: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По составу? </a:t>
            </a: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Чем они отличаются друг от друга.</a:t>
            </a:r>
            <a:endParaRPr lang="ru-RU" sz="3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712754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06187" y="313510"/>
            <a:ext cx="11136084" cy="71588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50000"/>
              </a:lnSpc>
              <a:spcAft>
                <a:spcPts val="800"/>
              </a:spcAft>
              <a:buSzPts val="1000"/>
              <a:tabLst>
                <a:tab pos="457200" algn="l"/>
              </a:tabLst>
            </a:pPr>
            <a:r>
              <a:rPr lang="ru-RU" sz="3600" b="1" i="1" u="sng" dirty="0">
                <a:solidFill>
                  <a:schemeClr val="bg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Простое предложение </a:t>
            </a:r>
            <a:r>
              <a:rPr lang="ru-RU" sz="3600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– это предложение, которое имеет одну грамматическую основу.</a:t>
            </a:r>
            <a:endParaRPr lang="ru-RU" sz="36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>
              <a:lnSpc>
                <a:spcPct val="150000"/>
              </a:lnSpc>
            </a:pPr>
            <a:r>
              <a:rPr lang="ru-RU" sz="3600" b="1" i="1" u="sng" dirty="0">
                <a:solidFill>
                  <a:schemeClr val="bg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Сложное предложение </a:t>
            </a:r>
            <a:r>
              <a:rPr lang="ru-RU" sz="3600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– это предложение, которое состоит из нескольких частей, в каждой из которых есть грамматическая основа</a:t>
            </a:r>
            <a:r>
              <a:rPr lang="ru-RU" sz="3600" b="1" i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lvl="0">
              <a:lnSpc>
                <a:spcPct val="150000"/>
              </a:lnSpc>
            </a:pPr>
            <a:r>
              <a:rPr lang="ru-RU" b="1" i="1" dirty="0" smtClean="0"/>
              <a:t> </a:t>
            </a:r>
          </a:p>
          <a:p>
            <a:pPr lvl="0">
              <a:lnSpc>
                <a:spcPct val="150000"/>
              </a:lnSpc>
            </a:pPr>
            <a:r>
              <a:rPr lang="ru-RU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Простые </a:t>
            </a:r>
            <a:r>
              <a:rPr lang="ru-RU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предложения, входящие в состав сложных, связаны между собой по </a:t>
            </a:r>
            <a:r>
              <a:rPr lang="ru-RU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смыслу </a:t>
            </a:r>
            <a:r>
              <a:rPr lang="ru-RU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интонационно.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endParaRPr lang="ru-RU" sz="36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18152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61703" y="365760"/>
            <a:ext cx="11155680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Aft>
                <a:spcPts val="0"/>
              </a:spcAft>
            </a:pPr>
            <a:r>
              <a:rPr lang="ru-RU" sz="3600" b="1" dirty="0" smtClean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1. Долго </a:t>
            </a:r>
            <a:r>
              <a:rPr lang="ru-RU" sz="3600" b="1" u="dbl" dirty="0" smtClean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боролась</a:t>
            </a:r>
            <a:r>
              <a:rPr lang="ru-RU" sz="3600" b="1" dirty="0" smtClean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600" b="1" u="sng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зима</a:t>
            </a:r>
            <a:r>
              <a:rPr lang="ru-RU" sz="3600" b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с </a:t>
            </a:r>
            <a:r>
              <a:rPr lang="ru-RU" sz="3600" b="1" dirty="0" smtClean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ненастной осенью</a:t>
            </a:r>
            <a:r>
              <a:rPr lang="ru-RU" sz="3600" b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endParaRPr lang="ru-RU" sz="3600" b="1" dirty="0" smtClean="0">
              <a:solidFill>
                <a:schemeClr val="bg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Aft>
                <a:spcPts val="0"/>
              </a:spcAft>
            </a:pPr>
            <a:r>
              <a:rPr lang="ru-RU" sz="3600" b="1" dirty="0" smtClean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2. В ноябре </a:t>
            </a:r>
            <a:r>
              <a:rPr lang="ru-RU" sz="3600" b="1" u="sng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снег</a:t>
            </a:r>
            <a:r>
              <a:rPr lang="ru-RU" sz="3600" b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600" b="1" u="dbl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покрыл</a:t>
            </a:r>
            <a:r>
              <a:rPr lang="ru-RU" sz="3600" b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землю</a:t>
            </a:r>
            <a:r>
              <a:rPr lang="ru-RU" sz="3600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и </a:t>
            </a:r>
            <a:r>
              <a:rPr lang="ru-RU" sz="3600" b="1" u="dbl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наступила</a:t>
            </a:r>
            <a:r>
              <a:rPr lang="ru-RU" sz="3600" b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настоящая </a:t>
            </a:r>
            <a:r>
              <a:rPr lang="ru-RU" sz="3600" b="1" u="sng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зима</a:t>
            </a:r>
            <a:r>
              <a:rPr lang="ru-RU" sz="3600" b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endParaRPr lang="ru-RU" sz="3600" b="1" dirty="0" smtClean="0">
              <a:solidFill>
                <a:schemeClr val="bg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Aft>
                <a:spcPts val="0"/>
              </a:spcAft>
            </a:pPr>
            <a:r>
              <a:rPr lang="ru-RU" sz="3600" b="1" dirty="0" smtClean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3</a:t>
            </a:r>
            <a:r>
              <a:rPr lang="ru-RU" sz="3600" b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ru-RU" sz="3600" b="1" u="dbl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Завывает</a:t>
            </a:r>
            <a:r>
              <a:rPr lang="ru-RU" sz="3600" b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в поле </a:t>
            </a:r>
            <a:r>
              <a:rPr lang="ru-RU" sz="3600" b="1" dirty="0" smtClean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холодный </a:t>
            </a:r>
            <a:r>
              <a:rPr lang="ru-RU" sz="3600" b="1" u="sng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ветер</a:t>
            </a:r>
            <a:r>
              <a:rPr lang="ru-RU" sz="3600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3600" b="1" u="dbl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гуляет</a:t>
            </a:r>
            <a:r>
              <a:rPr lang="ru-RU" sz="3600" b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600" b="1" u="sng" dirty="0" smtClean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вьюга</a:t>
            </a:r>
            <a:r>
              <a:rPr lang="ru-RU" sz="3600" b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endParaRPr lang="ru-RU" sz="3600" b="1" dirty="0" smtClean="0">
              <a:solidFill>
                <a:schemeClr val="bg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Aft>
                <a:spcPts val="0"/>
              </a:spcAft>
            </a:pPr>
            <a:r>
              <a:rPr lang="ru-RU" sz="3600" b="1" dirty="0" smtClean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4. </a:t>
            </a:r>
            <a:r>
              <a:rPr lang="ru-RU" sz="3600" b="1" u="sng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Всё</a:t>
            </a:r>
            <a:r>
              <a:rPr lang="ru-RU" sz="3600" b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600" b="1" u="dbl" dirty="0" smtClean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утонуло</a:t>
            </a:r>
            <a:r>
              <a:rPr lang="ru-RU" sz="3600" b="1" dirty="0" smtClean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600" b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под снегом! </a:t>
            </a:r>
            <a:endParaRPr lang="ru-RU" sz="3600" b="1" dirty="0" smtClean="0">
              <a:solidFill>
                <a:schemeClr val="bg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Aft>
                <a:spcPts val="0"/>
              </a:spcAft>
            </a:pPr>
            <a:r>
              <a:rPr lang="ru-RU" sz="3600" b="1" dirty="0" smtClean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5. </a:t>
            </a:r>
            <a:r>
              <a:rPr lang="ru-RU" sz="3600" b="1" u="dbl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Спрятались</a:t>
            </a:r>
            <a:r>
              <a:rPr lang="ru-RU" sz="3600" b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не только в норку </a:t>
            </a:r>
            <a:r>
              <a:rPr lang="ru-RU" sz="3600" b="1" u="sng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ежи</a:t>
            </a:r>
            <a:r>
              <a:rPr lang="ru-RU" sz="3600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но </a:t>
            </a:r>
            <a:r>
              <a:rPr lang="ru-RU" sz="3600" b="1" u="dbl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укрылись</a:t>
            </a:r>
            <a:r>
              <a:rPr lang="ru-RU" sz="3600" b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от мороза </a:t>
            </a:r>
            <a:r>
              <a:rPr lang="ru-RU" sz="3600" b="1" u="sng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белочки</a:t>
            </a:r>
            <a:r>
              <a:rPr lang="ru-RU" sz="3600" b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ru-RU" sz="36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33818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79269" y="457200"/>
            <a:ext cx="11234057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i="1" u="sng" dirty="0">
                <a:solidFill>
                  <a:schemeClr val="bg2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Тема </a:t>
            </a:r>
            <a:r>
              <a:rPr lang="ru-RU" sz="3600" b="1" i="1" u="sng" dirty="0" smtClean="0">
                <a:solidFill>
                  <a:schemeClr val="bg2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урока: </a:t>
            </a:r>
            <a:r>
              <a:rPr lang="ru-RU" sz="36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«</a:t>
            </a:r>
            <a:r>
              <a:rPr lang="ru-RU" sz="3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Пунктуационное оформление сложных предложений, состоящих из частей, связанных бессоюзной связью и союзами и, но, а, однако, зато, да</a:t>
            </a:r>
            <a:r>
              <a:rPr lang="ru-RU" sz="36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.»</a:t>
            </a:r>
            <a:r>
              <a:rPr lang="ru-RU" i="1" u="sng" dirty="0"/>
              <a:t> </a:t>
            </a:r>
            <a:endParaRPr lang="ru-RU" i="1" u="sng" dirty="0" smtClean="0"/>
          </a:p>
          <a:p>
            <a:endParaRPr lang="ru-RU" sz="3600" i="1" u="sng" dirty="0"/>
          </a:p>
          <a:p>
            <a:r>
              <a:rPr lang="ru-RU" sz="3600" b="1" i="1" u="sng" dirty="0" smtClean="0">
                <a:solidFill>
                  <a:schemeClr val="bg2"/>
                </a:solidFill>
              </a:rPr>
              <a:t>Цель</a:t>
            </a:r>
            <a:r>
              <a:rPr lang="ru-RU" sz="3600" b="1" i="1" u="sng" dirty="0">
                <a:solidFill>
                  <a:schemeClr val="bg2"/>
                </a:solidFill>
              </a:rPr>
              <a:t>:</a:t>
            </a:r>
            <a:r>
              <a:rPr lang="ru-RU" sz="3600" i="1" dirty="0"/>
              <a:t> </a:t>
            </a:r>
            <a:r>
              <a:rPr lang="ru-RU" sz="3600" i="1" dirty="0" smtClean="0"/>
              <a:t>познакомиться с </a:t>
            </a:r>
            <a:r>
              <a:rPr lang="ru-RU" sz="3600" i="1" dirty="0"/>
              <a:t>оформлением сложных предложений</a:t>
            </a:r>
            <a:r>
              <a:rPr lang="ru-RU" sz="3600" i="1" dirty="0" smtClean="0"/>
              <a:t>;</a:t>
            </a:r>
          </a:p>
          <a:p>
            <a:r>
              <a:rPr lang="ru-RU" sz="3600" i="1" dirty="0" smtClean="0"/>
              <a:t>учиться </a:t>
            </a:r>
            <a:r>
              <a:rPr lang="ru-RU" sz="3600" i="1" dirty="0"/>
              <a:t>различать простые и сложные предложения, союзные и бессоюзные; </a:t>
            </a:r>
            <a:endParaRPr lang="ru-RU" sz="3600" dirty="0"/>
          </a:p>
          <a:p>
            <a:r>
              <a:rPr lang="ru-RU" sz="3600" i="1" dirty="0" smtClean="0"/>
              <a:t>; </a:t>
            </a:r>
            <a:r>
              <a:rPr lang="ru-RU" sz="3600" i="1" dirty="0"/>
              <a:t>учиться ставить знаки препинания в сложных предложениях.</a:t>
            </a:r>
            <a:endParaRPr lang="ru-RU" sz="3600" dirty="0"/>
          </a:p>
          <a:p>
            <a:r>
              <a:rPr lang="ru-RU" sz="3600" i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816308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05840" y="1384663"/>
            <a:ext cx="10603774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ru-RU" sz="4400" b="1" u="sng" dirty="0">
                <a:solidFill>
                  <a:schemeClr val="bg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Сравните</a:t>
            </a:r>
            <a:r>
              <a:rPr lang="ru-RU" sz="4400" b="1" u="sng" dirty="0" smtClean="0">
                <a:solidFill>
                  <a:schemeClr val="bg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</a:p>
          <a:p>
            <a:pPr>
              <a:spcAft>
                <a:spcPts val="0"/>
              </a:spcAft>
            </a:pPr>
            <a:r>
              <a:rPr lang="ru-RU" sz="44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4400" u="dbl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Выпал</a:t>
            </a:r>
            <a:r>
              <a:rPr lang="ru-RU" sz="4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4400" u="sng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снег</a:t>
            </a:r>
            <a:r>
              <a:rPr lang="ru-RU" sz="44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4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и </a:t>
            </a:r>
            <a:r>
              <a:rPr lang="ru-RU" sz="4400" u="sng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деревья</a:t>
            </a:r>
            <a:r>
              <a:rPr lang="ru-RU" sz="4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4400" u="dbl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оделись</a:t>
            </a:r>
            <a:r>
              <a:rPr lang="ru-RU" sz="4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пушистым покрывалом.</a:t>
            </a:r>
            <a:endParaRPr lang="ru-RU" sz="4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endParaRPr lang="ru-RU" sz="4400" dirty="0" smtClean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ru-RU" sz="4400" u="dbl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Выпал</a:t>
            </a:r>
            <a:r>
              <a:rPr lang="ru-RU" sz="44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4400" u="sng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снег</a:t>
            </a:r>
            <a:r>
              <a:rPr lang="ru-RU" sz="44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4400" u="sng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деревья</a:t>
            </a:r>
            <a:r>
              <a:rPr lang="ru-RU" sz="4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4400" u="dbl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оделись</a:t>
            </a:r>
            <a:r>
              <a:rPr lang="ru-RU" sz="4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белым покрывалом.</a:t>
            </a:r>
            <a:endParaRPr lang="ru-RU" sz="4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150996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862150" y="1371600"/>
            <a:ext cx="10424158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ru-RU" sz="4400" b="1" u="sng" dirty="0">
                <a:solidFill>
                  <a:schemeClr val="bg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Сравните:</a:t>
            </a:r>
            <a:r>
              <a:rPr lang="ru-RU" sz="4400" dirty="0">
                <a:solidFill>
                  <a:schemeClr val="bg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endParaRPr lang="ru-RU" sz="4400" dirty="0" smtClean="0">
              <a:solidFill>
                <a:schemeClr val="bg2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ru-RU" sz="4400" u="dbl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Выпал</a:t>
            </a:r>
            <a:r>
              <a:rPr lang="ru-RU" sz="44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4400" u="sng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снег</a:t>
            </a:r>
            <a:r>
              <a:rPr lang="ru-RU" sz="4400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и </a:t>
            </a:r>
            <a:r>
              <a:rPr lang="ru-RU" sz="4400" u="sng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деревья</a:t>
            </a:r>
            <a:r>
              <a:rPr lang="ru-RU" sz="4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4400" u="dbl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оделись</a:t>
            </a:r>
            <a:r>
              <a:rPr lang="ru-RU" sz="4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пушистым покрывалом</a:t>
            </a:r>
            <a:r>
              <a:rPr lang="ru-RU" sz="44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  <a:p>
            <a:pPr>
              <a:spcAft>
                <a:spcPts val="0"/>
              </a:spcAft>
            </a:pPr>
            <a:endParaRPr lang="ru-RU" sz="4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ru-RU" sz="4400" u="dbl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Выпал</a:t>
            </a:r>
            <a:r>
              <a:rPr lang="ru-RU" sz="4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4400" u="sng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снег</a:t>
            </a:r>
            <a:r>
              <a:rPr lang="ru-RU" sz="4400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</a:t>
            </a:r>
            <a:r>
              <a:rPr lang="ru-RU" sz="4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4400" u="sng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деревья</a:t>
            </a:r>
            <a:r>
              <a:rPr lang="ru-RU" sz="4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4400" u="dbl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оделись</a:t>
            </a:r>
            <a:r>
              <a:rPr lang="ru-RU" sz="4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белым покрывалом.</a:t>
            </a:r>
            <a:endParaRPr lang="ru-RU" sz="4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139165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9614" y="261257"/>
            <a:ext cx="11854543" cy="55861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Aft>
                <a:spcPts val="0"/>
              </a:spcAft>
            </a:pPr>
            <a:r>
              <a:rPr lang="ru-RU" sz="36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</a:t>
            </a:r>
            <a:r>
              <a:rPr lang="ru-RU" sz="3600" b="1" dirty="0" smtClean="0">
                <a:solidFill>
                  <a:schemeClr val="bg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Игра </a:t>
            </a:r>
            <a:r>
              <a:rPr lang="ru-RU" sz="3600" b="1" dirty="0">
                <a:solidFill>
                  <a:schemeClr val="bg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«Определи предложение по структуре».</a:t>
            </a:r>
            <a:r>
              <a:rPr lang="ru-RU" sz="36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sz="3600" i="1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ru-RU" sz="36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Наступили </a:t>
            </a:r>
            <a:r>
              <a:rPr lang="ru-RU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зимние дни</a:t>
            </a:r>
            <a:r>
              <a:rPr lang="ru-RU" sz="3600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и </a:t>
            </a:r>
            <a:r>
              <a:rPr lang="ru-RU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 небу поплыли серые облака.</a:t>
            </a:r>
            <a:endParaRPr lang="ru-RU" sz="36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>
              <a:spcBef>
                <a:spcPts val="150"/>
              </a:spcBef>
              <a:spcAft>
                <a:spcPts val="150"/>
              </a:spcAft>
              <a:buSzPts val="1000"/>
              <a:tabLst>
                <a:tab pos="408940" algn="l"/>
              </a:tabLst>
            </a:pPr>
            <a:r>
              <a:rPr lang="ru-RU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Вот хрустнула </a:t>
            </a:r>
            <a:r>
              <a:rPr lang="ru-RU" sz="3600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ru-RU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сломалась холодная ветка.</a:t>
            </a:r>
            <a:endParaRPr lang="ru-RU" sz="36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>
              <a:spcBef>
                <a:spcPts val="150"/>
              </a:spcBef>
              <a:spcAft>
                <a:spcPts val="150"/>
              </a:spcAft>
              <a:buSzPts val="1000"/>
              <a:tabLst>
                <a:tab pos="408940" algn="l"/>
              </a:tabLst>
            </a:pPr>
            <a:r>
              <a:rPr lang="ru-RU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Завыли </a:t>
            </a:r>
            <a:r>
              <a:rPr lang="ru-RU" sz="3600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ru-RU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замолчали волки.</a:t>
            </a:r>
            <a:endParaRPr lang="ru-RU" sz="36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>
              <a:spcBef>
                <a:spcPts val="150"/>
              </a:spcBef>
              <a:spcAft>
                <a:spcPts val="150"/>
              </a:spcAft>
              <a:buSzPts val="1000"/>
              <a:tabLst>
                <a:tab pos="408940" algn="l"/>
              </a:tabLst>
            </a:pPr>
            <a:r>
              <a:rPr lang="ru-RU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 стволам толстых деревьев постукивает мороз</a:t>
            </a:r>
            <a:r>
              <a:rPr lang="ru-RU" sz="3600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хлопьями осыпается лёгкий иней.</a:t>
            </a:r>
            <a:endParaRPr lang="ru-RU" sz="36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>
              <a:spcBef>
                <a:spcPts val="150"/>
              </a:spcBef>
              <a:spcAft>
                <a:spcPts val="150"/>
              </a:spcAft>
              <a:buSzPts val="1000"/>
              <a:tabLst>
                <a:tab pos="408940" algn="l"/>
              </a:tabLst>
            </a:pPr>
            <a:r>
              <a:rPr lang="ru-RU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 тёмном небе рассыпались </a:t>
            </a:r>
            <a:r>
              <a:rPr lang="ru-RU" sz="3600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ru-RU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засверкали яркие звёзды.</a:t>
            </a:r>
            <a:endParaRPr lang="ru-RU" sz="36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>
              <a:spcBef>
                <a:spcPts val="150"/>
              </a:spcBef>
              <a:spcAft>
                <a:spcPts val="150"/>
              </a:spcAft>
              <a:buSzPts val="1000"/>
              <a:tabLst>
                <a:tab pos="408940" algn="l"/>
              </a:tabLst>
            </a:pPr>
            <a:r>
              <a:rPr lang="ru-RU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Потянул ветер</a:t>
            </a:r>
            <a:r>
              <a:rPr lang="ru-RU" sz="3600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и </a:t>
            </a:r>
            <a:r>
              <a:rPr lang="ru-RU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под тяжестью снега склонили ветви деревья.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639237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Контур">
  <a:themeElements>
    <a:clrScheme name="Circuit">
      <a:dk1>
        <a:sysClr val="windowText" lastClr="000000"/>
      </a:dk1>
      <a:lt1>
        <a:sysClr val="window" lastClr="FFFFFF"/>
      </a:lt1>
      <a:dk2>
        <a:srgbClr val="134770"/>
      </a:dk2>
      <a:lt2>
        <a:srgbClr val="82FFFF"/>
      </a:lt2>
      <a:accent1>
        <a:srgbClr val="9ACD4C"/>
      </a:accent1>
      <a:accent2>
        <a:srgbClr val="FAA93A"/>
      </a:accent2>
      <a:accent3>
        <a:srgbClr val="D35940"/>
      </a:accent3>
      <a:accent4>
        <a:srgbClr val="B258D3"/>
      </a:accent4>
      <a:accent5>
        <a:srgbClr val="63A0CC"/>
      </a:accent5>
      <a:accent6>
        <a:srgbClr val="8AC4A7"/>
      </a:accent6>
      <a:hlink>
        <a:srgbClr val="B8FA56"/>
      </a:hlink>
      <a:folHlink>
        <a:srgbClr val="7AF8CC"/>
      </a:folHlink>
    </a:clrScheme>
    <a:fontScheme name="Circui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0911B802-464C-4241-8DD9-B60FF88E379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TM04033919[[fn=Контур]]</Template>
  <TotalTime>580</TotalTime>
  <Words>286</Words>
  <Application>Microsoft Office PowerPoint</Application>
  <PresentationFormat>Широкоэкранный</PresentationFormat>
  <Paragraphs>54</Paragraphs>
  <Slides>14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22" baseType="lpstr">
      <vt:lpstr>Arial</vt:lpstr>
      <vt:lpstr>Bahnschrift</vt:lpstr>
      <vt:lpstr>Calibri</vt:lpstr>
      <vt:lpstr>Symbol</vt:lpstr>
      <vt:lpstr>Times New Roman</vt:lpstr>
      <vt:lpstr>Trebuchet MS</vt:lpstr>
      <vt:lpstr>Tw Cen MT</vt:lpstr>
      <vt:lpstr>Контур</vt:lpstr>
      <vt:lpstr>Урок русского языка  в 5 классе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Урок русского языка  в 5 классе</dc:title>
  <dc:creator>МБОУСОШ9</dc:creator>
  <cp:lastModifiedBy>Дмитрий</cp:lastModifiedBy>
  <cp:revision>22</cp:revision>
  <dcterms:created xsi:type="dcterms:W3CDTF">2024-02-05T12:28:18Z</dcterms:created>
  <dcterms:modified xsi:type="dcterms:W3CDTF">2024-02-06T19:32:42Z</dcterms:modified>
</cp:coreProperties>
</file>